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sldIdLst>
    <p:sldId id="269" r:id="rId2"/>
    <p:sldId id="372" r:id="rId3"/>
    <p:sldId id="371" r:id="rId4"/>
    <p:sldId id="270" r:id="rId5"/>
    <p:sldId id="369" r:id="rId6"/>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757">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38C"/>
    <a:srgbClr val="C7A56F"/>
    <a:srgbClr val="E2D0B4"/>
    <a:srgbClr val="7D94AB"/>
    <a:srgbClr val="CACC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fill>
          <a:solidFill>
            <a:schemeClr val="accent3">
              <a:tint val="40000"/>
            </a:schemeClr>
          </a:solidFill>
        </a:fill>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a:solidFill>
                <a:schemeClr val="lt1"/>
              </a:solidFill>
            </a:ln>
          </a:top>
        </a:tcBdr>
        <a:fill>
          <a:solidFill>
            <a:schemeClr val="accent3"/>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3"/>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snapToObjects="1">
      <p:cViewPr varScale="1">
        <p:scale>
          <a:sx n="78" d="100"/>
          <a:sy n="78" d="100"/>
        </p:scale>
        <p:origin x="854" y="62"/>
      </p:cViewPr>
      <p:guideLst>
        <p:guide pos="375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60BF1996-4579-DF41-B2AE-154DF8AEB4DB}" type="datetime3">
              <a:rPr lang="en-US"/>
              <a:t>​</a:t>
            </a:fld>
            <a:endParaRPr lang="en-US"/>
          </a:p>
        </p:txBody>
      </p:sp>
      <p:pic>
        <p:nvPicPr>
          <p:cNvPr id="2" name="Picture 1"/>
          <p:cNvPicPr>
            <a:picLocks noChangeAspect="1"/>
          </p:cNvPicPr>
          <p:nvPr userDrawn="1"/>
        </p:nvPicPr>
        <p:blipFill>
          <a:blip r:embed="rId2"/>
          <a:stretch/>
        </p:blipFill>
        <p:spPr bwMode="auto">
          <a:xfrm>
            <a:off x="1879598" y="724371"/>
            <a:ext cx="2199600" cy="583371"/>
          </a:xfrm>
          <a:prstGeom prst="rect">
            <a:avLst/>
          </a:prstGeom>
        </p:spPr>
      </p:pic>
      <p:sp>
        <p:nvSpPr>
          <p:cNvPr id="6"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Numbered list">
    <p:spTree>
      <p:nvGrpSpPr>
        <p:cNvPr id="1" name=""/>
        <p:cNvGrpSpPr/>
        <p:nvPr/>
      </p:nvGrpSpPr>
      <p:grpSpPr bwMode="auto">
        <a:xfrm>
          <a:off x="0" y="0"/>
          <a:ext cx="0" cy="0"/>
          <a:chOff x="0" y="0"/>
          <a:chExt cx="0" cy="0"/>
        </a:xfrm>
      </p:grpSpPr>
      <p:sp>
        <p:nvSpPr>
          <p:cNvPr id="6" name="Text Placeholder 7"/>
          <p:cNvSpPr>
            <a:spLocks noGrp="1"/>
          </p:cNvSpPr>
          <p:nvPr>
            <p:ph type="body" sz="quarter" idx="14" hasCustomPrompt="1"/>
          </p:nvPr>
        </p:nvSpPr>
        <p:spPr bwMode="auto">
          <a:xfrm>
            <a:off x="1065342" y="2789087"/>
            <a:ext cx="9666884" cy="3160861"/>
          </a:xfrm>
        </p:spPr>
        <p:txBody>
          <a:bodyPr wrap="square" numCol="2" spcCol="540000">
            <a:noAutofit/>
          </a:bodyPr>
          <a:lstStyle>
            <a:lvl1pPr marL="342900" indent="-342900">
              <a:lnSpc>
                <a:spcPct val="120000"/>
              </a:lnSpc>
              <a:spcBef>
                <a:spcPts val="1200"/>
              </a:spcBef>
              <a:buSzPct val="100000"/>
              <a:buFont typeface="+mj-lt"/>
              <a:buAutoNum type="arabicPeriod"/>
              <a:defRPr sz="1600"/>
            </a:lvl1pPr>
          </a:lstStyle>
          <a:p>
            <a:pPr lvl="0">
              <a:defRPr/>
            </a:pPr>
            <a:r>
              <a:rPr lang="en-GB"/>
              <a:t>To develop joint academic offers</a:t>
            </a:r>
            <a:endParaRPr/>
          </a:p>
          <a:p>
            <a:pPr lvl="0">
              <a:defRPr/>
            </a:pPr>
            <a:r>
              <a:rPr lang="en-GB"/>
              <a:t>To facilitate blended mobility </a:t>
            </a:r>
            <a:endParaRPr/>
          </a:p>
          <a:p>
            <a:pPr lvl="0">
              <a:defRPr/>
            </a:pPr>
            <a:r>
              <a:rPr lang="en-GB"/>
              <a:t>To create a joint research area</a:t>
            </a:r>
            <a:endParaRPr/>
          </a:p>
          <a:p>
            <a:pPr lvl="0">
              <a:defRPr/>
            </a:pPr>
            <a:r>
              <a:rPr lang="en-GB"/>
              <a:t>To foster university-industry cooperation  </a:t>
            </a:r>
            <a:endParaRPr/>
          </a:p>
          <a:p>
            <a:pPr lvl="0">
              <a:defRPr/>
            </a:pPr>
            <a:r>
              <a:rPr lang="en-GB"/>
              <a:t>To impact public policies</a:t>
            </a:r>
            <a:endParaRPr/>
          </a:p>
          <a:p>
            <a:pPr lvl="0">
              <a:defRPr/>
            </a:pPr>
            <a:r>
              <a:rPr lang="en-GB"/>
              <a:t>To create a Smart Campus</a:t>
            </a:r>
            <a:br>
              <a:rPr lang="en-GB"/>
            </a:br>
            <a:endParaRPr lang="en-GB"/>
          </a:p>
          <a:p>
            <a:pPr lvl="0">
              <a:defRPr/>
            </a:pPr>
            <a:r>
              <a:rPr lang="en-GB"/>
              <a:t>To raise social awareness on coastal areas challenges and opportunities</a:t>
            </a:r>
            <a:endParaRPr/>
          </a:p>
          <a:p>
            <a:pPr lvl="0">
              <a:defRPr/>
            </a:pPr>
            <a:r>
              <a:rPr lang="en-GB"/>
              <a:t>To promote cultural diversity and European identity</a:t>
            </a:r>
            <a:endParaRPr/>
          </a:p>
          <a:p>
            <a:pPr lvl="0">
              <a:defRPr/>
            </a:pPr>
            <a:r>
              <a:rPr lang="en-GB"/>
              <a:t>To develop a hub of expertise on Smart Urban Coastal Sustainability</a:t>
            </a:r>
            <a:endParaRPr/>
          </a:p>
        </p:txBody>
      </p:sp>
      <p:sp>
        <p:nvSpPr>
          <p:cNvPr id="7"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Main objectives of EU-CONEXUS</a:t>
            </a:r>
            <a:endParaRPr lang="en-US"/>
          </a:p>
        </p:txBody>
      </p:sp>
      <p:pic>
        <p:nvPicPr>
          <p:cNvPr id="9" name="Picture 8"/>
          <p:cNvPicPr>
            <a:picLocks noChangeAspect="1"/>
          </p:cNvPicPr>
          <p:nvPr userDrawn="1"/>
        </p:nvPicPr>
        <p:blipFill>
          <a:blip r:embed="rId2"/>
          <a:stretch/>
        </p:blipFill>
        <p:spPr bwMode="auto">
          <a:xfrm>
            <a:off x="11224767" y="5949949"/>
            <a:ext cx="558799" cy="495299"/>
          </a:xfrm>
          <a:prstGeom prst="rect">
            <a:avLst/>
          </a:prstGeom>
        </p:spPr>
      </p:pic>
      <p:sp>
        <p:nvSpPr>
          <p:cNvPr id="10"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1"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Numbered list. Six points">
    <p:bg>
      <p:bgPr>
        <a:solidFill>
          <a:srgbClr val="F7F7F7"/>
        </a:solidFill>
        <a:effectLst/>
      </p:bgPr>
    </p:bg>
    <p:spTree>
      <p:nvGrpSpPr>
        <p:cNvPr id="1" name=""/>
        <p:cNvGrpSpPr/>
        <p:nvPr/>
      </p:nvGrpSpPr>
      <p:grpSpPr bwMode="auto">
        <a:xfrm>
          <a:off x="0" y="0"/>
          <a:ext cx="0" cy="0"/>
          <a:chOff x="0" y="0"/>
          <a:chExt cx="0" cy="0"/>
        </a:xfrm>
      </p:grpSpPr>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
        <p:nvSpPr>
          <p:cNvPr id="8" name="Text Placeholder 7"/>
          <p:cNvSpPr>
            <a:spLocks noGrp="1"/>
          </p:cNvSpPr>
          <p:nvPr>
            <p:ph type="body" sz="quarter" idx="14" hasCustomPrompt="1"/>
          </p:nvPr>
        </p:nvSpPr>
        <p:spPr bwMode="auto">
          <a:xfrm>
            <a:off x="6039419" y="1428896"/>
            <a:ext cx="4692807" cy="4027632"/>
          </a:xfrm>
        </p:spPr>
        <p:txBody>
          <a:bodyPr wrap="square" numCol="1" spcCol="540000" anchor="ctr" anchorCtr="0">
            <a:noAutofit/>
          </a:bodyPr>
          <a:lstStyle>
            <a:lvl1pPr marL="342900" indent="-342900">
              <a:lnSpc>
                <a:spcPct val="120000"/>
              </a:lnSpc>
              <a:spcBef>
                <a:spcPts val="1200"/>
              </a:spcBef>
              <a:buSzPct val="100000"/>
              <a:buFont typeface="+mj-lt"/>
              <a:buAutoNum type="arabicPeriod"/>
              <a:defRPr sz="1600"/>
            </a:lvl1pPr>
          </a:lstStyle>
          <a:p>
            <a:pPr lvl="0">
              <a:defRPr/>
            </a:pPr>
            <a:r>
              <a:rPr lang="en-GB"/>
              <a:t>To develop joint academic offers</a:t>
            </a:r>
            <a:endParaRPr/>
          </a:p>
          <a:p>
            <a:pPr lvl="0">
              <a:defRPr/>
            </a:pPr>
            <a:r>
              <a:rPr lang="en-GB"/>
              <a:t>To facilitate blended mobility </a:t>
            </a:r>
            <a:endParaRPr/>
          </a:p>
          <a:p>
            <a:pPr lvl="0">
              <a:defRPr/>
            </a:pPr>
            <a:r>
              <a:rPr lang="en-GB"/>
              <a:t>To create a joint research area</a:t>
            </a:r>
            <a:endParaRPr/>
          </a:p>
          <a:p>
            <a:pPr lvl="0">
              <a:defRPr/>
            </a:pPr>
            <a:r>
              <a:rPr lang="en-GB"/>
              <a:t>To foster university-industry cooperation  </a:t>
            </a:r>
            <a:endParaRPr/>
          </a:p>
          <a:p>
            <a:pPr lvl="0">
              <a:defRPr/>
            </a:pPr>
            <a:r>
              <a:rPr lang="en-GB"/>
              <a:t>To impact public policies</a:t>
            </a:r>
            <a:endParaRPr/>
          </a:p>
          <a:p>
            <a:pPr lvl="0">
              <a:defRPr/>
            </a:pPr>
            <a:r>
              <a:rPr lang="en-GB"/>
              <a:t>To create a Smart Campus</a:t>
            </a:r>
            <a:endParaRPr/>
          </a:p>
        </p:txBody>
      </p:sp>
      <p:sp>
        <p:nvSpPr>
          <p:cNvPr id="9" name="Title 1"/>
          <p:cNvSpPr>
            <a:spLocks noGrp="1"/>
          </p:cNvSpPr>
          <p:nvPr>
            <p:ph type="title" hasCustomPrompt="1"/>
          </p:nvPr>
        </p:nvSpPr>
        <p:spPr bwMode="auto">
          <a:xfrm>
            <a:off x="1074420" y="1428896"/>
            <a:ext cx="4107179" cy="4027632"/>
          </a:xfrm>
        </p:spPr>
        <p:txBody>
          <a:bodyPr anchor="ctr" anchorCtr="0"/>
          <a:lstStyle>
            <a:lvl1pPr>
              <a:defRPr sz="4000">
                <a:solidFill>
                  <a:srgbClr val="000000"/>
                </a:solidFill>
              </a:defRPr>
            </a:lvl1pPr>
          </a:lstStyle>
          <a:p>
            <a:pPr>
              <a:defRPr/>
            </a:pPr>
            <a:r>
              <a:rPr lang="en-US"/>
              <a:t>Main</a:t>
            </a:r>
            <a:br>
              <a:rPr lang="en-US"/>
            </a:br>
            <a:r>
              <a:rPr lang="en-US"/>
              <a:t>objectives of EU-CONEXUS</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 text">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428896"/>
            <a:ext cx="4107179" cy="4027632"/>
          </a:xfrm>
        </p:spPr>
        <p:txBody>
          <a:bodyPr anchor="ctr" anchorCtr="0"/>
          <a:lstStyle>
            <a:lvl1pPr>
              <a:defRPr sz="4000">
                <a:solidFill>
                  <a:srgbClr val="000000"/>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19" y="1889790"/>
            <a:ext cx="4488179" cy="421608"/>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19" y="2711597"/>
            <a:ext cx="4488179" cy="2744932"/>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2 text">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5119" y="2789086"/>
            <a:ext cx="4573327" cy="498123"/>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9" name="Text Placeholder 7"/>
          <p:cNvSpPr>
            <a:spLocks noGrp="1"/>
          </p:cNvSpPr>
          <p:nvPr>
            <p:ph type="body" sz="quarter" idx="14" hasCustomPrompt="1"/>
          </p:nvPr>
        </p:nvSpPr>
        <p:spPr bwMode="auto">
          <a:xfrm>
            <a:off x="1074420" y="3452960"/>
            <a:ext cx="4574025" cy="2404391"/>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3" name="Text Placeholder 7"/>
          <p:cNvSpPr>
            <a:spLocks noGrp="1"/>
          </p:cNvSpPr>
          <p:nvPr>
            <p:ph type="body" sz="quarter" idx="15" hasCustomPrompt="1"/>
          </p:nvPr>
        </p:nvSpPr>
        <p:spPr bwMode="auto">
          <a:xfrm>
            <a:off x="6149822" y="2789085"/>
            <a:ext cx="4498887" cy="498124"/>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4" name="Text Placeholder 7"/>
          <p:cNvSpPr>
            <a:spLocks noGrp="1"/>
          </p:cNvSpPr>
          <p:nvPr>
            <p:ph type="body" sz="quarter" idx="16" hasCustomPrompt="1"/>
          </p:nvPr>
        </p:nvSpPr>
        <p:spPr bwMode="auto">
          <a:xfrm>
            <a:off x="6149124" y="3452960"/>
            <a:ext cx="4499586" cy="2404391"/>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lang="en-US"/>
          </a:p>
        </p:txBody>
      </p:sp>
      <p:sp>
        <p:nvSpPr>
          <p:cNvPr id="16" name="Title 1"/>
          <p:cNvSpPr>
            <a:spLocks noGrp="1"/>
          </p:cNvSpPr>
          <p:nvPr>
            <p:ph type="title" hasCustomPrompt="1"/>
          </p:nvPr>
        </p:nvSpPr>
        <p:spPr bwMode="auto">
          <a:xfrm>
            <a:off x="1074420" y="1319248"/>
            <a:ext cx="9666884" cy="962393"/>
          </a:xfrm>
        </p:spPr>
        <p:txBody>
          <a:bodyPr/>
          <a:lstStyle>
            <a:lvl1pPr>
              <a:defRPr sz="3200">
                <a:solidFill>
                  <a:schemeClr val="tx1"/>
                </a:solidFill>
              </a:defRPr>
            </a:lvl1pPr>
          </a:lstStyle>
          <a:p>
            <a:pPr>
              <a:defRPr/>
            </a:pPr>
            <a:r>
              <a:rPr lang="en-GB"/>
              <a:t>Subtitle name</a:t>
            </a:r>
            <a:br>
              <a:rPr lang="en-GB"/>
            </a:br>
            <a:r>
              <a:rPr lang="en-GB"/>
              <a:t>lorem ipsum long</a:t>
            </a:r>
            <a:endParaRPr lang="en-US"/>
          </a:p>
        </p:txBody>
      </p:sp>
      <p:sp>
        <p:nvSpPr>
          <p:cNvPr id="1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Righ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74420"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9" name="Text Placeholder 7"/>
          <p:cNvSpPr>
            <a:spLocks noGrp="1"/>
          </p:cNvSpPr>
          <p:nvPr>
            <p:ph type="body" sz="quarter" idx="14" hasCustomPrompt="1"/>
          </p:nvPr>
        </p:nvSpPr>
        <p:spPr bwMode="auto">
          <a:xfrm>
            <a:off x="1562581" y="3452960"/>
            <a:ext cx="3999318" cy="268532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
        <p:nvSpPr>
          <p:cNvPr id="15" name="Picture Placeholder 14"/>
          <p:cNvSpPr>
            <a:spLocks noGrp="1"/>
          </p:cNvSpPr>
          <p:nvPr>
            <p:ph type="pic" sz="quarter" idx="15" hasCustomPrompt="1"/>
          </p:nvPr>
        </p:nvSpPr>
        <p:spPr bwMode="auto">
          <a:xfrm>
            <a:off x="6285052" y="0"/>
            <a:ext cx="4537275"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12" name="Picture 11"/>
          <p:cNvPicPr>
            <a:picLocks noChangeAspect="1"/>
          </p:cNvPicPr>
          <p:nvPr userDrawn="1"/>
        </p:nvPicPr>
        <p:blipFill>
          <a:blip r:embed="rId2"/>
          <a:stretch/>
        </p:blipFill>
        <p:spPr bwMode="auto">
          <a:xfrm>
            <a:off x="11224767" y="5949949"/>
            <a:ext cx="558799" cy="495299"/>
          </a:xfrm>
          <a:prstGeom prst="rect">
            <a:avLst/>
          </a:prstGeom>
        </p:spPr>
      </p:pic>
      <p:sp>
        <p:nvSpPr>
          <p:cNvPr id="13"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414662" y="404812"/>
            <a:ext cx="4458278" cy="13919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6"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29" y="3452962"/>
            <a:ext cx="3761771" cy="21028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pic>
        <p:nvPicPr>
          <p:cNvPr id="12" name="Picture 11"/>
          <p:cNvPicPr>
            <a:picLocks noChangeAspect="1"/>
          </p:cNvPicPr>
          <p:nvPr userDrawn="1"/>
        </p:nvPicPr>
        <p:blipFill>
          <a:blip r:embed="rId2"/>
          <a:stretch/>
        </p:blipFill>
        <p:spPr bwMode="auto">
          <a:xfrm>
            <a:off x="11224767" y="5949949"/>
            <a:ext cx="558799" cy="495299"/>
          </a:xfrm>
          <a:prstGeom prst="rect">
            <a:avLst/>
          </a:prstGeom>
        </p:spPr>
      </p:pic>
      <p:sp>
        <p:nvSpPr>
          <p:cNvPr id="13"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6" name="Footer Placeholder 3"/>
          <p:cNvSpPr>
            <a:spLocks noGrp="1"/>
          </p:cNvSpPr>
          <p:nvPr>
            <p:ph type="ftr" sz="quarter" idx="11"/>
          </p:nvPr>
        </p:nvSpPr>
        <p:spPr bwMode="auto">
          <a:xfrm>
            <a:off x="6367909" y="404812"/>
            <a:ext cx="4458278" cy="13919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1 Left phot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6981366" y="1321090"/>
            <a:ext cx="4249933" cy="1757773"/>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5" name="Picture Placeholder 14"/>
          <p:cNvSpPr>
            <a:spLocks noGrp="1"/>
          </p:cNvSpPr>
          <p:nvPr>
            <p:ph type="pic" sz="quarter" idx="15" hasCustomPrompt="1"/>
          </p:nvPr>
        </p:nvSpPr>
        <p:spPr bwMode="auto">
          <a:xfrm>
            <a:off x="0" y="0"/>
            <a:ext cx="5906946"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sp>
        <p:nvSpPr>
          <p:cNvPr id="9" name="Text Placeholder 7"/>
          <p:cNvSpPr>
            <a:spLocks noGrp="1"/>
          </p:cNvSpPr>
          <p:nvPr>
            <p:ph type="body" sz="quarter" idx="14" hasCustomPrompt="1"/>
          </p:nvPr>
        </p:nvSpPr>
        <p:spPr bwMode="auto">
          <a:xfrm>
            <a:off x="7469529" y="3452962"/>
            <a:ext cx="3761771" cy="21028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2 Left photo">
    <p:bg>
      <p:bgPr>
        <a:solidFill>
          <a:srgbClr val="F7F7F7"/>
        </a:solidFill>
        <a:effectLst/>
      </p:bgPr>
    </p:bg>
    <p:spTree>
      <p:nvGrpSpPr>
        <p:cNvPr id="1" name=""/>
        <p:cNvGrpSpPr/>
        <p:nvPr/>
      </p:nvGrpSpPr>
      <p:grpSpPr bwMode="auto">
        <a:xfrm>
          <a:off x="0" y="0"/>
          <a:ext cx="0" cy="0"/>
          <a:chOff x="0" y="0"/>
          <a:chExt cx="0" cy="0"/>
        </a:xfrm>
      </p:grpSpPr>
      <p:sp>
        <p:nvSpPr>
          <p:cNvPr id="15" name="Picture Placeholder 14"/>
          <p:cNvSpPr>
            <a:spLocks noGrp="1"/>
          </p:cNvSpPr>
          <p:nvPr>
            <p:ph type="pic" sz="quarter" idx="15" hasCustomPrompt="1"/>
          </p:nvPr>
        </p:nvSpPr>
        <p:spPr bwMode="auto">
          <a:xfrm>
            <a:off x="0" y="0"/>
            <a:ext cx="7592991" cy="6858000"/>
          </a:xfrm>
          <a:prstGeom prst="rect">
            <a:avLst/>
          </a:prstGeom>
          <a:solidFill>
            <a:schemeClr val="accent3"/>
          </a:solidFill>
        </p:spPr>
        <p:txBody>
          <a:bodyPr anchor="ctr">
            <a:normAutofit/>
          </a:bodyPr>
          <a:lstStyle>
            <a:lvl1pPr marL="0" indent="0" algn="ctr">
              <a:buNone/>
              <a:defRPr sz="1600">
                <a:solidFill>
                  <a:schemeClr val="bg1"/>
                </a:solidFill>
              </a:defRPr>
            </a:lvl1pPr>
          </a:lstStyle>
          <a:p>
            <a:pPr>
              <a:defRPr/>
            </a:pPr>
            <a:r>
              <a:rPr lang="en-US"/>
              <a:t>PICTURE</a:t>
            </a:r>
            <a:endParaRPr/>
          </a:p>
        </p:txBody>
      </p:sp>
      <p:pic>
        <p:nvPicPr>
          <p:cNvPr id="7" name="Picture 6"/>
          <p:cNvPicPr>
            <a:picLocks noChangeAspect="1"/>
          </p:cNvPicPr>
          <p:nvPr userDrawn="1"/>
        </p:nvPicPr>
        <p:blipFill>
          <a:blip r:embed="rId2"/>
          <a:stretch/>
        </p:blipFill>
        <p:spPr bwMode="auto">
          <a:xfrm>
            <a:off x="11224767" y="5949949"/>
            <a:ext cx="558799" cy="495299"/>
          </a:xfrm>
          <a:prstGeom prst="rect">
            <a:avLst/>
          </a:prstGeom>
        </p:spPr>
      </p:pic>
      <p:sp>
        <p:nvSpPr>
          <p:cNvPr id="8"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8053954" y="404812"/>
            <a:ext cx="2779948" cy="250646"/>
          </a:xfrm>
        </p:spPr>
        <p:txBody>
          <a:bodyPr lIns="0" tIns="0" rIns="0" bIns="0" anchor="t"/>
          <a:lstStyle>
            <a:lvl1pPr>
              <a:defRPr sz="1000" b="0" i="0" cap="all" spc="100">
                <a:solidFill>
                  <a:schemeClr val="tx1"/>
                </a:solidFill>
                <a:latin typeface="Campton Medium"/>
                <a:ea typeface="Campton Medium"/>
                <a:cs typeface="Campton Medium"/>
              </a:defRPr>
            </a:lvl1pPr>
          </a:lstStyle>
          <a:p>
            <a:pPr>
              <a:defRPr/>
            </a:pPr>
            <a:endParaRPr lang="en-US"/>
          </a:p>
        </p:txBody>
      </p:sp>
      <p:sp>
        <p:nvSpPr>
          <p:cNvPr id="10" name="Title 1"/>
          <p:cNvSpPr>
            <a:spLocks noGrp="1"/>
          </p:cNvSpPr>
          <p:nvPr>
            <p:ph type="title" hasCustomPrompt="1"/>
          </p:nvPr>
        </p:nvSpPr>
        <p:spPr bwMode="auto">
          <a:xfrm>
            <a:off x="8053954" y="1321090"/>
            <a:ext cx="3725040" cy="1109592"/>
          </a:xfrm>
        </p:spPr>
        <p:txBody>
          <a:bodyPr/>
          <a:lstStyle>
            <a:lvl1pPr>
              <a:defRPr sz="3200">
                <a:solidFill>
                  <a:srgbClr val="000000"/>
                </a:solidFill>
              </a:defRPr>
            </a:lvl1pPr>
          </a:lstStyle>
          <a:p>
            <a:pPr>
              <a:defRPr/>
            </a:pPr>
            <a:r>
              <a:rPr lang="en-GB"/>
              <a:t>Title name</a:t>
            </a:r>
            <a:br>
              <a:rPr lang="en-GB"/>
            </a:br>
            <a:r>
              <a:rPr lang="en-GB"/>
              <a:t>lorem ipsum</a:t>
            </a:r>
            <a:endParaRPr lang="en-US"/>
          </a:p>
        </p:txBody>
      </p:sp>
      <p:sp>
        <p:nvSpPr>
          <p:cNvPr id="16" name="Text Placeholder 7"/>
          <p:cNvSpPr>
            <a:spLocks noGrp="1"/>
          </p:cNvSpPr>
          <p:nvPr>
            <p:ph type="body" sz="quarter" idx="14" hasCustomPrompt="1"/>
          </p:nvPr>
        </p:nvSpPr>
        <p:spPr bwMode="auto">
          <a:xfrm>
            <a:off x="8542117" y="2774074"/>
            <a:ext cx="3236877" cy="2149184"/>
          </a:xfrm>
        </p:spPr>
        <p:txBody>
          <a:bodyPr>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 </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Quote">
    <p:bg>
      <p:bgPr>
        <a:solidFill>
          <a:schemeClr val="accent5"/>
        </a:solidFill>
        <a:effectLst/>
      </p:bgPr>
    </p:bg>
    <p:spTree>
      <p:nvGrpSpPr>
        <p:cNvPr id="1" name=""/>
        <p:cNvGrpSpPr/>
        <p:nvPr/>
      </p:nvGrpSpPr>
      <p:grpSpPr bwMode="auto">
        <a:xfrm>
          <a:off x="0" y="0"/>
          <a:ext cx="0" cy="0"/>
          <a:chOff x="0" y="0"/>
          <a:chExt cx="0" cy="0"/>
        </a:xfrm>
      </p:grpSpPr>
      <p:pic>
        <p:nvPicPr>
          <p:cNvPr id="3" name="Picture 2"/>
          <p:cNvPicPr>
            <a:picLocks noChangeAspect="1"/>
          </p:cNvPicPr>
          <p:nvPr userDrawn="1"/>
        </p:nvPicPr>
        <p:blipFill>
          <a:blip r:embed="rId2"/>
          <a:stretch/>
        </p:blipFill>
        <p:spPr bwMode="auto">
          <a:xfrm>
            <a:off x="11232988" y="5949949"/>
            <a:ext cx="558799" cy="495299"/>
          </a:xfrm>
          <a:prstGeom prst="rect">
            <a:avLst/>
          </a:prstGeom>
        </p:spPr>
      </p:pic>
      <p:sp>
        <p:nvSpPr>
          <p:cNvPr id="2" name="Title 1"/>
          <p:cNvSpPr>
            <a:spLocks noGrp="1"/>
          </p:cNvSpPr>
          <p:nvPr>
            <p:ph type="title" hasCustomPrompt="1"/>
          </p:nvPr>
        </p:nvSpPr>
        <p:spPr bwMode="auto">
          <a:xfrm>
            <a:off x="1074420" y="902823"/>
            <a:ext cx="8752485" cy="4815068"/>
          </a:xfrm>
        </p:spPr>
        <p:txBody>
          <a:bodyPr lIns="0" tIns="0" rIns="0" bIns="0" anchor="ctr"/>
          <a:lstStyle>
            <a:lvl1pPr>
              <a:defRPr sz="5000">
                <a:solidFill>
                  <a:srgbClr val="FFFFFF"/>
                </a:solidFill>
              </a:defRPr>
            </a:lvl1pPr>
          </a:lstStyle>
          <a:p>
            <a:pPr>
              <a:defRPr/>
            </a:pPr>
            <a:r>
              <a:rPr lang="en-GB"/>
              <a:t>„Lorem ipsum dolor sit amet, consectetuer adipiscing sed diam“</a:t>
            </a:r>
            <a:endParaRPr lang="en-US"/>
          </a:p>
        </p:txBody>
      </p:sp>
      <p:sp>
        <p:nvSpPr>
          <p:cNvPr id="6" name="Slide Number Placeholder 4"/>
          <p:cNvSpPr>
            <a:spLocks noGrp="1"/>
          </p:cNvSpPr>
          <p:nvPr>
            <p:ph type="sldNum" sz="quarter" idx="12"/>
          </p:nvPr>
        </p:nvSpPr>
        <p:spPr bwMode="auto">
          <a:xfrm>
            <a:off x="11224767" y="404813"/>
            <a:ext cx="554227" cy="250645"/>
          </a:xfrm>
        </p:spPr>
        <p:txBody>
          <a:bodyPr tIns="0" rIns="0" anchor="t" anchorCtr="0"/>
          <a:lstStyle>
            <a:lvl1pPr>
              <a:defRPr>
                <a:solidFill>
                  <a:srgbClr val="F7F7F7"/>
                </a:solidFill>
              </a:defRPr>
            </a:lvl1pPr>
          </a:lstStyle>
          <a:p>
            <a:pPr>
              <a:defRPr/>
            </a:pPr>
            <a:fld id="{53969381-6070-C14C-AC19-9F0CCB6EE0F1}" type="slidenum">
              <a:rPr lang="en-US"/>
              <a:t>‹#›</a:t>
            </a:fld>
            <a:r>
              <a:rPr lang="en-US"/>
              <a:t> </a:t>
            </a:r>
            <a:endParaRPr/>
          </a:p>
        </p:txBody>
      </p:sp>
      <p:sp>
        <p:nvSpPr>
          <p:cNvPr id="9" name="Footer Placeholder 3"/>
          <p:cNvSpPr>
            <a:spLocks noGrp="1"/>
          </p:cNvSpPr>
          <p:nvPr>
            <p:ph type="ftr" sz="quarter" idx="11"/>
          </p:nvPr>
        </p:nvSpPr>
        <p:spPr bwMode="auto">
          <a:xfrm>
            <a:off x="414662" y="404812"/>
            <a:ext cx="4458278" cy="139196"/>
          </a:xfrm>
        </p:spPr>
        <p:txBody>
          <a:bodyPr lIns="0" tIns="0" rIns="0" bIns="0" anchor="t"/>
          <a:lstStyle>
            <a:lvl1pPr>
              <a:defRPr sz="1000" b="0" i="0" cap="all" spc="100">
                <a:solidFill>
                  <a:schemeClr val="bg2"/>
                </a:solidFill>
                <a:latin typeface="Campton Medium"/>
                <a:ea typeface="Campton Medium"/>
                <a:cs typeface="Campton Medium"/>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able">
    <p:bg>
      <p:bgPr>
        <a:solidFill>
          <a:srgbClr val="F7F7F7"/>
        </a:solidFill>
        <a:effectLst/>
      </p:bgPr>
    </p:bg>
    <p:spTree>
      <p:nvGrpSpPr>
        <p:cNvPr id="1" name=""/>
        <p:cNvGrpSpPr/>
        <p:nvPr/>
      </p:nvGrpSpPr>
      <p:grpSpPr bwMode="auto">
        <a:xfrm>
          <a:off x="0" y="0"/>
          <a:ext cx="0" cy="0"/>
          <a:chOff x="0" y="0"/>
          <a:chExt cx="0" cy="0"/>
        </a:xfrm>
      </p:grpSpPr>
      <p:sp>
        <p:nvSpPr>
          <p:cNvPr id="16" name="Title 1"/>
          <p:cNvSpPr>
            <a:spLocks noGrp="1"/>
          </p:cNvSpPr>
          <p:nvPr>
            <p:ph type="title" hasCustomPrompt="1"/>
          </p:nvPr>
        </p:nvSpPr>
        <p:spPr bwMode="auto">
          <a:xfrm>
            <a:off x="1074420" y="1319915"/>
            <a:ext cx="9919161" cy="971871"/>
          </a:xfrm>
        </p:spPr>
        <p:txBody>
          <a:bodyPr/>
          <a:lstStyle>
            <a:lvl1pPr>
              <a:defRPr sz="3200">
                <a:solidFill>
                  <a:schemeClr val="tx1"/>
                </a:solidFill>
              </a:defRPr>
            </a:lvl1pPr>
          </a:lstStyle>
          <a:p>
            <a:pPr>
              <a:defRPr/>
            </a:pPr>
            <a:r>
              <a:rPr lang="en-GB"/>
              <a:t>Title name lorem laoreet </a:t>
            </a:r>
            <a:br>
              <a:rPr lang="en-GB"/>
            </a:br>
            <a:r>
              <a:rPr lang="en-GB"/>
              <a:t>dolor ipsum long</a:t>
            </a:r>
            <a:endParaRPr lang="en-US"/>
          </a:p>
        </p:txBody>
      </p:sp>
      <p:sp>
        <p:nvSpPr>
          <p:cNvPr id="3" name="Table Placeholder 2"/>
          <p:cNvSpPr>
            <a:spLocks noGrp="1"/>
          </p:cNvSpPr>
          <p:nvPr>
            <p:ph type="tbl" sz="quarter" idx="13"/>
          </p:nvPr>
        </p:nvSpPr>
        <p:spPr bwMode="auto">
          <a:xfrm>
            <a:off x="1074418" y="2327274"/>
            <a:ext cx="9919162" cy="3390618"/>
          </a:xfrm>
        </p:spPr>
        <p:txBody>
          <a:bodyPr anchor="ctr"/>
          <a:lstStyle>
            <a:lvl1pPr marL="0" indent="0" algn="ctr">
              <a:buNone/>
              <a:defRPr/>
            </a:lvl1pPr>
          </a:lstStyle>
          <a:p>
            <a:pPr>
              <a:defRPr/>
            </a:pPr>
            <a:r>
              <a:rPr lang="lt-LT"/>
              <a:t>Spustelėkite piktogramą, jei norite pridėti lentelę</a:t>
            </a:r>
            <a:endParaRPr lang="en-US"/>
          </a:p>
        </p:txBody>
      </p:sp>
      <p:sp>
        <p:nvSpPr>
          <p:cNvPr id="6"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7"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8" name="Picture 7"/>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le+EU_Logotype">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rgbClr val="FFFFFF"/>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D53F55B0-5AC2-8242-844E-0421012AA4E4}" type="datetime3">
              <a:rPr lang="en-US"/>
              <a:t>​</a:t>
            </a:fld>
            <a:endParaRPr lang="en-US"/>
          </a:p>
        </p:txBody>
      </p:sp>
      <p:pic>
        <p:nvPicPr>
          <p:cNvPr id="2" name="Picture 1"/>
          <p:cNvPicPr>
            <a:picLocks noChangeAspect="1"/>
          </p:cNvPicPr>
          <p:nvPr userDrawn="1"/>
        </p:nvPicPr>
        <p:blipFill>
          <a:blip r:embed="rId2"/>
          <a:stretch/>
        </p:blipFill>
        <p:spPr bwMode="auto">
          <a:xfrm>
            <a:off x="1879598" y="724371"/>
            <a:ext cx="2199600" cy="583371"/>
          </a:xfrm>
          <a:prstGeom prst="rect">
            <a:avLst/>
          </a:prstGeom>
        </p:spPr>
      </p:pic>
      <p:sp>
        <p:nvSpPr>
          <p:cNvPr id="6"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chemeClr val="bg2"/>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7" name="Picture 6"/>
          <p:cNvPicPr>
            <a:picLocks noChangeAspect="1"/>
          </p:cNvPicPr>
          <p:nvPr userDrawn="1"/>
        </p:nvPicPr>
        <p:blipFill>
          <a:blip r:embed="rId3"/>
          <a:stretch/>
        </p:blipFill>
        <p:spPr bwMode="auto">
          <a:xfrm>
            <a:off x="4656850" y="727629"/>
            <a:ext cx="2645143" cy="5796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Thank you">
    <p:bg>
      <p:bgPr>
        <a:solidFill>
          <a:schemeClr val="tx2"/>
        </a:solid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hasCustomPrompt="1"/>
          </p:nvPr>
        </p:nvSpPr>
        <p:spPr bwMode="auto">
          <a:xfrm>
            <a:off x="1879598" y="5893428"/>
            <a:ext cx="9413239" cy="380479"/>
          </a:xfrm>
        </p:spPr>
        <p:txBody>
          <a:bodyPr lIns="90000" rIns="0" numCol="3" spcCol="360000">
            <a:normAutofit/>
          </a:bodyPr>
          <a:lstStyle>
            <a:lvl1pPr marL="0" indent="0" algn="l">
              <a:buNone/>
              <a:defRPr sz="1600" b="0" i="0">
                <a:solidFill>
                  <a:schemeClr val="bg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GB"/>
              <a:t>+370 682 67890</a:t>
            </a:r>
            <a:endParaRPr/>
          </a:p>
          <a:p>
            <a:pPr>
              <a:defRPr/>
            </a:pPr>
            <a:r>
              <a:rPr lang="en-GB"/>
              <a:t>info@conexus.com</a:t>
            </a:r>
            <a:endParaRPr/>
          </a:p>
          <a:p>
            <a:pPr>
              <a:defRPr/>
            </a:pPr>
            <a:r>
              <a:rPr lang="en-GB"/>
              <a:t>www.conexus.com</a:t>
            </a:r>
            <a:endParaRPr/>
          </a:p>
        </p:txBody>
      </p:sp>
      <p:sp>
        <p:nvSpPr>
          <p:cNvPr id="8" name="Title 7"/>
          <p:cNvSpPr>
            <a:spLocks noGrp="1"/>
          </p:cNvSpPr>
          <p:nvPr>
            <p:ph type="title" hasCustomPrompt="1"/>
          </p:nvPr>
        </p:nvSpPr>
        <p:spPr bwMode="auto">
          <a:xfrm>
            <a:off x="1884098" y="2465592"/>
            <a:ext cx="9408739" cy="1926811"/>
          </a:xfrm>
        </p:spPr>
        <p:txBody>
          <a:bodyPr anchor="ctr"/>
          <a:lstStyle>
            <a:lvl1pPr marL="0" marR="0" indent="0" algn="l" defTabSz="914400">
              <a:lnSpc>
                <a:spcPct val="90000"/>
              </a:lnSpc>
              <a:spcBef>
                <a:spcPts val="0"/>
              </a:spcBef>
              <a:spcAft>
                <a:spcPts val="0"/>
              </a:spcAft>
              <a:buClrTx/>
              <a:buSzTx/>
              <a:buFontTx/>
              <a:buNone/>
              <a:defRPr sz="5000" b="0" i="0">
                <a:solidFill>
                  <a:srgbClr val="FFFFFF"/>
                </a:solidFill>
                <a:latin typeface="Campton Medium"/>
                <a:ea typeface="Campton Medium"/>
                <a:cs typeface="Campton Medium"/>
              </a:defRPr>
            </a:lvl1pPr>
          </a:lstStyle>
          <a:p>
            <a:pPr>
              <a:defRPr/>
            </a:pPr>
            <a:r>
              <a:rPr lang="en-GB"/>
              <a:t>Thank you!</a:t>
            </a:r>
            <a:endParaRPr lang="en-US"/>
          </a:p>
        </p:txBody>
      </p:sp>
      <p:pic>
        <p:nvPicPr>
          <p:cNvPr id="11" name="Picture 10"/>
          <p:cNvPicPr>
            <a:picLocks noChangeAspect="1"/>
          </p:cNvPicPr>
          <p:nvPr userDrawn="1"/>
        </p:nvPicPr>
        <p:blipFill>
          <a:blip r:embed="rId2"/>
          <a:stretch/>
        </p:blipFill>
        <p:spPr bwMode="auto">
          <a:xfrm>
            <a:off x="1879598" y="724371"/>
            <a:ext cx="2199600" cy="583371"/>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userDrawn="1">
  <p:cSld name="1_1 text-no stripe">
    <p:bg>
      <p:bgPr>
        <a:solidFill>
          <a:srgbClr val="F7F7F7"/>
        </a:solidFill>
        <a:effectLst/>
      </p:bgPr>
    </p:bg>
    <p:spTree>
      <p:nvGrpSpPr>
        <p:cNvPr id="1" name=""/>
        <p:cNvGrpSpPr/>
        <p:nvPr/>
      </p:nvGrpSpPr>
      <p:grpSpPr bwMode="auto">
        <a:xfrm>
          <a:off x="0" y="0"/>
          <a:ext cx="0" cy="0"/>
          <a:chOff x="0" y="0"/>
          <a:chExt cx="0" cy="0"/>
        </a:xfrm>
      </p:grpSpPr>
      <p:sp>
        <p:nvSpPr>
          <p:cNvPr id="8" name="Text Placeholder 7"/>
          <p:cNvSpPr>
            <a:spLocks noGrp="1"/>
          </p:cNvSpPr>
          <p:nvPr>
            <p:ph type="body" sz="quarter" idx="13" hasCustomPrompt="1"/>
          </p:nvPr>
        </p:nvSpPr>
        <p:spPr bwMode="auto">
          <a:xfrm>
            <a:off x="1074420" y="1544386"/>
            <a:ext cx="10148947" cy="377683"/>
          </a:xfrm>
        </p:spPr>
        <p:txBody>
          <a:bodyPr>
            <a:normAutofit/>
          </a:bodyPr>
          <a:lstStyle>
            <a:lvl1pPr marL="0" indent="0">
              <a:buNone/>
              <a:defRPr sz="1600" b="0" i="0" cap="all">
                <a:solidFill>
                  <a:schemeClr val="accent3"/>
                </a:solidFill>
                <a:latin typeface="Campton Medium"/>
                <a:ea typeface="Campton Medium"/>
                <a:cs typeface="Campton Medium"/>
              </a:defRPr>
            </a:lvl1pPr>
          </a:lstStyle>
          <a:p>
            <a:pPr lvl="0">
              <a:defRPr/>
            </a:pPr>
            <a:r>
              <a:rPr lang="en-US"/>
              <a:t>Short subtitle dolor sit amet</a:t>
            </a:r>
            <a:endParaRPr/>
          </a:p>
        </p:txBody>
      </p:sp>
      <p:sp>
        <p:nvSpPr>
          <p:cNvPr id="16" name="Title 1"/>
          <p:cNvSpPr>
            <a:spLocks noGrp="1"/>
          </p:cNvSpPr>
          <p:nvPr>
            <p:ph type="title" hasCustomPrompt="1"/>
          </p:nvPr>
        </p:nvSpPr>
        <p:spPr bwMode="auto">
          <a:xfrm>
            <a:off x="1074420" y="974878"/>
            <a:ext cx="10150347" cy="517036"/>
          </a:xfrm>
        </p:spPr>
        <p:txBody>
          <a:bodyPr/>
          <a:lstStyle>
            <a:lvl1pPr>
              <a:defRPr sz="3200">
                <a:solidFill>
                  <a:schemeClr val="tx1"/>
                </a:solidFill>
              </a:defRPr>
            </a:lvl1pPr>
          </a:lstStyle>
          <a:p>
            <a:pPr>
              <a:defRPr/>
            </a:pPr>
            <a:r>
              <a:rPr lang="en-GB"/>
              <a:t>Subtitle name lorem ipsum long</a:t>
            </a:r>
            <a:endParaRPr lang="en-US"/>
          </a:p>
        </p:txBody>
      </p:sp>
      <p:sp>
        <p:nvSpPr>
          <p:cNvPr id="1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12"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pic>
        <p:nvPicPr>
          <p:cNvPr id="17" name="Picture 16"/>
          <p:cNvPicPr>
            <a:picLocks noChangeAspect="1"/>
          </p:cNvPicPr>
          <p:nvPr userDrawn="1"/>
        </p:nvPicPr>
        <p:blipFill>
          <a:blip r:embed="rId2"/>
          <a:stretch/>
        </p:blipFill>
        <p:spPr bwMode="auto">
          <a:xfrm>
            <a:off x="11224767" y="5949949"/>
            <a:ext cx="558799" cy="495299"/>
          </a:xfrm>
          <a:prstGeom prst="rect">
            <a:avLst/>
          </a:prstGeom>
        </p:spPr>
      </p:pic>
      <p:sp>
        <p:nvSpPr>
          <p:cNvPr id="13" name="Marcador de contenido 4"/>
          <p:cNvSpPr>
            <a:spLocks noGrp="1"/>
          </p:cNvSpPr>
          <p:nvPr>
            <p:ph sz="quarter" idx="15" hasCustomPrompt="1"/>
          </p:nvPr>
        </p:nvSpPr>
        <p:spPr bwMode="auto">
          <a:xfrm>
            <a:off x="1074420" y="2294020"/>
            <a:ext cx="10148947" cy="3655927"/>
          </a:xfrm>
        </p:spPr>
        <p:txBody>
          <a:bodyPr>
            <a:normAutofit/>
          </a:bodyPr>
          <a:lstStyle>
            <a:lvl1pPr marL="0" indent="0">
              <a:buFont typeface="+mj-lt"/>
              <a:buNone/>
              <a:defRPr sz="1400"/>
            </a:lvl1pPr>
            <a:lvl2pPr marL="800100" indent="-342900">
              <a:buFont typeface="+mj-lt"/>
              <a:buAutoNum type="arabicPeriod"/>
              <a:defRPr sz="1400"/>
            </a:lvl2pPr>
            <a:lvl3pPr marL="1257300" indent="-342900">
              <a:buFont typeface="Courier New"/>
              <a:buChar char="o"/>
              <a:defRPr sz="1400"/>
            </a:lvl3pPr>
            <a:lvl4pPr marL="1714500" indent="-342900">
              <a:buFont typeface="Arial"/>
              <a:buChar char="•"/>
              <a:defRPr sz="1400"/>
            </a:lvl4pPr>
            <a:lvl5pPr marL="2171700" indent="-342900">
              <a:buFont typeface="+mj-lt"/>
              <a:buAutoNum type="arabicPeriod"/>
              <a:defRPr sz="1400"/>
            </a:lvl5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userDrawn="1">
  <p:cSld name="1_1 text bigtitle-no stri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833788" y="1446090"/>
            <a:ext cx="4107179" cy="4027632"/>
          </a:xfrm>
        </p:spPr>
        <p:txBody>
          <a:bodyPr anchor="ctr" anchorCtr="0"/>
          <a:lstStyle>
            <a:lvl1pPr>
              <a:defRPr sz="4000">
                <a:solidFill>
                  <a:schemeClr val="tx1"/>
                </a:solidFill>
              </a:defRPr>
            </a:lvl1pPr>
          </a:lstStyle>
          <a:p>
            <a:pPr>
              <a:defRPr/>
            </a:pPr>
            <a:r>
              <a:rPr lang="en-GB"/>
              <a:t>Smart urban</a:t>
            </a:r>
            <a:br>
              <a:rPr lang="en-GB"/>
            </a:br>
            <a:r>
              <a:rPr lang="en-GB"/>
              <a:t>sustainable </a:t>
            </a:r>
            <a:br>
              <a:rPr lang="en-GB"/>
            </a:br>
            <a:r>
              <a:rPr lang="en-GB"/>
              <a:t>coastal </a:t>
            </a:r>
            <a:br>
              <a:rPr lang="en-GB"/>
            </a:br>
            <a:r>
              <a:rPr lang="en-GB"/>
              <a:t>development.</a:t>
            </a:r>
            <a:endParaRPr lang="en-US"/>
          </a:p>
        </p:txBody>
      </p:sp>
      <p:sp>
        <p:nvSpPr>
          <p:cNvPr id="10" name="Text Placeholder 7"/>
          <p:cNvSpPr>
            <a:spLocks noGrp="1"/>
          </p:cNvSpPr>
          <p:nvPr>
            <p:ph type="body" sz="quarter" idx="13" hasCustomPrompt="1"/>
          </p:nvPr>
        </p:nvSpPr>
        <p:spPr bwMode="auto">
          <a:xfrm>
            <a:off x="6078219" y="1889790"/>
            <a:ext cx="4488179" cy="421608"/>
          </a:xfrm>
        </p:spPr>
        <p:txBody>
          <a:bodyPr>
            <a:normAutofit/>
          </a:bodyPr>
          <a:lstStyle>
            <a:lvl1pPr marL="0" indent="0">
              <a:buNone/>
              <a:defRPr sz="1600" b="0" i="0">
                <a:solidFill>
                  <a:srgbClr val="346FFD"/>
                </a:solidFill>
                <a:latin typeface="Campton Medium"/>
                <a:ea typeface="Campton Medium"/>
                <a:cs typeface="Campton Medium"/>
              </a:defRPr>
            </a:lvl1pPr>
          </a:lstStyle>
          <a:p>
            <a:pPr lvl="0">
              <a:defRPr/>
            </a:pPr>
            <a:r>
              <a:rPr lang="en-US"/>
              <a:t>SHORT SUBTITLE DOLOR SIT AMET</a:t>
            </a:r>
            <a:endParaRPr/>
          </a:p>
        </p:txBody>
      </p:sp>
      <p:sp>
        <p:nvSpPr>
          <p:cNvPr id="15" name="Text Placeholder 7"/>
          <p:cNvSpPr>
            <a:spLocks noGrp="1"/>
          </p:cNvSpPr>
          <p:nvPr>
            <p:ph type="body" sz="quarter" idx="14" hasCustomPrompt="1"/>
          </p:nvPr>
        </p:nvSpPr>
        <p:spPr bwMode="auto">
          <a:xfrm>
            <a:off x="6078219" y="2711597"/>
            <a:ext cx="4488179" cy="2744932"/>
          </a:xfrm>
        </p:spPr>
        <p:txBody>
          <a:bodyPr numCol="1" spcCol="684000" anchor="t" anchorCtr="0">
            <a:normAutofit/>
          </a:bodyPr>
          <a:lstStyle>
            <a:lvl1pPr marL="0" indent="0">
              <a:buNone/>
              <a:defRPr sz="1400"/>
            </a:lvl1pPr>
          </a:lstStyle>
          <a:p>
            <a:pPr lvl="0">
              <a:defRPr/>
            </a:pPr>
            <a:r>
              <a:rPr lang="en-GB"/>
              <a:t>Lorem ipsum dolor sit amet, consectetuer adipiscing elit, sed diam nonummy nibh Lorem ipsum dolor sit amet, consectetuer adipiscing elit, sed diam nonummy nibh euismod tincidunt ut laoreet dolore magna aliquam erat volutpat.</a:t>
            </a:r>
            <a:endParaRPr/>
          </a:p>
        </p:txBody>
      </p:sp>
      <p:sp>
        <p:nvSpPr>
          <p:cNvPr id="20"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21"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pic>
        <p:nvPicPr>
          <p:cNvPr id="3" name="Picture 2"/>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tro">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879597" y="2161309"/>
            <a:ext cx="9309100" cy="2898243"/>
          </a:xfrm>
        </p:spPr>
        <p:txBody>
          <a:bodyPr lIns="0" tIns="0" rIns="0" bIns="0" anchor="ctr" anchorCtr="0"/>
          <a:lstStyle>
            <a:lvl1pPr>
              <a:defRPr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pic>
        <p:nvPicPr>
          <p:cNvPr id="3" name="Picture 2"/>
          <p:cNvPicPr>
            <a:picLocks noChangeAspect="1"/>
          </p:cNvPicPr>
          <p:nvPr userDrawn="1"/>
        </p:nvPicPr>
        <p:blipFill>
          <a:blip r:embed="rId2"/>
          <a:stretch/>
        </p:blipFill>
        <p:spPr bwMode="auto">
          <a:xfrm>
            <a:off x="1879598" y="727629"/>
            <a:ext cx="2199600" cy="580113"/>
          </a:xfrm>
          <a:prstGeom prst="rect">
            <a:avLst/>
          </a:prstGeom>
        </p:spPr>
      </p:pic>
      <p:sp>
        <p:nvSpPr>
          <p:cNvPr id="14" name="Subtitle 2"/>
          <p:cNvSpPr>
            <a:spLocks noGrp="1"/>
          </p:cNvSpPr>
          <p:nvPr>
            <p:ph type="subTitle" idx="1" hasCustomPrompt="1"/>
          </p:nvPr>
        </p:nvSpPr>
        <p:spPr bwMode="auto">
          <a:xfrm>
            <a:off x="1879599" y="5502963"/>
            <a:ext cx="6943343" cy="410816"/>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A38F165B-DEBE-1F43-8CFE-5BB40AE975A9}" type="datetime3">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Intro+EU_Logotype">
    <p:bg>
      <p:bgPr>
        <a:solidFill>
          <a:srgbClr val="F7F7F7"/>
        </a:solidFill>
        <a:effectLst/>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268547" y="2369147"/>
            <a:ext cx="8061189" cy="2253789"/>
          </a:xfrm>
        </p:spPr>
        <p:txBody>
          <a:bodyPr lIns="0" tIns="0" rIns="0" bIns="0" anchor="t" anchorCtr="0"/>
          <a:lstStyle>
            <a:lvl1pPr>
              <a:defRPr sz="4600" b="0" i="0">
                <a:solidFill>
                  <a:srgbClr val="000000"/>
                </a:solidFill>
                <a:latin typeface="Campton Medium"/>
                <a:ea typeface="Campton Medium"/>
                <a:cs typeface="Campton Medium"/>
              </a:defRPr>
            </a:lvl1pPr>
          </a:lstStyle>
          <a:p>
            <a:pPr>
              <a:defRPr/>
            </a:pPr>
            <a:r>
              <a:rPr lang="en-GB"/>
              <a:t>Subtitle name sit amet</a:t>
            </a:r>
            <a:br>
              <a:rPr lang="en-GB"/>
            </a:br>
            <a:r>
              <a:rPr lang="en-GB"/>
              <a:t>dolor delenit augue</a:t>
            </a:r>
            <a:endParaRPr lang="en-US"/>
          </a:p>
        </p:txBody>
      </p:sp>
      <p:sp>
        <p:nvSpPr>
          <p:cNvPr id="14" name="Subtitle 2"/>
          <p:cNvSpPr>
            <a:spLocks noGrp="1"/>
          </p:cNvSpPr>
          <p:nvPr>
            <p:ph type="subTitle" idx="1" hasCustomPrompt="1"/>
          </p:nvPr>
        </p:nvSpPr>
        <p:spPr bwMode="auto">
          <a:xfrm>
            <a:off x="711334" y="4855010"/>
            <a:ext cx="2785388" cy="228960"/>
          </a:xfrm>
        </p:spPr>
        <p:txBody>
          <a:bodyPr lIns="0" tIns="0" rIns="0" bIns="0">
            <a:normAutofit/>
          </a:bodyPr>
          <a:lstStyle>
            <a:lvl1pPr marL="0" indent="0" algn="l">
              <a:buNone/>
              <a:defRPr sz="1200" b="0" i="0" cap="all">
                <a:solidFill>
                  <a:schemeClr val="tx1"/>
                </a:solidFill>
                <a:latin typeface="Grantipo"/>
                <a:ea typeface="Grantipo"/>
                <a:cs typeface="Grantipo"/>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fld id="{878A0F15-9C23-6642-B232-3600444686E2}" type="datetime3">
              <a:rPr lang="en-US"/>
              <a:t>​</a:t>
            </a:fld>
            <a:endParaRPr lang="en-US"/>
          </a:p>
        </p:txBody>
      </p:sp>
      <p:pic>
        <p:nvPicPr>
          <p:cNvPr id="19" name="Graphic 18"/>
          <p:cNvPicPr>
            <a:picLocks noChangeAspect="1"/>
          </p:cNvPicPr>
          <p:nvPr userDrawn="1"/>
        </p:nvPicPr>
        <p:blipFill>
          <a:blip r:embed="rId2"/>
          <a:stretch/>
        </p:blipFill>
        <p:spPr bwMode="auto">
          <a:xfrm>
            <a:off x="711335" y="682796"/>
            <a:ext cx="2382840" cy="630128"/>
          </a:xfrm>
          <a:prstGeom prst="rect">
            <a:avLst/>
          </a:prstGeom>
        </p:spPr>
      </p:pic>
      <p:sp>
        <p:nvSpPr>
          <p:cNvPr id="15" name="Rectangle 14"/>
          <p:cNvSpPr/>
          <p:nvPr userDrawn="1"/>
        </p:nvSpPr>
        <p:spPr bwMode="auto">
          <a:xfrm>
            <a:off x="9437499" y="0"/>
            <a:ext cx="2754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6" name="Picture 5"/>
          <p:cNvPicPr>
            <a:picLocks noChangeAspect="1"/>
          </p:cNvPicPr>
          <p:nvPr userDrawn="1"/>
        </p:nvPicPr>
        <p:blipFill>
          <a:blip r:embed="rId3"/>
          <a:stretch/>
        </p:blipFill>
        <p:spPr bwMode="auto">
          <a:xfrm>
            <a:off x="9437499" y="0"/>
            <a:ext cx="2754499" cy="6858000"/>
          </a:xfrm>
          <a:prstGeom prst="rect">
            <a:avLst/>
          </a:prstGeom>
        </p:spPr>
      </p:pic>
      <p:pic>
        <p:nvPicPr>
          <p:cNvPr id="7" name="Graphic 6"/>
          <p:cNvPicPr>
            <a:picLocks noChangeAspect="1"/>
          </p:cNvPicPr>
          <p:nvPr userDrawn="1"/>
        </p:nvPicPr>
        <p:blipFill>
          <a:blip r:embed="rId4"/>
          <a:stretch/>
        </p:blipFill>
        <p:spPr bwMode="auto">
          <a:xfrm>
            <a:off x="3707836" y="682796"/>
            <a:ext cx="3119139" cy="63012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able of content">
    <p:spTree>
      <p:nvGrpSpPr>
        <p:cNvPr id="1" name=""/>
        <p:cNvGrpSpPr/>
        <p:nvPr/>
      </p:nvGrpSpPr>
      <p:grpSpPr bwMode="auto">
        <a:xfrm>
          <a:off x="0" y="0"/>
          <a:ext cx="0" cy="0"/>
          <a:chOff x="0" y="0"/>
          <a:chExt cx="0" cy="0"/>
        </a:xfrm>
      </p:grpSpPr>
      <p:sp>
        <p:nvSpPr>
          <p:cNvPr id="9" name="Text Placeholder 7"/>
          <p:cNvSpPr>
            <a:spLocks noGrp="1"/>
          </p:cNvSpPr>
          <p:nvPr>
            <p:ph type="body" sz="quarter" idx="15" hasCustomPrompt="1"/>
          </p:nvPr>
        </p:nvSpPr>
        <p:spPr bwMode="auto">
          <a:xfrm>
            <a:off x="723569" y="2075289"/>
            <a:ext cx="11200386" cy="3155820"/>
          </a:xfrm>
        </p:spPr>
        <p:txBody>
          <a:bodyPr numCol="2" spcCol="504000" anchor="t" anchorCtr="0">
            <a:noAutofit/>
          </a:bodyPr>
          <a:lstStyle>
            <a:lvl1pPr marL="446088" indent="-446088">
              <a:lnSpc>
                <a:spcPct val="100000"/>
              </a:lnSpc>
              <a:spcBef>
                <a:spcPts val="1000"/>
              </a:spcBef>
              <a:buSzPct val="100000"/>
              <a:buFont typeface="+mj-lt"/>
              <a:buAutoNum type="arabicPeriod"/>
              <a:defRPr sz="1400"/>
            </a:lvl1pPr>
          </a:lstStyle>
          <a:p>
            <a:pPr lvl="0">
              <a:defRPr/>
            </a:pPr>
            <a:r>
              <a:rPr lang="en-GB"/>
              <a:t>European universities</a:t>
            </a:r>
            <a:endParaRPr/>
          </a:p>
          <a:p>
            <a:pPr lvl="0">
              <a:defRPr/>
            </a:pPr>
            <a:r>
              <a:rPr lang="en-GB"/>
              <a:t>A strong partnership covering european coasts</a:t>
            </a:r>
            <a:endParaRPr/>
          </a:p>
          <a:p>
            <a:pPr lvl="0">
              <a:defRPr/>
            </a:pPr>
            <a:r>
              <a:rPr lang="en-GB"/>
              <a:t>Gathered around the same values</a:t>
            </a:r>
            <a:endParaRPr/>
          </a:p>
          <a:p>
            <a:pPr lvl="0">
              <a:defRPr/>
            </a:pPr>
            <a:r>
              <a:rPr lang="en-GB"/>
              <a:t>EU-CONEXUS opens up opportunities to education</a:t>
            </a:r>
            <a:br>
              <a:rPr lang="en-GB"/>
            </a:br>
            <a:r>
              <a:rPr lang="en-GB"/>
              <a:t>through new generation of european universities</a:t>
            </a:r>
            <a:endParaRPr/>
          </a:p>
          <a:p>
            <a:pPr lvl="0">
              <a:defRPr/>
            </a:pPr>
            <a:r>
              <a:rPr lang="en-GB"/>
              <a:t>One of the 17 first “universities of the future</a:t>
            </a:r>
            <a:endParaRPr/>
          </a:p>
          <a:p>
            <a:pPr lvl="0">
              <a:defRPr/>
            </a:pPr>
            <a:r>
              <a:rPr lang="en-GB"/>
              <a:t>Building an EU-CONEXUS community</a:t>
            </a:r>
            <a:endParaRPr/>
          </a:p>
          <a:p>
            <a:pPr lvl="0">
              <a:defRPr/>
            </a:pPr>
            <a:r>
              <a:rPr lang="en-GB"/>
              <a:t>A new role model of collaborative university </a:t>
            </a:r>
            <a:endParaRPr/>
          </a:p>
          <a:p>
            <a:pPr lvl="0">
              <a:defRPr/>
            </a:pPr>
            <a:r>
              <a:rPr lang="en-GB"/>
              <a:t>Performing all missions of a university</a:t>
            </a:r>
            <a:endParaRPr/>
          </a:p>
          <a:p>
            <a:pPr lvl="0">
              <a:defRPr/>
            </a:pPr>
            <a:r>
              <a:rPr lang="en-GB"/>
              <a:t>Main objectives of EU-CONEXUS</a:t>
            </a:r>
            <a:endParaRPr/>
          </a:p>
          <a:p>
            <a:pPr lvl="0">
              <a:defRPr/>
            </a:pPr>
            <a:r>
              <a:rPr lang="en-GB"/>
              <a:t>Activities by thematic areas</a:t>
            </a:r>
            <a:endParaRPr/>
          </a:p>
          <a:p>
            <a:pPr lvl="0">
              <a:defRPr/>
            </a:pPr>
            <a:r>
              <a:rPr lang="en-GB"/>
              <a:t>Management</a:t>
            </a:r>
            <a:endParaRPr/>
          </a:p>
          <a:p>
            <a:pPr lvl="0">
              <a:defRPr/>
            </a:pPr>
            <a:r>
              <a:rPr lang="en-GB"/>
              <a:t>A comprehensive academic offer</a:t>
            </a:r>
            <a:endParaRPr/>
          </a:p>
          <a:p>
            <a:pPr lvl="0">
              <a:defRPr/>
            </a:pPr>
            <a:r>
              <a:rPr lang="en-GB"/>
              <a:t>Blended  mobility</a:t>
            </a:r>
            <a:endParaRPr/>
          </a:p>
          <a:p>
            <a:pPr lvl="0">
              <a:defRPr/>
            </a:pPr>
            <a:r>
              <a:rPr lang="en-GB"/>
              <a:t>A hub of excellence in smart urban costal sustainability</a:t>
            </a:r>
            <a:endParaRPr/>
          </a:p>
          <a:p>
            <a:pPr lvl="0">
              <a:defRPr/>
            </a:pPr>
            <a:r>
              <a:rPr lang="en-GB"/>
              <a:t>A close industry-university cooperation</a:t>
            </a:r>
            <a:endParaRPr/>
          </a:p>
          <a:p>
            <a:pPr lvl="0">
              <a:defRPr/>
            </a:pPr>
            <a:r>
              <a:rPr lang="en-GB"/>
              <a:t>An inter-university campus life </a:t>
            </a:r>
            <a:endParaRPr/>
          </a:p>
          <a:p>
            <a:pPr lvl="0">
              <a:defRPr/>
            </a:pPr>
            <a:r>
              <a:rPr lang="en-GB"/>
              <a:t>An EU-CONEXUS smart campus </a:t>
            </a:r>
            <a:endParaRPr/>
          </a:p>
          <a:p>
            <a:pPr lvl="0">
              <a:defRPr/>
            </a:pPr>
            <a:r>
              <a:rPr lang="en-GB"/>
              <a:t>Dissemination and sustainability</a:t>
            </a:r>
            <a:endParaRPr/>
          </a:p>
          <a:p>
            <a:pPr lvl="0">
              <a:defRPr/>
            </a:pPr>
            <a:r>
              <a:rPr lang="en-GB"/>
              <a:t>Milestones </a:t>
            </a:r>
            <a:endParaRPr/>
          </a:p>
          <a:p>
            <a:pPr lvl="0">
              <a:defRPr/>
            </a:pPr>
            <a:r>
              <a:rPr lang="en-GB"/>
              <a:t>EU-CONEXUS challenges</a:t>
            </a:r>
            <a:endParaRPr/>
          </a:p>
        </p:txBody>
      </p:sp>
      <p:sp>
        <p:nvSpPr>
          <p:cNvPr id="12" name="Title 5"/>
          <p:cNvSpPr txBox="1"/>
          <p:nvPr userDrawn="1"/>
        </p:nvSpPr>
        <p:spPr bwMode="auto">
          <a:xfrm>
            <a:off x="1074420" y="838051"/>
            <a:ext cx="4157533" cy="962393"/>
          </a:xfrm>
          <a:prstGeom prst="rect">
            <a:avLst/>
          </a:prstGeom>
        </p:spPr>
        <p:txBody>
          <a:bodyPr vert="horz" lIns="91440" tIns="45720" rIns="91440" bIns="45720" rtlCol="0" anchor="t">
            <a:noAutofit/>
          </a:bodyPr>
          <a:lstStyle>
            <a:lvl1pPr algn="l" defTabSz="914400">
              <a:lnSpc>
                <a:spcPct val="90000"/>
              </a:lnSpc>
              <a:spcBef>
                <a:spcPts val="0"/>
              </a:spcBef>
              <a:buNone/>
              <a:defRPr sz="3200" b="0" i="0" cap="none" spc="0">
                <a:solidFill>
                  <a:schemeClr val="tx1"/>
                </a:solidFill>
                <a:latin typeface="Campton Medium"/>
                <a:ea typeface="Campton Medium"/>
                <a:cs typeface="Campton Medium"/>
              </a:defRPr>
            </a:lvl1pPr>
          </a:lstStyle>
          <a:p>
            <a:pPr>
              <a:defRPr/>
            </a:pPr>
            <a:r>
              <a:rPr lang="es-ES"/>
              <a:t>Table of</a:t>
            </a:r>
            <a:r>
              <a:rPr lang="lt-LT"/>
              <a:t> c</a:t>
            </a:r>
            <a:r>
              <a:rPr lang="es-ES"/>
              <a:t>ontent</a:t>
            </a:r>
            <a:endParaRPr lang="en-US"/>
          </a:p>
        </p:txBody>
      </p:sp>
      <p:cxnSp>
        <p:nvCxnSpPr>
          <p:cNvPr id="13" name="Straight Connector 12"/>
          <p:cNvCxnSpPr>
            <a:cxnSpLocks/>
          </p:cNvCxnSpPr>
          <p:nvPr userDrawn="1"/>
        </p:nvCxnSpPr>
        <p:spPr bwMode="auto">
          <a:xfrm>
            <a:off x="783059" y="772041"/>
            <a:ext cx="0" cy="575560"/>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Bulleted list">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5"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6" name="Text Placeholder 7"/>
          <p:cNvSpPr>
            <a:spLocks noGrp="1"/>
          </p:cNvSpPr>
          <p:nvPr>
            <p:ph type="body" sz="quarter" idx="14" hasCustomPrompt="1"/>
          </p:nvPr>
        </p:nvSpPr>
        <p:spPr bwMode="auto">
          <a:xfrm>
            <a:off x="1065342" y="2995069"/>
            <a:ext cx="9666884" cy="2954878"/>
          </a:xfrm>
        </p:spPr>
        <p:txBody>
          <a:bodyPr wrap="square" numCol="2" spcCol="540000">
            <a:noAutofit/>
          </a:bodyPr>
          <a:lstStyle>
            <a:lvl1pPr marL="612000" indent="-612000">
              <a:lnSpc>
                <a:spcPct val="120000"/>
              </a:lnSpc>
              <a:spcBef>
                <a:spcPts val="1200"/>
              </a:spcBef>
              <a:buSzPct val="180000"/>
              <a:buFont typeface="Grantipo"/>
              <a:buChar char="—"/>
              <a:defRPr sz="1600">
                <a:latin typeface="Grantipo"/>
              </a:defRPr>
            </a:lvl1pPr>
          </a:lstStyle>
          <a:p>
            <a:pPr lvl="0">
              <a:defRPr/>
            </a:pPr>
            <a:r>
              <a:rPr lang="en-GB"/>
              <a:t>to sustainable development of urban coasts</a:t>
            </a:r>
            <a:endParaRPr/>
          </a:p>
          <a:p>
            <a:pPr lvl="0">
              <a:defRPr/>
            </a:pPr>
            <a:r>
              <a:rPr lang="en-GB"/>
              <a:t>to sustainability</a:t>
            </a:r>
            <a:endParaRPr/>
          </a:p>
          <a:p>
            <a:pPr lvl="0">
              <a:defRPr/>
            </a:pPr>
            <a:r>
              <a:rPr lang="en-GB"/>
              <a:t>to create blue economy in your city and in Europe</a:t>
            </a:r>
            <a:endParaRPr/>
          </a:p>
          <a:p>
            <a:pPr lvl="0">
              <a:defRPr/>
            </a:pPr>
            <a:r>
              <a:rPr lang="en-GB"/>
              <a:t>to act globally</a:t>
            </a:r>
            <a:endParaRPr/>
          </a:p>
          <a:p>
            <a:pPr lvl="0">
              <a:defRPr/>
            </a:pPr>
            <a:r>
              <a:rPr lang="en-GB"/>
              <a:t>to 6 coasts</a:t>
            </a:r>
            <a:endParaRPr/>
          </a:p>
          <a:p>
            <a:pPr lvl="0">
              <a:defRPr/>
            </a:pPr>
            <a:r>
              <a:rPr lang="en-GB"/>
              <a:t>to local experts to solve global challenges</a:t>
            </a:r>
            <a:endParaRPr/>
          </a:p>
        </p:txBody>
      </p:sp>
      <p:sp>
        <p:nvSpPr>
          <p:cNvPr id="8"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EU-CONEXUS opens up opportunities :</a:t>
            </a:r>
            <a:endParaRPr lang="en-US"/>
          </a:p>
        </p:txBody>
      </p:sp>
      <p:sp>
        <p:nvSpPr>
          <p:cNvPr id="9" name="Text Placeholder 7"/>
          <p:cNvSpPr>
            <a:spLocks noGrp="1"/>
          </p:cNvSpPr>
          <p:nvPr>
            <p:ph type="body" sz="quarter" idx="13" hasCustomPrompt="1"/>
          </p:nvPr>
        </p:nvSpPr>
        <p:spPr bwMode="auto">
          <a:xfrm>
            <a:off x="1074420" y="1903768"/>
            <a:ext cx="7907121" cy="561161"/>
          </a:xfrm>
        </p:spPr>
        <p:txBody>
          <a:bodyPr>
            <a:normAutofit/>
          </a:bodyPr>
          <a:lstStyle>
            <a:lvl1pPr marL="0" indent="0">
              <a:buNone/>
              <a:defRPr sz="1600" b="0" i="0" cap="all">
                <a:solidFill>
                  <a:srgbClr val="346FFD"/>
                </a:solidFill>
                <a:latin typeface="Campton Medium"/>
                <a:ea typeface="Campton Medium"/>
                <a:cs typeface="Campton Medium"/>
              </a:defRPr>
            </a:lvl1pPr>
          </a:lstStyle>
          <a:p>
            <a:pPr lvl="0">
              <a:defRPr/>
            </a:pPr>
            <a:r>
              <a:rPr lang="en-GB"/>
              <a:t>TO EDUCATION THROUGH NEW GENERATION OF EUROPEAN UNIVERSITIES</a:t>
            </a:r>
            <a:endParaRPr lang="en-US"/>
          </a:p>
        </p:txBody>
      </p:sp>
      <p:pic>
        <p:nvPicPr>
          <p:cNvPr id="14" name="Picture 13"/>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ulleted list">
    <p:spTree>
      <p:nvGrpSpPr>
        <p:cNvPr id="1" name=""/>
        <p:cNvGrpSpPr/>
        <p:nvPr/>
      </p:nvGrpSpPr>
      <p:grpSpPr bwMode="auto">
        <a:xfrm>
          <a:off x="0" y="0"/>
          <a:ext cx="0" cy="0"/>
          <a:chOff x="0" y="0"/>
          <a:chExt cx="0" cy="0"/>
        </a:xfrm>
      </p:grpSpPr>
      <p:sp>
        <p:nvSpPr>
          <p:cNvPr id="4" name="Slide Number Placeholder 4"/>
          <p:cNvSpPr>
            <a:spLocks noGrp="1"/>
          </p:cNvSpPr>
          <p:nvPr>
            <p:ph type="sldNum" sz="quarter" idx="12"/>
          </p:nvPr>
        </p:nvSpPr>
        <p:spPr bwMode="auto">
          <a:xfrm>
            <a:off x="11224767" y="404813"/>
            <a:ext cx="554227" cy="250645"/>
          </a:xfrm>
        </p:spPr>
        <p:txBody>
          <a:bodyPr tIns="0" rIns="0" anchor="t" anchorCtr="0"/>
          <a:lstStyle/>
          <a:p>
            <a:pPr>
              <a:defRPr/>
            </a:pPr>
            <a:fld id="{53969381-6070-C14C-AC19-9F0CCB6EE0F1}" type="slidenum">
              <a:rPr lang="en-US"/>
              <a:t>‹#›</a:t>
            </a:fld>
            <a:r>
              <a:rPr lang="en-US"/>
              <a:t> </a:t>
            </a:r>
            <a:endParaRPr/>
          </a:p>
        </p:txBody>
      </p:sp>
      <p:sp>
        <p:nvSpPr>
          <p:cNvPr id="5" name="Footer Placeholder 3"/>
          <p:cNvSpPr>
            <a:spLocks noGrp="1"/>
          </p:cNvSpPr>
          <p:nvPr>
            <p:ph type="ftr" sz="quarter" idx="11"/>
          </p:nvPr>
        </p:nvSpPr>
        <p:spPr bwMode="auto">
          <a:xfrm>
            <a:off x="414662" y="404812"/>
            <a:ext cx="6050279" cy="250645"/>
          </a:xfrm>
        </p:spPr>
        <p:txBody>
          <a:bodyPr lIns="0" tIns="0" rIns="0" bIns="0" anchor="t"/>
          <a:lstStyle>
            <a:lvl1pPr>
              <a:defRPr sz="1000" b="0" i="0" cap="all" spc="100">
                <a:solidFill>
                  <a:srgbClr val="000000"/>
                </a:solidFill>
                <a:latin typeface="Campton Medium"/>
                <a:ea typeface="Campton Medium"/>
                <a:cs typeface="Campton Medium"/>
              </a:defRPr>
            </a:lvl1pPr>
          </a:lstStyle>
          <a:p>
            <a:pPr>
              <a:defRPr/>
            </a:pPr>
            <a:endParaRPr lang="en-US"/>
          </a:p>
        </p:txBody>
      </p:sp>
      <p:sp>
        <p:nvSpPr>
          <p:cNvPr id="6" name="Text Placeholder 7"/>
          <p:cNvSpPr>
            <a:spLocks noGrp="1"/>
          </p:cNvSpPr>
          <p:nvPr>
            <p:ph type="body" sz="quarter" idx="14" hasCustomPrompt="1"/>
          </p:nvPr>
        </p:nvSpPr>
        <p:spPr bwMode="auto">
          <a:xfrm>
            <a:off x="1065342" y="2995069"/>
            <a:ext cx="9666884" cy="2954878"/>
          </a:xfrm>
        </p:spPr>
        <p:txBody>
          <a:bodyPr wrap="square" numCol="2" spcCol="540000">
            <a:noAutofit/>
          </a:bodyPr>
          <a:lstStyle>
            <a:lvl1pPr marL="612000" indent="-612000">
              <a:lnSpc>
                <a:spcPct val="120000"/>
              </a:lnSpc>
              <a:spcBef>
                <a:spcPts val="1200"/>
              </a:spcBef>
              <a:buSzPct val="180000"/>
              <a:buFont typeface="Grantipo"/>
              <a:buChar char="—"/>
              <a:defRPr sz="1600">
                <a:latin typeface="Grantipo"/>
              </a:defRPr>
            </a:lvl1pPr>
          </a:lstStyle>
          <a:p>
            <a:pPr lvl="0">
              <a:defRPr/>
            </a:pPr>
            <a:r>
              <a:rPr lang="en-GB"/>
              <a:t>to sustainable development of urban coasts</a:t>
            </a:r>
            <a:endParaRPr/>
          </a:p>
          <a:p>
            <a:pPr lvl="0">
              <a:defRPr/>
            </a:pPr>
            <a:r>
              <a:rPr lang="en-GB"/>
              <a:t>to sustainability</a:t>
            </a:r>
            <a:endParaRPr/>
          </a:p>
          <a:p>
            <a:pPr lvl="0">
              <a:defRPr/>
            </a:pPr>
            <a:r>
              <a:rPr lang="en-GB"/>
              <a:t>to create blue economy in your city and in Europe</a:t>
            </a:r>
            <a:endParaRPr/>
          </a:p>
          <a:p>
            <a:pPr lvl="0">
              <a:defRPr/>
            </a:pPr>
            <a:r>
              <a:rPr lang="en-GB"/>
              <a:t>to act globally</a:t>
            </a:r>
            <a:endParaRPr/>
          </a:p>
          <a:p>
            <a:pPr lvl="0">
              <a:defRPr/>
            </a:pPr>
            <a:r>
              <a:rPr lang="en-GB"/>
              <a:t>to 6 coasts</a:t>
            </a:r>
            <a:endParaRPr/>
          </a:p>
          <a:p>
            <a:pPr lvl="0">
              <a:defRPr/>
            </a:pPr>
            <a:r>
              <a:rPr lang="en-GB"/>
              <a:t>to local experts to solve global challenges</a:t>
            </a:r>
            <a:endParaRPr/>
          </a:p>
        </p:txBody>
      </p:sp>
      <p:sp>
        <p:nvSpPr>
          <p:cNvPr id="8"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EU-CONEXUS opens up opportunities :</a:t>
            </a:r>
            <a:endParaRPr lang="en-US"/>
          </a:p>
        </p:txBody>
      </p:sp>
      <p:sp>
        <p:nvSpPr>
          <p:cNvPr id="9" name="Text Placeholder 7"/>
          <p:cNvSpPr>
            <a:spLocks noGrp="1"/>
          </p:cNvSpPr>
          <p:nvPr>
            <p:ph type="body" sz="quarter" idx="13" hasCustomPrompt="1"/>
          </p:nvPr>
        </p:nvSpPr>
        <p:spPr bwMode="auto">
          <a:xfrm>
            <a:off x="1074420" y="1903768"/>
            <a:ext cx="7907121" cy="561161"/>
          </a:xfrm>
        </p:spPr>
        <p:txBody>
          <a:bodyPr>
            <a:normAutofit/>
          </a:bodyPr>
          <a:lstStyle>
            <a:lvl1pPr marL="0" indent="0">
              <a:buNone/>
              <a:defRPr sz="1600" b="0" i="0" cap="all">
                <a:solidFill>
                  <a:srgbClr val="346FFD"/>
                </a:solidFill>
                <a:latin typeface="Campton Medium"/>
                <a:ea typeface="Campton Medium"/>
                <a:cs typeface="Campton Medium"/>
              </a:defRPr>
            </a:lvl1pPr>
          </a:lstStyle>
          <a:p>
            <a:pPr lvl="0">
              <a:defRPr/>
            </a:pPr>
            <a:r>
              <a:rPr lang="en-GB"/>
              <a:t>TO EDUCATION THROUGH NEW GENERATION OF EUROPEAN UNIVERSITIES</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Pasirinktinis maketas">
    <p:spTree>
      <p:nvGrpSpPr>
        <p:cNvPr id="1" name=""/>
        <p:cNvGrpSpPr/>
        <p:nvPr/>
      </p:nvGrpSpPr>
      <p:grpSpPr bwMode="auto">
        <a:xfrm>
          <a:off x="0" y="0"/>
          <a:ext cx="0" cy="0"/>
          <a:chOff x="0" y="0"/>
          <a:chExt cx="0" cy="0"/>
        </a:xfrm>
      </p:grpSpPr>
      <p:pic>
        <p:nvPicPr>
          <p:cNvPr id="5" name="Picture 4"/>
          <p:cNvPicPr>
            <a:picLocks noChangeAspect="1"/>
          </p:cNvPicPr>
          <p:nvPr userDrawn="1"/>
        </p:nvPicPr>
        <p:blipFill>
          <a:blip r:embed="rId2"/>
          <a:stretch/>
        </p:blipFill>
        <p:spPr bwMode="auto">
          <a:xfrm>
            <a:off x="11224767" y="5949949"/>
            <a:ext cx="558799" cy="49529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1_Custom Layout">
    <p:spTree>
      <p:nvGrpSpPr>
        <p:cNvPr id="1" name=""/>
        <p:cNvGrpSpPr/>
        <p:nvPr/>
      </p:nvGrpSpPr>
      <p:grpSpPr bwMode="auto">
        <a:xfrm>
          <a:off x="0" y="0"/>
          <a:ext cx="0" cy="0"/>
          <a:chOff x="0" y="0"/>
          <a:chExt cx="0" cy="0"/>
        </a:xfrm>
      </p:grpSpPr>
      <p:sp>
        <p:nvSpPr>
          <p:cNvPr id="3" name="Title 1"/>
          <p:cNvSpPr>
            <a:spLocks noGrp="1"/>
          </p:cNvSpPr>
          <p:nvPr>
            <p:ph type="title" hasCustomPrompt="1"/>
          </p:nvPr>
        </p:nvSpPr>
        <p:spPr bwMode="auto">
          <a:xfrm>
            <a:off x="1074420" y="1319249"/>
            <a:ext cx="9666884" cy="584519"/>
          </a:xfrm>
        </p:spPr>
        <p:txBody>
          <a:bodyPr/>
          <a:lstStyle>
            <a:lvl1pPr>
              <a:defRPr sz="3200">
                <a:solidFill>
                  <a:schemeClr val="tx1"/>
                </a:solidFill>
              </a:defRPr>
            </a:lvl1pPr>
          </a:lstStyle>
          <a:p>
            <a:pPr>
              <a:defRPr/>
            </a:pPr>
            <a:r>
              <a:rPr lang="en-GB"/>
              <a:t>Main objectives of EU-CONEXUS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199" y="365124"/>
            <a:ext cx="10646663" cy="1926811"/>
          </a:xfrm>
          <a:prstGeom prst="rect">
            <a:avLst/>
          </a:prstGeom>
        </p:spPr>
        <p:txBody>
          <a:bodyPr vert="horz" lIns="91440" tIns="45720" rIns="91440" bIns="45720" rtlCol="0" anchor="t">
            <a:noAutofit/>
          </a:bodyPr>
          <a:lstStyle/>
          <a:p>
            <a:pPr>
              <a:defRPr/>
            </a:pPr>
            <a:endParaRPr lang="en-US"/>
          </a:p>
        </p:txBody>
      </p:sp>
      <p:sp>
        <p:nvSpPr>
          <p:cNvPr id="3" name="Text Placeholder 2"/>
          <p:cNvSpPr>
            <a:spLocks noGrp="1"/>
          </p:cNvSpPr>
          <p:nvPr>
            <p:ph type="body" idx="1"/>
          </p:nvPr>
        </p:nvSpPr>
        <p:spPr bwMode="auto">
          <a:xfrm>
            <a:off x="838199" y="2497640"/>
            <a:ext cx="10646663" cy="3505014"/>
          </a:xfrm>
          <a:prstGeom prst="rect">
            <a:avLst/>
          </a:prstGeom>
        </p:spPr>
        <p:txBody>
          <a:bodyPr vert="horz" lIns="91440" tIns="45720" rIns="91440" bIns="45720" rtlCol="0" anchor="t">
            <a:normAutofit/>
          </a:bodyPr>
          <a:lstStyle/>
          <a:p>
            <a:pPr lvl="0">
              <a:defRPr/>
            </a:pPr>
            <a:r>
              <a:rPr lang="lt-LT"/>
              <a:t>Redaguokite šablono teksto stilius</a:t>
            </a:r>
            <a:endParaRPr/>
          </a:p>
          <a:p>
            <a:pPr lvl="1">
              <a:defRPr/>
            </a:pPr>
            <a:r>
              <a:rPr lang="lt-LT"/>
              <a:t>Antras lygis</a:t>
            </a:r>
            <a:endParaRPr/>
          </a:p>
          <a:p>
            <a:pPr lvl="2">
              <a:defRPr/>
            </a:pPr>
            <a:r>
              <a:rPr lang="lt-LT"/>
              <a:t>Trečias lygis</a:t>
            </a:r>
            <a:endParaRPr/>
          </a:p>
          <a:p>
            <a:pPr lvl="3">
              <a:defRPr/>
            </a:pPr>
            <a:r>
              <a:rPr lang="lt-LT"/>
              <a:t>Ketvirtas lygis</a:t>
            </a:r>
            <a:endParaRPr/>
          </a:p>
          <a:p>
            <a:pPr lvl="4">
              <a:defRPr/>
            </a:pPr>
            <a:r>
              <a:rPr lang="lt-LT"/>
              <a:t>Penktas lygis</a:t>
            </a:r>
            <a:endParaRPr lang="en-US"/>
          </a:p>
        </p:txBody>
      </p:sp>
      <p:sp>
        <p:nvSpPr>
          <p:cNvPr id="5" name="Footer Placeholder 4"/>
          <p:cNvSpPr>
            <a:spLocks noGrp="1"/>
          </p:cNvSpPr>
          <p:nvPr>
            <p:ph type="ftr" sz="quarter" idx="3"/>
          </p:nvPr>
        </p:nvSpPr>
        <p:spPr bwMode="auto">
          <a:xfrm>
            <a:off x="838199" y="6219824"/>
            <a:ext cx="4114800" cy="365124"/>
          </a:xfrm>
          <a:prstGeom prst="rect">
            <a:avLst/>
          </a:prstGeom>
        </p:spPr>
        <p:txBody>
          <a:bodyPr vert="horz" lIns="91440" tIns="45720" rIns="91440" bIns="45720" rtlCol="0" anchor="b"/>
          <a:lstStyle>
            <a:lvl1pPr algn="l">
              <a:defRPr sz="1200" b="0" i="0" cap="all">
                <a:solidFill>
                  <a:schemeClr val="tx1"/>
                </a:solidFill>
                <a:latin typeface="Campton Medium"/>
                <a:ea typeface="Campton Medium"/>
                <a:cs typeface="Campton Medium"/>
              </a:defRPr>
            </a:lvl1pPr>
          </a:lstStyle>
          <a:p>
            <a:pPr>
              <a:defRPr/>
            </a:pPr>
            <a:endParaRPr lang="en-US"/>
          </a:p>
        </p:txBody>
      </p:sp>
      <p:sp>
        <p:nvSpPr>
          <p:cNvPr id="6" name="Slide Number Placeholder 5"/>
          <p:cNvSpPr>
            <a:spLocks noGrp="1"/>
          </p:cNvSpPr>
          <p:nvPr>
            <p:ph type="sldNum" sz="quarter" idx="4"/>
          </p:nvPr>
        </p:nvSpPr>
        <p:spPr bwMode="auto">
          <a:xfrm>
            <a:off x="8741664" y="6219824"/>
            <a:ext cx="2743200" cy="365124"/>
          </a:xfrm>
          <a:prstGeom prst="rect">
            <a:avLst/>
          </a:prstGeom>
        </p:spPr>
        <p:txBody>
          <a:bodyPr vert="horz" lIns="91440" tIns="45720" rIns="91440" bIns="45720" rtlCol="0" anchor="b"/>
          <a:lstStyle>
            <a:lvl1pPr algn="r">
              <a:defRPr sz="1000" b="0" i="0">
                <a:solidFill>
                  <a:srgbClr val="000000"/>
                </a:solidFill>
                <a:latin typeface="Campton Medium"/>
                <a:ea typeface="Campton Medium"/>
                <a:cs typeface="Campton Medium"/>
              </a:defRPr>
            </a:lvl1pPr>
          </a:lstStyle>
          <a:p>
            <a:pPr>
              <a:defRPr/>
            </a:pPr>
            <a:fld id="{53969381-6070-C14C-AC19-9F0CCB6EE0F1}"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p:titleStyle>
    <p:bodyStyle>
      <a:lvl1pPr marL="228600" indent="-228600" algn="l" defTabSz="914400">
        <a:lnSpc>
          <a:spcPct val="120000"/>
        </a:lnSpc>
        <a:spcBef>
          <a:spcPts val="1000"/>
        </a:spcBef>
        <a:buClr>
          <a:schemeClr val="accent3"/>
        </a:buClr>
        <a:buSzPct val="130000"/>
        <a:buFont typeface=".SFNSDisplay"/>
        <a:buChar char="│"/>
        <a:defRPr sz="1550">
          <a:solidFill>
            <a:schemeClr val="tx1"/>
          </a:solidFill>
          <a:latin typeface="Grantipo"/>
          <a:ea typeface="Grantipo"/>
          <a:cs typeface="Grantipo"/>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C1884-A74A-F39E-5BDE-744BC6823C0F}"/>
              </a:ext>
            </a:extLst>
          </p:cNvPr>
          <p:cNvSpPr txBox="1"/>
          <p:nvPr/>
        </p:nvSpPr>
        <p:spPr>
          <a:xfrm>
            <a:off x="275303" y="704536"/>
            <a:ext cx="11641393" cy="5448928"/>
          </a:xfrm>
          <a:prstGeom prst="rect">
            <a:avLst/>
          </a:prstGeom>
          <a:noFill/>
        </p:spPr>
        <p:txBody>
          <a:bodyPr wrap="square" rtlCol="0">
            <a:spAutoFit/>
          </a:bodyPr>
          <a:lstStyle/>
          <a:p>
            <a:pPr>
              <a:spcAft>
                <a:spcPts val="600"/>
              </a:spcAft>
            </a:pPr>
            <a:r>
              <a:rPr lang="en-US" sz="1600" b="1" dirty="0">
                <a:latin typeface="Arial" panose="020B0604020202020204" pitchFamily="34" charset="0"/>
                <a:cs typeface="Arial" panose="020B0604020202020204" pitchFamily="34" charset="0"/>
              </a:rPr>
              <a:t>Instructions (Break the Ice</a:t>
            </a:r>
            <a:r>
              <a:rPr lang="en-150" sz="1600" b="1" dirty="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 Self-Introduction Template</a:t>
            </a:r>
            <a:r>
              <a:rPr lang="en-US" sz="1600"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This is the template you may use for your </a:t>
            </a:r>
            <a:r>
              <a:rPr lang="en-US" sz="1200" b="1" dirty="0">
                <a:latin typeface="Arial" panose="020B0604020202020204" pitchFamily="34" charset="0"/>
                <a:cs typeface="Arial" panose="020B0604020202020204" pitchFamily="34" charset="0"/>
              </a:rPr>
              <a:t>self-introduction presentation during the </a:t>
            </a:r>
            <a:r>
              <a:rPr lang="en-150" sz="1200" b="1" dirty="0">
                <a:latin typeface="Arial" panose="020B0604020202020204" pitchFamily="34" charset="0"/>
                <a:cs typeface="Arial" panose="020B0604020202020204" pitchFamily="34" charset="0"/>
              </a:rPr>
              <a:t>EU-CONEXUS Research Conference </a:t>
            </a:r>
            <a:r>
              <a:rPr lang="en-US" sz="1200" b="1" dirty="0">
                <a:latin typeface="Arial" panose="020B0604020202020204" pitchFamily="34" charset="0"/>
                <a:cs typeface="Arial" panose="020B0604020202020204" pitchFamily="34" charset="0"/>
              </a:rPr>
              <a:t>Ice Breaking </a:t>
            </a:r>
            <a:r>
              <a:rPr lang="en-150" sz="1200" b="1" dirty="0">
                <a:latin typeface="Arial" panose="020B0604020202020204" pitchFamily="34" charset="0"/>
                <a:cs typeface="Arial" panose="020B0604020202020204" pitchFamily="34" charset="0"/>
              </a:rPr>
              <a:t>Networking Activity</a:t>
            </a:r>
            <a:r>
              <a:rPr lang="en-US" sz="1200" dirty="0">
                <a:latin typeface="Arial" panose="020B0604020202020204" pitchFamily="34" charset="0"/>
                <a:cs typeface="Arial" panose="020B0604020202020204" pitchFamily="34" charset="0"/>
              </a:rPr>
              <a:t>.</a:t>
            </a:r>
          </a:p>
          <a:p>
            <a:pPr>
              <a:lnSpc>
                <a:spcPct val="114000"/>
              </a:lnSpc>
            </a:pPr>
            <a:r>
              <a:rPr lang="en-US" sz="1200" dirty="0">
                <a:latin typeface="Arial" panose="020B0604020202020204" pitchFamily="34" charset="0"/>
                <a:cs typeface="Arial" panose="020B0604020202020204" pitchFamily="34" charset="0"/>
              </a:rPr>
              <a:t>Below you will find </a:t>
            </a:r>
            <a:r>
              <a:rPr lang="en-US" sz="1200" b="1" dirty="0">
                <a:latin typeface="Arial" panose="020B0604020202020204" pitchFamily="34" charset="0"/>
                <a:cs typeface="Arial" panose="020B0604020202020204" pitchFamily="34" charset="0"/>
              </a:rPr>
              <a:t>the structure that each slide should follow</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 </a:t>
            </a:r>
            <a:r>
              <a:rPr lang="en-US" sz="1200" b="1" u="sng" dirty="0">
                <a:latin typeface="Arial" panose="020B0604020202020204" pitchFamily="34" charset="0"/>
                <a:cs typeface="Arial" panose="020B0604020202020204" pitchFamily="34" charset="0"/>
              </a:rPr>
              <a:t>fictional character example will follow</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help you understand how to complete the slides.</a:t>
            </a:r>
          </a:p>
          <a:p>
            <a:pPr>
              <a:lnSpc>
                <a:spcPct val="114000"/>
              </a:lnSpc>
              <a:spcAft>
                <a:spcPts val="600"/>
              </a:spcAft>
            </a:pPr>
            <a:r>
              <a:rPr lang="en-US" sz="1200" dirty="0">
                <a:latin typeface="Arial" panose="020B0604020202020204" pitchFamily="34" charset="0"/>
                <a:cs typeface="Arial" panose="020B0604020202020204" pitchFamily="34" charset="0"/>
              </a:rPr>
              <a:t>Please </a:t>
            </a:r>
            <a:r>
              <a:rPr lang="en-US" sz="1200" b="1" dirty="0">
                <a:latin typeface="Arial" panose="020B0604020202020204" pitchFamily="34" charset="0"/>
                <a:cs typeface="Arial" panose="020B0604020202020204" pitchFamily="34" charset="0"/>
              </a:rPr>
              <a:t>delete this slide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replace the content with your own information </a:t>
            </a:r>
            <a:r>
              <a:rPr lang="en-US" sz="1200" dirty="0">
                <a:latin typeface="Arial" panose="020B0604020202020204" pitchFamily="34" charset="0"/>
                <a:cs typeface="Arial" panose="020B0604020202020204" pitchFamily="34" charset="0"/>
              </a:rPr>
              <a:t>in the following slides, </a:t>
            </a:r>
            <a:r>
              <a:rPr lang="en-US" sz="1200" b="1" dirty="0">
                <a:latin typeface="Arial" panose="020B0604020202020204" pitchFamily="34" charset="0"/>
                <a:cs typeface="Arial" panose="020B0604020202020204" pitchFamily="34" charset="0"/>
              </a:rPr>
              <a:t>adjust the formatting </a:t>
            </a:r>
            <a:r>
              <a:rPr lang="en-US" sz="1200" dirty="0">
                <a:latin typeface="Arial" panose="020B0604020202020204" pitchFamily="34" charset="0"/>
                <a:cs typeface="Arial" panose="020B0604020202020204" pitchFamily="34" charset="0"/>
              </a:rPr>
              <a:t>as needed and </a:t>
            </a:r>
            <a:r>
              <a:rPr lang="en-US" sz="1200" b="1" dirty="0">
                <a:latin typeface="Arial" panose="020B0604020202020204" pitchFamily="34" charset="0"/>
                <a:cs typeface="Arial" panose="020B0604020202020204" pitchFamily="34" charset="0"/>
              </a:rPr>
              <a:t>save the file in PDF format </a:t>
            </a:r>
            <a:r>
              <a:rPr lang="en-US" sz="1200" dirty="0">
                <a:latin typeface="Arial" panose="020B0604020202020204" pitchFamily="34" charset="0"/>
                <a:cs typeface="Arial" panose="020B0604020202020204" pitchFamily="34" charset="0"/>
              </a:rPr>
              <a:t>for submission.</a:t>
            </a:r>
          </a:p>
          <a:p>
            <a:pPr>
              <a:lnSpc>
                <a:spcPct val="114000"/>
              </a:lnSpc>
              <a:spcAft>
                <a:spcPts val="600"/>
              </a:spcAft>
            </a:pPr>
            <a:r>
              <a:rPr lang="en-US" sz="1400" b="1" dirty="0">
                <a:latin typeface="Arial" panose="020B0604020202020204" pitchFamily="34" charset="0"/>
                <a:cs typeface="Arial" panose="020B0604020202020204" pitchFamily="34" charset="0"/>
              </a:rPr>
              <a:t>Slide Structure</a:t>
            </a:r>
            <a:endParaRPr lang="en-US" sz="1200" b="1" dirty="0">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1st slide (Introduce yourself)</a:t>
            </a:r>
            <a:endParaRPr lang="en-US" sz="1200" dirty="0">
              <a:solidFill>
                <a:schemeClr val="accent4"/>
              </a:solidFill>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Name &amp; Surname</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Name of the Entity/Organization &amp; Logo</a:t>
            </a:r>
          </a:p>
          <a:p>
            <a:pPr marL="171450" indent="-171450">
              <a:lnSpc>
                <a:spcPct val="114000"/>
              </a:lnSpc>
              <a:buFont typeface="Arial" panose="020B0604020202020204" pitchFamily="34" charset="0"/>
              <a:buChar char="•"/>
            </a:pPr>
            <a:r>
              <a:rPr lang="el-GR" sz="1200" dirty="0" err="1">
                <a:latin typeface="Arial" panose="020B0604020202020204" pitchFamily="34" charset="0"/>
                <a:cs typeface="Arial" panose="020B0604020202020204" pitchFamily="34" charset="0"/>
              </a:rPr>
              <a:t>Is</a:t>
            </a:r>
            <a:r>
              <a:rPr lang="el-GR" sz="1200" dirty="0">
                <a:latin typeface="Arial" panose="020B0604020202020204" pitchFamily="34" charset="0"/>
                <a:cs typeface="Arial" panose="020B0604020202020204" pitchFamily="34" charset="0"/>
              </a:rPr>
              <a:t> the </a:t>
            </a:r>
            <a:r>
              <a:rPr lang="en-US" sz="1200" dirty="0">
                <a:latin typeface="Arial" panose="020B0604020202020204" pitchFamily="34" charset="0"/>
                <a:cs typeface="Arial" panose="020B0604020202020204" pitchFamily="34" charset="0"/>
              </a:rPr>
              <a:t>Entity/</a:t>
            </a:r>
            <a:r>
              <a:rPr lang="el-GR" sz="1200" dirty="0">
                <a:latin typeface="Arial" panose="020B0604020202020204" pitchFamily="34" charset="0"/>
                <a:cs typeface="Arial" panose="020B0604020202020204" pitchFamily="34" charset="0"/>
              </a:rPr>
              <a:t>Organization in the </a:t>
            </a:r>
            <a:r>
              <a:rPr lang="el-GR" sz="1200" dirty="0" err="1">
                <a:latin typeface="Arial" panose="020B0604020202020204" pitchFamily="34" charset="0"/>
                <a:cs typeface="Arial" panose="020B0604020202020204" pitchFamily="34" charset="0"/>
              </a:rPr>
              <a:t>public</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or</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private</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sector</a:t>
            </a:r>
            <a:r>
              <a:rPr lang="el-GR" sz="1200" dirty="0">
                <a:latin typeface="Arial" panose="020B0604020202020204" pitchFamily="34" charset="0"/>
                <a:cs typeface="Arial" panose="020B0604020202020204" pitchFamily="34" charset="0"/>
              </a:rPr>
              <a:t>?</a:t>
            </a:r>
          </a:p>
          <a:p>
            <a:pPr marL="171450" indent="-171450">
              <a:lnSpc>
                <a:spcPct val="114000"/>
              </a:lnSpc>
              <a:buFont typeface="Arial" panose="020B0604020202020204" pitchFamily="34" charset="0"/>
              <a:buChar char="•"/>
            </a:pPr>
            <a:r>
              <a:rPr lang="el-GR" sz="1200" dirty="0" err="1">
                <a:latin typeface="Arial" panose="020B0604020202020204" pitchFamily="34" charset="0"/>
                <a:cs typeface="Arial" panose="020B0604020202020204" pitchFamily="34" charset="0"/>
              </a:rPr>
              <a:t>What</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is</a:t>
            </a:r>
            <a:r>
              <a:rPr lang="el-GR" sz="1200" dirty="0">
                <a:latin typeface="Arial" panose="020B0604020202020204" pitchFamily="34" charset="0"/>
                <a:cs typeface="Arial" panose="020B0604020202020204" pitchFamily="34" charset="0"/>
              </a:rPr>
              <a:t> the </a:t>
            </a:r>
            <a:r>
              <a:rPr lang="el-GR" sz="1200" dirty="0" err="1">
                <a:latin typeface="Arial" panose="020B0604020202020204" pitchFamily="34" charset="0"/>
                <a:cs typeface="Arial" panose="020B0604020202020204" pitchFamily="34" charset="0"/>
              </a:rPr>
              <a:t>scope</a:t>
            </a:r>
            <a:r>
              <a:rPr lang="el-GR" sz="1200" dirty="0">
                <a:latin typeface="Arial" panose="020B0604020202020204" pitchFamily="34" charset="0"/>
                <a:cs typeface="Arial" panose="020B0604020202020204" pitchFamily="34" charset="0"/>
              </a:rPr>
              <a:t> of the </a:t>
            </a:r>
            <a:r>
              <a:rPr lang="en-US" sz="1200" dirty="0">
                <a:latin typeface="Arial" panose="020B0604020202020204" pitchFamily="34" charset="0"/>
                <a:cs typeface="Arial" panose="020B0604020202020204" pitchFamily="34" charset="0"/>
              </a:rPr>
              <a:t>Entity/</a:t>
            </a:r>
            <a:r>
              <a:rPr lang="el-GR" sz="1200" dirty="0">
                <a:latin typeface="Arial" panose="020B0604020202020204" pitchFamily="34" charset="0"/>
                <a:cs typeface="Arial" panose="020B0604020202020204" pitchFamily="34" charset="0"/>
              </a:rPr>
              <a:t>Organization</a:t>
            </a:r>
            <a:r>
              <a:rPr lang="en-US" sz="1200" dirty="0">
                <a:latin typeface="Arial" panose="020B0604020202020204" pitchFamily="34" charset="0"/>
                <a:cs typeface="Arial" panose="020B0604020202020204" pitchFamily="34" charset="0"/>
              </a:rPr>
              <a:t>, or </a:t>
            </a:r>
            <a:r>
              <a:rPr lang="el-GR" sz="1200" dirty="0" err="1">
                <a:latin typeface="Arial" panose="020B0604020202020204" pitchFamily="34" charset="0"/>
                <a:cs typeface="Arial" panose="020B0604020202020204" pitchFamily="34" charset="0"/>
              </a:rPr>
              <a:t>what</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kind</a:t>
            </a:r>
            <a:r>
              <a:rPr lang="el-GR" sz="1200" dirty="0">
                <a:latin typeface="Arial" panose="020B0604020202020204" pitchFamily="34" charset="0"/>
                <a:cs typeface="Arial" panose="020B0604020202020204" pitchFamily="34" charset="0"/>
              </a:rPr>
              <a:t> of </a:t>
            </a:r>
            <a:r>
              <a:rPr lang="el-GR" sz="1200" dirty="0" err="1">
                <a:latin typeface="Arial" panose="020B0604020202020204" pitchFamily="34" charset="0"/>
                <a:cs typeface="Arial" panose="020B0604020202020204" pitchFamily="34" charset="0"/>
              </a:rPr>
              <a:t>products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does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it</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produce</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up</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to</a:t>
            </a:r>
            <a:r>
              <a:rPr lang="el-GR" sz="1200" dirty="0">
                <a:latin typeface="Arial" panose="020B0604020202020204" pitchFamily="34" charset="0"/>
                <a:cs typeface="Arial" panose="020B0604020202020204" pitchFamily="34" charset="0"/>
              </a:rPr>
              <a:t> 1-2 </a:t>
            </a:r>
            <a:r>
              <a:rPr lang="el-GR" sz="1200" dirty="0" err="1">
                <a:latin typeface="Arial" panose="020B0604020202020204" pitchFamily="34" charset="0"/>
                <a:cs typeface="Arial" panose="020B0604020202020204" pitchFamily="34" charset="0"/>
              </a:rPr>
              <a:t>lines</a:t>
            </a:r>
            <a:r>
              <a:rPr lang="el-GR" sz="1200" dirty="0">
                <a:latin typeface="Arial" panose="020B0604020202020204" pitchFamily="34" charset="0"/>
                <a:cs typeface="Arial" panose="020B0604020202020204" pitchFamily="34" charset="0"/>
              </a:rPr>
              <a:t>)</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Your Position in the Entity/Organization</a:t>
            </a:r>
            <a:endParaRPr lang="el-GR" sz="1200" dirty="0">
              <a:latin typeface="Arial" panose="020B0604020202020204" pitchFamily="34" charset="0"/>
              <a:cs typeface="Arial" panose="020B0604020202020204" pitchFamily="34" charset="0"/>
            </a:endParaRPr>
          </a:p>
          <a:p>
            <a:pPr marL="171450" indent="-171450">
              <a:lnSpc>
                <a:spcPct val="114000"/>
              </a:lnSpc>
              <a:buFont typeface="Arial" panose="020B0604020202020204" pitchFamily="34" charset="0"/>
              <a:buChar char="•"/>
            </a:pPr>
            <a:r>
              <a:rPr lang="el-GR" sz="1200" dirty="0" err="1">
                <a:latin typeface="Arial" panose="020B0604020202020204" pitchFamily="34" charset="0"/>
                <a:cs typeface="Arial" panose="020B0604020202020204" pitchFamily="34" charset="0"/>
              </a:rPr>
              <a:t>Has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this</a:t>
            </a:r>
            <a:r>
              <a:rPr lang="el-G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Entity/Organization</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participated</a:t>
            </a:r>
            <a:r>
              <a:rPr lang="el-GR" sz="1200" dirty="0">
                <a:latin typeface="Arial" panose="020B0604020202020204" pitchFamily="34" charset="0"/>
                <a:cs typeface="Arial" panose="020B0604020202020204" pitchFamily="34" charset="0"/>
              </a:rPr>
              <a:t> in </a:t>
            </a:r>
            <a:r>
              <a:rPr lang="el-GR" sz="1200" dirty="0" err="1">
                <a:latin typeface="Arial" panose="020B0604020202020204" pitchFamily="34" charset="0"/>
                <a:cs typeface="Arial" panose="020B0604020202020204" pitchFamily="34" charset="0"/>
              </a:rPr>
              <a:t>partnerships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with</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Universities</a:t>
            </a:r>
            <a:r>
              <a:rPr lang="el-GR" sz="1200" dirty="0">
                <a:latin typeface="Arial" panose="020B0604020202020204" pitchFamily="34" charset="0"/>
                <a:cs typeface="Arial" panose="020B0604020202020204" pitchFamily="34" charset="0"/>
              </a:rPr>
              <a:t>/Research </a:t>
            </a:r>
            <a:r>
              <a:rPr lang="el-GR" sz="1200" dirty="0" err="1">
                <a:latin typeface="Arial" panose="020B0604020202020204" pitchFamily="34" charset="0"/>
                <a:cs typeface="Arial" panose="020B0604020202020204" pitchFamily="34" charset="0"/>
              </a:rPr>
              <a:t>Institutes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to</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implement</a:t>
            </a:r>
            <a:r>
              <a:rPr lang="el-GR" sz="1200" dirty="0">
                <a:latin typeface="Arial" panose="020B0604020202020204" pitchFamily="34" charset="0"/>
                <a:cs typeface="Arial" panose="020B0604020202020204" pitchFamily="34" charset="0"/>
              </a:rPr>
              <a:t> a </a:t>
            </a:r>
            <a:r>
              <a:rPr lang="el-GR" sz="1200" dirty="0" err="1">
                <a:latin typeface="Arial" panose="020B0604020202020204" pitchFamily="34" charset="0"/>
                <a:cs typeface="Arial" panose="020B0604020202020204" pitchFamily="34" charset="0"/>
              </a:rPr>
              <a:t>project</a:t>
            </a:r>
            <a:r>
              <a:rPr lang="el-GR" sz="1200" dirty="0">
                <a:latin typeface="Arial" panose="020B0604020202020204" pitchFamily="34" charset="0"/>
                <a:cs typeface="Arial" panose="020B0604020202020204" pitchFamily="34" charset="0"/>
              </a:rPr>
              <a:t>/</a:t>
            </a:r>
            <a:r>
              <a:rPr lang="el-GR" sz="1200" dirty="0" err="1">
                <a:latin typeface="Arial" panose="020B0604020202020204" pitchFamily="34" charset="0"/>
                <a:cs typeface="Arial" panose="020B0604020202020204" pitchFamily="34" charset="0"/>
              </a:rPr>
              <a:t>activity</a:t>
            </a:r>
            <a:r>
              <a:rPr lang="el-GR" sz="1200" dirty="0">
                <a:latin typeface="Arial" panose="020B0604020202020204" pitchFamily="34" charset="0"/>
                <a:cs typeface="Arial" panose="020B0604020202020204" pitchFamily="34" charset="0"/>
              </a:rPr>
              <a:t>/</a:t>
            </a:r>
            <a:r>
              <a:rPr lang="el-GR" sz="1200" dirty="0" err="1">
                <a:latin typeface="Arial" panose="020B0604020202020204" pitchFamily="34" charset="0"/>
                <a:cs typeface="Arial" panose="020B0604020202020204" pitchFamily="34" charset="0"/>
              </a:rPr>
              <a:t>product</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If</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yes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name</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such</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representative</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projects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up</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to</a:t>
            </a:r>
            <a:r>
              <a:rPr lang="el-GR" sz="1200" dirty="0">
                <a:latin typeface="Arial" panose="020B0604020202020204" pitchFamily="34" charset="0"/>
                <a:cs typeface="Arial" panose="020B0604020202020204" pitchFamily="34" charset="0"/>
              </a:rPr>
              <a:t> 3 </a:t>
            </a:r>
            <a:r>
              <a:rPr lang="el-GR" sz="1200" dirty="0" err="1">
                <a:latin typeface="Arial" panose="020B0604020202020204" pitchFamily="34" charset="0"/>
                <a:cs typeface="Arial" panose="020B0604020202020204" pitchFamily="34" charset="0"/>
              </a:rPr>
              <a:t>projects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up</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to</a:t>
            </a:r>
            <a:r>
              <a:rPr lang="el-GR" sz="1200" dirty="0">
                <a:latin typeface="Arial" panose="020B0604020202020204" pitchFamily="34" charset="0"/>
                <a:cs typeface="Arial" panose="020B0604020202020204" pitchFamily="34" charset="0"/>
              </a:rPr>
              <a:t> 3-5 </a:t>
            </a:r>
            <a:r>
              <a:rPr lang="el-GR" sz="1200" dirty="0" err="1">
                <a:latin typeface="Arial" panose="020B0604020202020204" pitchFamily="34" charset="0"/>
                <a:cs typeface="Arial" panose="020B0604020202020204" pitchFamily="34" charset="0"/>
              </a:rPr>
              <a:t>lines</a:t>
            </a:r>
            <a:r>
              <a:rPr lang="el-GR" sz="1200" dirty="0">
                <a:latin typeface="Arial" panose="020B0604020202020204" pitchFamily="34" charset="0"/>
                <a:cs typeface="Arial" panose="020B0604020202020204" pitchFamily="34" charset="0"/>
              </a:rPr>
              <a:t> in </a:t>
            </a:r>
            <a:r>
              <a:rPr lang="el-GR" sz="1200" dirty="0" err="1">
                <a:latin typeface="Arial" panose="020B0604020202020204" pitchFamily="34" charset="0"/>
                <a:cs typeface="Arial" panose="020B0604020202020204" pitchFamily="34" charset="0"/>
              </a:rPr>
              <a:t>total</a:t>
            </a:r>
            <a:r>
              <a:rPr lang="el-GR" sz="1200" dirty="0">
                <a:latin typeface="Arial" panose="020B0604020202020204" pitchFamily="34" charset="0"/>
                <a:cs typeface="Arial" panose="020B0604020202020204" pitchFamily="34" charset="0"/>
              </a:rPr>
              <a:t>)</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Which activities/kind of products of your Entity/Organization are related </a:t>
            </a:r>
            <a:r>
              <a:rPr lang="el-GR" sz="1200" dirty="0" err="1">
                <a:latin typeface="Arial" panose="020B0604020202020204" pitchFamily="34" charset="0"/>
                <a:cs typeface="Arial" panose="020B0604020202020204" pitchFamily="34" charset="0"/>
              </a:rPr>
              <a:t>to</a:t>
            </a:r>
            <a:r>
              <a:rPr lang="el-GR" sz="1200" dirty="0">
                <a:latin typeface="Arial" panose="020B0604020202020204" pitchFamily="34" charset="0"/>
                <a:cs typeface="Arial" panose="020B0604020202020204" pitchFamily="34" charset="0"/>
              </a:rPr>
              <a:t> the </a:t>
            </a:r>
            <a:r>
              <a:rPr lang="el-GR" sz="1200" dirty="0" err="1">
                <a:latin typeface="Arial" panose="020B0604020202020204" pitchFamily="34" charset="0"/>
                <a:cs typeface="Arial" panose="020B0604020202020204" pitchFamily="34" charset="0"/>
              </a:rPr>
              <a:t>challenges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this</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conference</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focuses</a:t>
            </a:r>
            <a:r>
              <a:rPr lang="el-GR" sz="1200" dirty="0">
                <a:latin typeface="Arial" panose="020B0604020202020204" pitchFamily="34" charset="0"/>
                <a:cs typeface="Arial" panose="020B0604020202020204" pitchFamily="34" charset="0"/>
              </a:rPr>
              <a:t> on</a:t>
            </a:r>
            <a:r>
              <a:rPr lang="en-US" sz="1200" dirty="0">
                <a:latin typeface="Arial" panose="020B0604020202020204" pitchFamily="34" charset="0"/>
                <a:cs typeface="Arial" panose="020B0604020202020204" pitchFamily="34" charset="0"/>
              </a:rPr>
              <a:t> (up to 3 activities/kind of products) (up to 3-4 lines in total)</a:t>
            </a:r>
          </a:p>
          <a:p>
            <a:pPr>
              <a:lnSpc>
                <a:spcPct val="114000"/>
              </a:lnSpc>
            </a:pPr>
            <a:endParaRPr lang="en-150" sz="1200" dirty="0">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2nd slide (Collaboration Opportunities)</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Project(s) for which you are interested in</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collaborating</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with</a:t>
            </a:r>
            <a:r>
              <a:rPr lang="el-G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Universities/Research institutes  </a:t>
            </a:r>
          </a:p>
          <a:p>
            <a:pPr>
              <a:lnSpc>
                <a:spcPct val="114000"/>
              </a:lnSpc>
            </a:pPr>
            <a:endParaRPr lang="en-US" sz="1200" dirty="0">
              <a:latin typeface="Arial" panose="020B0604020202020204" pitchFamily="34" charset="0"/>
              <a:cs typeface="Arial" panose="020B0604020202020204" pitchFamily="34" charset="0"/>
            </a:endParaRPr>
          </a:p>
          <a:p>
            <a:pPr>
              <a:lnSpc>
                <a:spcPct val="114000"/>
              </a:lnSpc>
              <a:spcAft>
                <a:spcPts val="600"/>
              </a:spcAft>
            </a:pPr>
            <a:r>
              <a:rPr lang="en-US" sz="1200" b="1" dirty="0">
                <a:solidFill>
                  <a:schemeClr val="accent4"/>
                </a:solidFill>
                <a:latin typeface="Arial" panose="020B0604020202020204" pitchFamily="34" charset="0"/>
                <a:cs typeface="Arial" panose="020B0604020202020204" pitchFamily="34" charset="0"/>
              </a:rPr>
              <a:t>3rd slide (Collaboration Opportunities)</a:t>
            </a:r>
          </a:p>
          <a:p>
            <a:pPr marL="171450" indent="-171450">
              <a:lnSpc>
                <a:spcPct val="114000"/>
              </a:lnSpc>
              <a:buFont typeface="Arial" panose="020B0604020202020204" pitchFamily="34" charset="0"/>
              <a:buChar char="•"/>
            </a:pPr>
            <a:r>
              <a:rPr lang="en-US" sz="1200" dirty="0">
                <a:latin typeface="Arial" panose="020B0604020202020204" pitchFamily="34" charset="0"/>
                <a:cs typeface="Arial" panose="020B0604020202020204" pitchFamily="34" charset="0"/>
              </a:rPr>
              <a:t>Project(s) for which you are interested in</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collaborating</a:t>
            </a:r>
            <a:r>
              <a:rPr lang="el-GR" sz="1200" dirty="0">
                <a:latin typeface="Arial" panose="020B0604020202020204" pitchFamily="34" charset="0"/>
                <a:cs typeface="Arial" panose="020B0604020202020204" pitchFamily="34" charset="0"/>
              </a:rPr>
              <a:t> </a:t>
            </a:r>
            <a:r>
              <a:rPr lang="el-GR" sz="1200" dirty="0" err="1">
                <a:latin typeface="Arial" panose="020B0604020202020204" pitchFamily="34" charset="0"/>
                <a:cs typeface="Arial" panose="020B0604020202020204" pitchFamily="34" charset="0"/>
              </a:rPr>
              <a:t>with</a:t>
            </a:r>
            <a:r>
              <a:rPr lang="el-G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Universities/Research institutes </a:t>
            </a:r>
            <a:endParaRPr lang="el-G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4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230ADF-E147-F96F-CD6C-812D39C22E1F}"/>
              </a:ext>
            </a:extLst>
          </p:cNvPr>
          <p:cNvSpPr txBox="1">
            <a:spLocks/>
          </p:cNvSpPr>
          <p:nvPr/>
        </p:nvSpPr>
        <p:spPr bwMode="auto">
          <a:xfrm>
            <a:off x="1598763" y="1721107"/>
            <a:ext cx="10160615" cy="2818236"/>
          </a:xfrm>
          <a:prstGeom prst="rect">
            <a:avLst/>
          </a:prstGeom>
        </p:spPr>
        <p:txBody>
          <a:bodyPr/>
          <a:lst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a:lstStyle>
          <a:p>
            <a:pPr>
              <a:lnSpc>
                <a:spcPct val="114000"/>
              </a:lnSpc>
            </a:pPr>
            <a:r>
              <a:rPr lang="en-US" sz="4000" b="1" dirty="0">
                <a:solidFill>
                  <a:schemeClr val="tx1"/>
                </a:solidFill>
                <a:latin typeface="Arial" panose="020B0604020202020204" pitchFamily="34" charset="0"/>
                <a:cs typeface="Arial" panose="020B0604020202020204" pitchFamily="34" charset="0"/>
              </a:rPr>
              <a:t>Georgia</a:t>
            </a:r>
            <a:r>
              <a:rPr lang="en-150" sz="4000" b="1" dirty="0">
                <a:solidFill>
                  <a:schemeClr val="tx1"/>
                </a:solidFill>
                <a:latin typeface="Arial" panose="020B0604020202020204" pitchFamily="34" charset="0"/>
                <a:cs typeface="Arial" panose="020B0604020202020204" pitchFamily="34" charset="0"/>
              </a:rPr>
              <a:t> Papa</a:t>
            </a:r>
            <a:endParaRPr lang="en-US" sz="4000" dirty="0">
              <a:solidFill>
                <a:schemeClr val="tx1"/>
              </a:solidFill>
              <a:latin typeface="Arial" panose="020B0604020202020204" pitchFamily="34" charset="0"/>
              <a:cs typeface="Arial" panose="020B0604020202020204" pitchFamily="34" charset="0"/>
            </a:endParaRPr>
          </a:p>
          <a:p>
            <a:pPr>
              <a:lnSpc>
                <a:spcPct val="114000"/>
              </a:lnSpc>
            </a:pPr>
            <a:r>
              <a:rPr lang="en-US" sz="2000" dirty="0">
                <a:solidFill>
                  <a:schemeClr val="tx1"/>
                </a:solidFill>
                <a:latin typeface="Arial" panose="020B0604020202020204" pitchFamily="34" charset="0"/>
                <a:cs typeface="Arial" panose="020B0604020202020204" pitchFamily="34" charset="0"/>
              </a:rPr>
              <a:t>Entity: </a:t>
            </a:r>
            <a:r>
              <a:rPr lang="en-US" sz="2000" dirty="0" err="1">
                <a:solidFill>
                  <a:schemeClr val="accent3"/>
                </a:solidFill>
                <a:latin typeface="Arial" panose="020B0604020202020204" pitchFamily="34" charset="0"/>
                <a:cs typeface="Arial" panose="020B0604020202020204" pitchFamily="34" charset="0"/>
              </a:rPr>
              <a:t>Nireus</a:t>
            </a:r>
            <a:r>
              <a:rPr lang="en-US" sz="2000" dirty="0">
                <a:solidFill>
                  <a:schemeClr val="accent3"/>
                </a:solidFill>
                <a:latin typeface="Arial" panose="020B0604020202020204" pitchFamily="34" charset="0"/>
                <a:cs typeface="Arial" panose="020B0604020202020204" pitchFamily="34" charset="0"/>
              </a:rPr>
              <a:t> Aquaculture Company</a:t>
            </a:r>
          </a:p>
          <a:p>
            <a:pPr>
              <a:lnSpc>
                <a:spcPct val="114000"/>
              </a:lnSpc>
            </a:pPr>
            <a:r>
              <a:rPr lang="en-US" sz="2000" dirty="0">
                <a:solidFill>
                  <a:schemeClr val="tx1"/>
                </a:solidFill>
                <a:latin typeface="Arial" panose="020B0604020202020204" pitchFamily="34" charset="0"/>
                <a:cs typeface="Arial" panose="020B0604020202020204" pitchFamily="34" charset="0"/>
              </a:rPr>
              <a:t>Sector: </a:t>
            </a:r>
            <a:r>
              <a:rPr lang="en-US" sz="2000" dirty="0">
                <a:solidFill>
                  <a:schemeClr val="accent3"/>
                </a:solidFill>
                <a:latin typeface="Arial" panose="020B0604020202020204" pitchFamily="34" charset="0"/>
                <a:cs typeface="Arial" panose="020B0604020202020204" pitchFamily="34" charset="0"/>
              </a:rPr>
              <a:t>Private</a:t>
            </a:r>
          </a:p>
          <a:p>
            <a:pPr>
              <a:lnSpc>
                <a:spcPct val="114000"/>
              </a:lnSpc>
            </a:pPr>
            <a:r>
              <a:rPr lang="en-US" sz="2000" dirty="0">
                <a:solidFill>
                  <a:schemeClr val="tx1"/>
                </a:solidFill>
                <a:latin typeface="Arial" panose="020B0604020202020204" pitchFamily="34" charset="0"/>
                <a:cs typeface="Arial" panose="020B0604020202020204" pitchFamily="34" charset="0"/>
              </a:rPr>
              <a:t>Scope or Products: </a:t>
            </a:r>
            <a:r>
              <a:rPr lang="en-US" sz="2000" dirty="0">
                <a:solidFill>
                  <a:schemeClr val="accent3"/>
                </a:solidFill>
                <a:latin typeface="Arial" panose="020B0604020202020204" pitchFamily="34" charset="0"/>
                <a:cs typeface="Arial" panose="020B0604020202020204" pitchFamily="34" charset="0"/>
              </a:rPr>
              <a:t>Provide Fisheries to the Market</a:t>
            </a:r>
          </a:p>
          <a:p>
            <a:pPr>
              <a:lnSpc>
                <a:spcPct val="114000"/>
              </a:lnSpc>
            </a:pPr>
            <a:r>
              <a:rPr lang="en-US" sz="2000" dirty="0">
                <a:solidFill>
                  <a:schemeClr val="tx1"/>
                </a:solidFill>
                <a:latin typeface="Arial" panose="020B0604020202020204" pitchFamily="34" charset="0"/>
                <a:cs typeface="Arial" panose="020B0604020202020204" pitchFamily="34" charset="0"/>
              </a:rPr>
              <a:t>My Position: </a:t>
            </a:r>
            <a:r>
              <a:rPr lang="en-US" sz="2000" dirty="0">
                <a:solidFill>
                  <a:schemeClr val="accent3"/>
                </a:solidFill>
                <a:latin typeface="Arial" panose="020B0604020202020204" pitchFamily="34" charset="0"/>
                <a:cs typeface="Arial" panose="020B0604020202020204" pitchFamily="34" charset="0"/>
              </a:rPr>
              <a:t>Chief Executive Officer</a:t>
            </a:r>
          </a:p>
          <a:p>
            <a:pPr>
              <a:lnSpc>
                <a:spcPct val="114000"/>
              </a:lnSpc>
            </a:pPr>
            <a:endParaRPr lang="en-US" sz="2000" dirty="0">
              <a:solidFill>
                <a:schemeClr val="tx1"/>
              </a:solidFill>
              <a:latin typeface="Arial" panose="020B0604020202020204" pitchFamily="34" charset="0"/>
              <a:cs typeface="Arial" panose="020B0604020202020204" pitchFamily="34" charset="0"/>
            </a:endParaRPr>
          </a:p>
          <a:p>
            <a:pPr>
              <a:lnSpc>
                <a:spcPct val="114000"/>
              </a:lnSpc>
            </a:pPr>
            <a:endParaRPr lang="en-US" dirty="0">
              <a:solidFill>
                <a:schemeClr val="tx1"/>
              </a:solidFill>
              <a:latin typeface="+mn-lt"/>
            </a:endParaRPr>
          </a:p>
        </p:txBody>
      </p:sp>
      <p:cxnSp>
        <p:nvCxnSpPr>
          <p:cNvPr id="5" name="Straight Connector 4">
            <a:extLst>
              <a:ext uri="{FF2B5EF4-FFF2-40B4-BE49-F238E27FC236}">
                <a16:creationId xmlns:a16="http://schemas.microsoft.com/office/drawing/2014/main" id="{81EF030A-5B7F-314C-FE6D-314A0E81DF66}"/>
              </a:ext>
            </a:extLst>
          </p:cNvPr>
          <p:cNvCxnSpPr>
            <a:cxnSpLocks/>
          </p:cNvCxnSpPr>
          <p:nvPr/>
        </p:nvCxnSpPr>
        <p:spPr bwMode="auto">
          <a:xfrm>
            <a:off x="1130300" y="1793512"/>
            <a:ext cx="0" cy="2114462"/>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0E6C20F-03E1-79BF-056E-90A8E1990D55}"/>
              </a:ext>
            </a:extLst>
          </p:cNvPr>
          <p:cNvSpPr txBox="1"/>
          <p:nvPr/>
        </p:nvSpPr>
        <p:spPr>
          <a:xfrm>
            <a:off x="950121" y="4154461"/>
            <a:ext cx="10809257" cy="1644937"/>
          </a:xfrm>
          <a:prstGeom prst="rect">
            <a:avLst/>
          </a:prstGeom>
          <a:noFill/>
        </p:spPr>
        <p:txBody>
          <a:bodyPr wrap="square">
            <a:spAutoFit/>
          </a:bodyPr>
          <a:lstStyle/>
          <a:p>
            <a:pPr>
              <a:lnSpc>
                <a:spcPct val="114000"/>
              </a:lnSpc>
            </a:pPr>
            <a:r>
              <a:rPr lang="en-US" b="1" dirty="0">
                <a:latin typeface="Arial" panose="020B0604020202020204" pitchFamily="34" charset="0"/>
                <a:cs typeface="Arial" panose="020B0604020202020204" pitchFamily="34" charset="0"/>
              </a:rPr>
              <a:t>Partnerships with Universities: </a:t>
            </a:r>
          </a:p>
          <a:p>
            <a:pPr marL="342900" indent="-342900">
              <a:lnSpc>
                <a:spcPct val="114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Agricultural University of Athens (project: </a:t>
            </a:r>
            <a:r>
              <a:rPr lang="en-US" dirty="0" err="1">
                <a:solidFill>
                  <a:schemeClr val="accent3"/>
                </a:solidFill>
                <a:latin typeface="Arial" panose="020B0604020202020204" pitchFamily="34" charset="0"/>
                <a:cs typeface="Arial" panose="020B0604020202020204" pitchFamily="34" charset="0"/>
              </a:rPr>
              <a:t>AquaFish</a:t>
            </a:r>
            <a:r>
              <a:rPr lang="en-US" dirty="0">
                <a:latin typeface="Arial" panose="020B0604020202020204" pitchFamily="34" charset="0"/>
                <a:cs typeface="Arial" panose="020B0604020202020204" pitchFamily="34" charset="0"/>
              </a:rPr>
              <a:t>) </a:t>
            </a:r>
            <a:r>
              <a:rPr lang="en-US" dirty="0">
                <a:solidFill>
                  <a:schemeClr val="accent3"/>
                </a:solidFill>
                <a:latin typeface="Arial" panose="020B0604020202020204" pitchFamily="34" charset="0"/>
                <a:cs typeface="Arial" panose="020B0604020202020204" pitchFamily="34" charset="0"/>
              </a:rPr>
              <a:t>                                               </a:t>
            </a:r>
          </a:p>
          <a:p>
            <a:pPr marL="342900" indent="-342900">
              <a:lnSpc>
                <a:spcPct val="114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University of Patras (projects: </a:t>
            </a:r>
            <a:r>
              <a:rPr lang="en-US" dirty="0" err="1">
                <a:solidFill>
                  <a:schemeClr val="accent3"/>
                </a:solidFill>
                <a:latin typeface="Arial" panose="020B0604020202020204" pitchFamily="34" charset="0"/>
                <a:cs typeface="Arial" panose="020B0604020202020204" pitchFamily="34" charset="0"/>
              </a:rPr>
              <a:t>FishCulture</a:t>
            </a:r>
            <a:r>
              <a:rPr lang="en-US" dirty="0">
                <a:solidFill>
                  <a:schemeClr val="accent3"/>
                </a:solidFill>
                <a:latin typeface="Arial" panose="020B0604020202020204" pitchFamily="34" charset="0"/>
                <a:cs typeface="Arial" panose="020B0604020202020204" pitchFamily="34" charset="0"/>
              </a:rPr>
              <a:t>, </a:t>
            </a:r>
            <a:r>
              <a:rPr lang="en-US" dirty="0" err="1">
                <a:solidFill>
                  <a:schemeClr val="accent3"/>
                </a:solidFill>
                <a:latin typeface="Arial" panose="020B0604020202020204" pitchFamily="34" charset="0"/>
                <a:cs typeface="Arial" panose="020B0604020202020204" pitchFamily="34" charset="0"/>
              </a:rPr>
              <a:t>FishDone</a:t>
            </a:r>
            <a:r>
              <a:rPr lang="en-US" dirty="0">
                <a:latin typeface="Arial" panose="020B0604020202020204" pitchFamily="34" charset="0"/>
                <a:cs typeface="Arial" panose="020B0604020202020204" pitchFamily="34" charset="0"/>
              </a:rPr>
              <a:t>)</a:t>
            </a:r>
          </a:p>
          <a:p>
            <a:pPr marL="342900" indent="-342900">
              <a:lnSpc>
                <a:spcPct val="114000"/>
              </a:lnSpc>
              <a:buFont typeface="Arial" panose="020B0604020202020204" pitchFamily="34" charset="0"/>
              <a:buChar char="•"/>
            </a:pPr>
            <a:endParaRPr lang="en-US" dirty="0">
              <a:solidFill>
                <a:schemeClr val="accent3"/>
              </a:solidFill>
              <a:latin typeface="Arial" panose="020B0604020202020204" pitchFamily="34" charset="0"/>
              <a:cs typeface="Arial" panose="020B0604020202020204" pitchFamily="34" charset="0"/>
            </a:endParaRPr>
          </a:p>
          <a:p>
            <a:pPr>
              <a:lnSpc>
                <a:spcPct val="114000"/>
              </a:lnSpc>
            </a:pPr>
            <a:r>
              <a:rPr lang="en-US" b="1" dirty="0">
                <a:latin typeface="Arial" panose="020B0604020202020204" pitchFamily="34" charset="0"/>
                <a:cs typeface="Arial" panose="020B0604020202020204" pitchFamily="34" charset="0"/>
              </a:rPr>
              <a:t>Activities/Products related to this Conference: </a:t>
            </a:r>
            <a:r>
              <a:rPr lang="en-US" dirty="0">
                <a:solidFill>
                  <a:schemeClr val="accent3"/>
                </a:solidFill>
                <a:latin typeface="Arial" panose="020B0604020202020204" pitchFamily="34" charset="0"/>
                <a:cs typeface="Arial" panose="020B0604020202020204" pitchFamily="34" charset="0"/>
              </a:rPr>
              <a:t>fish farming, fish processing, fish quality and nutrients  </a:t>
            </a:r>
          </a:p>
        </p:txBody>
      </p:sp>
      <p:pic>
        <p:nvPicPr>
          <p:cNvPr id="19" name="Picture 18">
            <a:extLst>
              <a:ext uri="{FF2B5EF4-FFF2-40B4-BE49-F238E27FC236}">
                <a16:creationId xmlns:a16="http://schemas.microsoft.com/office/drawing/2014/main" id="{0D2968B6-F67B-AA90-95B2-91EA063204DA}"/>
              </a:ext>
            </a:extLst>
          </p:cNvPr>
          <p:cNvPicPr>
            <a:picLocks noChangeAspect="1"/>
          </p:cNvPicPr>
          <p:nvPr/>
        </p:nvPicPr>
        <p:blipFill>
          <a:blip r:embed="rId2"/>
          <a:stretch>
            <a:fillRect/>
          </a:stretch>
        </p:blipFill>
        <p:spPr>
          <a:xfrm>
            <a:off x="1130300" y="515580"/>
            <a:ext cx="2581134" cy="684000"/>
          </a:xfrm>
          <a:prstGeom prst="rect">
            <a:avLst/>
          </a:prstGeom>
        </p:spPr>
      </p:pic>
      <p:pic>
        <p:nvPicPr>
          <p:cNvPr id="21" name="Picture 20">
            <a:extLst>
              <a:ext uri="{FF2B5EF4-FFF2-40B4-BE49-F238E27FC236}">
                <a16:creationId xmlns:a16="http://schemas.microsoft.com/office/drawing/2014/main" id="{36390AB2-4C24-F95D-40C7-F3DD550BD54E}"/>
              </a:ext>
            </a:extLst>
          </p:cNvPr>
          <p:cNvPicPr>
            <a:picLocks noChangeAspect="1"/>
          </p:cNvPicPr>
          <p:nvPr/>
        </p:nvPicPr>
        <p:blipFill>
          <a:blip r:embed="rId3"/>
          <a:stretch>
            <a:fillRect/>
          </a:stretch>
        </p:blipFill>
        <p:spPr>
          <a:xfrm>
            <a:off x="4180115" y="515580"/>
            <a:ext cx="3260323" cy="684000"/>
          </a:xfrm>
          <a:prstGeom prst="rect">
            <a:avLst/>
          </a:prstGeom>
        </p:spPr>
      </p:pic>
      <p:pic>
        <p:nvPicPr>
          <p:cNvPr id="2" name="Picture 1">
            <a:extLst>
              <a:ext uri="{FF2B5EF4-FFF2-40B4-BE49-F238E27FC236}">
                <a16:creationId xmlns:a16="http://schemas.microsoft.com/office/drawing/2014/main" id="{7E6D80F5-AAD7-111E-1248-29A25EB99FFA}"/>
              </a:ext>
            </a:extLst>
          </p:cNvPr>
          <p:cNvPicPr>
            <a:picLocks noChangeAspect="1"/>
          </p:cNvPicPr>
          <p:nvPr/>
        </p:nvPicPr>
        <p:blipFill>
          <a:blip r:embed="rId4"/>
          <a:stretch>
            <a:fillRect/>
          </a:stretch>
        </p:blipFill>
        <p:spPr>
          <a:xfrm>
            <a:off x="8313723" y="2392388"/>
            <a:ext cx="1490326" cy="1515586"/>
          </a:xfrm>
          <a:prstGeom prst="rect">
            <a:avLst/>
          </a:prstGeom>
        </p:spPr>
      </p:pic>
    </p:spTree>
    <p:extLst>
      <p:ext uri="{BB962C8B-B14F-4D97-AF65-F5344CB8AC3E}">
        <p14:creationId xmlns:p14="http://schemas.microsoft.com/office/powerpoint/2010/main" val="157870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5D7C6A5-9F68-BEE9-67E9-6171FBF9E423}"/>
            </a:ext>
          </a:extLst>
        </p:cNvPr>
        <p:cNvGrpSpPr/>
        <p:nvPr/>
      </p:nvGrpSpPr>
      <p:grpSpPr bwMode="auto">
        <a:xfrm>
          <a:off x="0" y="0"/>
          <a:ext cx="0" cy="0"/>
          <a:chOff x="0" y="0"/>
          <a:chExt cx="0" cy="0"/>
        </a:xfrm>
      </p:grpSpPr>
      <p:sp>
        <p:nvSpPr>
          <p:cNvPr id="6" name="Title 5">
            <a:extLst>
              <a:ext uri="{FF2B5EF4-FFF2-40B4-BE49-F238E27FC236}">
                <a16:creationId xmlns:a16="http://schemas.microsoft.com/office/drawing/2014/main" id="{23F88B69-CC85-3103-3605-B53751310F16}"/>
              </a:ext>
            </a:extLst>
          </p:cNvPr>
          <p:cNvSpPr>
            <a:spLocks noGrp="1"/>
          </p:cNvSpPr>
          <p:nvPr>
            <p:ph type="title"/>
          </p:nvPr>
        </p:nvSpPr>
        <p:spPr bwMode="auto">
          <a:xfrm>
            <a:off x="766916" y="404813"/>
            <a:ext cx="10650857" cy="863752"/>
          </a:xfrm>
        </p:spPr>
        <p:txBody>
          <a:bodyPr/>
          <a:lstStyle/>
          <a:p>
            <a:pPr>
              <a:defRPr/>
            </a:pPr>
            <a:r>
              <a:rPr lang="en-US" sz="3000" dirty="0">
                <a:latin typeface="Arial" panose="020B0604020202020204" pitchFamily="34" charset="0"/>
                <a:cs typeface="Arial" panose="020B0604020202020204" pitchFamily="34" charset="0"/>
              </a:rPr>
              <a:t>Use Biocontrol approaches to reduce the use of antibiotics in Sea Bream farming </a:t>
            </a:r>
          </a:p>
        </p:txBody>
      </p:sp>
      <p:cxnSp>
        <p:nvCxnSpPr>
          <p:cNvPr id="9" name="Straight Connector 8">
            <a:extLst>
              <a:ext uri="{FF2B5EF4-FFF2-40B4-BE49-F238E27FC236}">
                <a16:creationId xmlns:a16="http://schemas.microsoft.com/office/drawing/2014/main" id="{3582B688-A9CF-3C2D-5966-6398E69476BD}"/>
              </a:ext>
            </a:extLst>
          </p:cNvPr>
          <p:cNvCxnSpPr>
            <a:cxnSpLocks/>
          </p:cNvCxnSpPr>
          <p:nvPr/>
        </p:nvCxnSpPr>
        <p:spPr bwMode="auto">
          <a:xfrm>
            <a:off x="547147" y="478089"/>
            <a:ext cx="0" cy="703847"/>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29AEEB78-8343-280C-1634-99D112175333}"/>
              </a:ext>
            </a:extLst>
          </p:cNvPr>
          <p:cNvSpPr>
            <a:spLocks noGrp="1"/>
          </p:cNvSpPr>
          <p:nvPr>
            <p:ph type="sldNum" sz="quarter" idx="12"/>
          </p:nvPr>
        </p:nvSpPr>
        <p:spPr bwMode="auto">
          <a:xfrm>
            <a:off x="11224767" y="404813"/>
            <a:ext cx="554227" cy="392019"/>
          </a:xfrm>
        </p:spPr>
        <p:txBody>
          <a:bodyPr/>
          <a:lstStyle/>
          <a:p>
            <a:pPr>
              <a:defRPr/>
            </a:pPr>
            <a:fld id="{53969381-6070-C14C-AC19-9F0CCB6EE0F1}" type="slidenum">
              <a:rPr lang="en-US"/>
              <a:t>3</a:t>
            </a:fld>
            <a:r>
              <a:rPr lang="en-US"/>
              <a:t> </a:t>
            </a:r>
            <a:endParaRPr/>
          </a:p>
        </p:txBody>
      </p:sp>
      <p:sp>
        <p:nvSpPr>
          <p:cNvPr id="18" name="TextBox 17">
            <a:extLst>
              <a:ext uri="{FF2B5EF4-FFF2-40B4-BE49-F238E27FC236}">
                <a16:creationId xmlns:a16="http://schemas.microsoft.com/office/drawing/2014/main" id="{9698E7F9-2AA3-F204-EE52-ABF06DBB42CB}"/>
              </a:ext>
            </a:extLst>
          </p:cNvPr>
          <p:cNvSpPr txBox="1"/>
          <p:nvPr/>
        </p:nvSpPr>
        <p:spPr bwMode="auto">
          <a:xfrm>
            <a:off x="6146637" y="2270663"/>
            <a:ext cx="5873912" cy="317395"/>
          </a:xfrm>
          <a:prstGeom prst="rect">
            <a:avLst/>
          </a:prstGeom>
          <a:noFill/>
        </p:spPr>
        <p:txBody>
          <a:bodyPr wrap="square">
            <a:spAutoFit/>
          </a:bodyPr>
          <a:lstStyle/>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Make your own slide</a:t>
            </a:r>
          </a:p>
        </p:txBody>
      </p:sp>
      <p:sp>
        <p:nvSpPr>
          <p:cNvPr id="12" name="Text Placeholder 1">
            <a:extLst>
              <a:ext uri="{FF2B5EF4-FFF2-40B4-BE49-F238E27FC236}">
                <a16:creationId xmlns:a16="http://schemas.microsoft.com/office/drawing/2014/main" id="{96EEF1EB-3C3C-7DA5-588D-A5EEFBB95F45}"/>
              </a:ext>
            </a:extLst>
          </p:cNvPr>
          <p:cNvSpPr txBox="1">
            <a:spLocks/>
          </p:cNvSpPr>
          <p:nvPr/>
        </p:nvSpPr>
        <p:spPr bwMode="auto">
          <a:xfrm>
            <a:off x="6146637" y="1802218"/>
            <a:ext cx="4451829" cy="498123"/>
          </a:xfrm>
          <a:prstGeom prst="rect">
            <a:avLst/>
          </a:prstGeom>
        </p:spPr>
        <p:txBody>
          <a:bodyPr vert="horz" lIns="91440" tIns="45720" rIns="91440" bIns="45720" rtlCol="0" anchor="t">
            <a:normAutofit/>
          </a:bodyPr>
          <a:lstStyle>
            <a:lvl1pPr marL="0" indent="0" algn="l" defTabSz="914400">
              <a:lnSpc>
                <a:spcPct val="120000"/>
              </a:lnSpc>
              <a:spcBef>
                <a:spcPts val="1000"/>
              </a:spcBef>
              <a:buClr>
                <a:schemeClr val="accent3"/>
              </a:buClr>
              <a:buSzPct val="130000"/>
              <a:buFont typeface=".SFNSDisplay"/>
              <a:buNone/>
              <a:defRPr sz="1600" b="0" i="0" cap="all">
                <a:solidFill>
                  <a:schemeClr val="accent3"/>
                </a:solidFill>
                <a:latin typeface="Campton Medium"/>
                <a:ea typeface="Campton Medium"/>
                <a:cs typeface="Campton Medium"/>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US" sz="1800" dirty="0">
                <a:solidFill>
                  <a:srgbClr val="346FFD"/>
                </a:solidFill>
                <a:latin typeface="Arial" panose="020B0604020202020204" pitchFamily="34" charset="0"/>
                <a:cs typeface="Arial" panose="020B0604020202020204" pitchFamily="34" charset="0"/>
              </a:rPr>
              <a:t>Free Context</a:t>
            </a:r>
            <a:endParaRPr lang="en-US"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FEBDD746-52CC-8E1C-7183-587ED7857692}"/>
              </a:ext>
            </a:extLst>
          </p:cNvPr>
          <p:cNvPicPr>
            <a:picLocks noChangeAspect="1"/>
          </p:cNvPicPr>
          <p:nvPr/>
        </p:nvPicPr>
        <p:blipFill>
          <a:blip r:embed="rId2"/>
          <a:srcRect l="13101"/>
          <a:stretch>
            <a:fillRect/>
          </a:stretch>
        </p:blipFill>
        <p:spPr>
          <a:xfrm>
            <a:off x="479949" y="1913119"/>
            <a:ext cx="5565416" cy="2154848"/>
          </a:xfrm>
          <a:prstGeom prst="rect">
            <a:avLst/>
          </a:prstGeom>
        </p:spPr>
      </p:pic>
    </p:spTree>
    <p:extLst>
      <p:ext uri="{BB962C8B-B14F-4D97-AF65-F5344CB8AC3E}">
        <p14:creationId xmlns:p14="http://schemas.microsoft.com/office/powerpoint/2010/main" val="13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F9BB62-F21A-DC84-87BD-A4F546223AFC}"/>
            </a:ext>
          </a:extLst>
        </p:cNvPr>
        <p:cNvGrpSpPr/>
        <p:nvPr/>
      </p:nvGrpSpPr>
      <p:grpSpPr bwMode="auto">
        <a:xfrm>
          <a:off x="0" y="0"/>
          <a:ext cx="0" cy="0"/>
          <a:chOff x="0" y="0"/>
          <a:chExt cx="0" cy="0"/>
        </a:xfrm>
      </p:grpSpPr>
      <p:sp>
        <p:nvSpPr>
          <p:cNvPr id="6" name="Title 5">
            <a:extLst>
              <a:ext uri="{FF2B5EF4-FFF2-40B4-BE49-F238E27FC236}">
                <a16:creationId xmlns:a16="http://schemas.microsoft.com/office/drawing/2014/main" id="{210FC4E4-F9FD-7250-2BD5-F322691DC355}"/>
              </a:ext>
            </a:extLst>
          </p:cNvPr>
          <p:cNvSpPr>
            <a:spLocks noGrp="1"/>
          </p:cNvSpPr>
          <p:nvPr>
            <p:ph type="title"/>
          </p:nvPr>
        </p:nvSpPr>
        <p:spPr bwMode="auto">
          <a:xfrm>
            <a:off x="766916" y="404813"/>
            <a:ext cx="10650857" cy="863752"/>
          </a:xfrm>
        </p:spPr>
        <p:txBody>
          <a:bodyPr/>
          <a:lstStyle/>
          <a:p>
            <a:pPr>
              <a:defRPr/>
            </a:pPr>
            <a:r>
              <a:rPr lang="en-US" sz="3000" dirty="0">
                <a:latin typeface="Arial" panose="020B0604020202020204" pitchFamily="34" charset="0"/>
                <a:cs typeface="Arial" panose="020B0604020202020204" pitchFamily="34" charset="0"/>
              </a:rPr>
              <a:t>Introduce the smart labeling on Fish products</a:t>
            </a:r>
          </a:p>
        </p:txBody>
      </p:sp>
      <p:cxnSp>
        <p:nvCxnSpPr>
          <p:cNvPr id="9" name="Straight Connector 8">
            <a:extLst>
              <a:ext uri="{FF2B5EF4-FFF2-40B4-BE49-F238E27FC236}">
                <a16:creationId xmlns:a16="http://schemas.microsoft.com/office/drawing/2014/main" id="{DAA2B243-204A-7C84-1528-FC81441DDF49}"/>
              </a:ext>
            </a:extLst>
          </p:cNvPr>
          <p:cNvCxnSpPr>
            <a:cxnSpLocks/>
          </p:cNvCxnSpPr>
          <p:nvPr/>
        </p:nvCxnSpPr>
        <p:spPr bwMode="auto">
          <a:xfrm>
            <a:off x="547147" y="468257"/>
            <a:ext cx="0" cy="318743"/>
          </a:xfrm>
          <a:prstGeom prst="line">
            <a:avLst/>
          </a:prstGeom>
          <a:ln w="47625"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C2AE7BB6-D80B-84CD-108F-2CCCAC433CAF}"/>
              </a:ext>
            </a:extLst>
          </p:cNvPr>
          <p:cNvSpPr>
            <a:spLocks noGrp="1"/>
          </p:cNvSpPr>
          <p:nvPr>
            <p:ph type="sldNum" sz="quarter" idx="12"/>
          </p:nvPr>
        </p:nvSpPr>
        <p:spPr bwMode="auto">
          <a:xfrm>
            <a:off x="11224767" y="404813"/>
            <a:ext cx="554227" cy="392019"/>
          </a:xfrm>
        </p:spPr>
        <p:txBody>
          <a:bodyPr/>
          <a:lstStyle/>
          <a:p>
            <a:pPr>
              <a:defRPr/>
            </a:pPr>
            <a:fld id="{53969381-6070-C14C-AC19-9F0CCB6EE0F1}" type="slidenum">
              <a:rPr lang="en-US"/>
              <a:t>4</a:t>
            </a:fld>
            <a:r>
              <a:rPr lang="en-US"/>
              <a:t> </a:t>
            </a:r>
            <a:endParaRPr/>
          </a:p>
        </p:txBody>
      </p:sp>
      <p:sp>
        <p:nvSpPr>
          <p:cNvPr id="18" name="TextBox 17">
            <a:extLst>
              <a:ext uri="{FF2B5EF4-FFF2-40B4-BE49-F238E27FC236}">
                <a16:creationId xmlns:a16="http://schemas.microsoft.com/office/drawing/2014/main" id="{FFF314BE-F24D-DF91-F85C-4F870710209F}"/>
              </a:ext>
            </a:extLst>
          </p:cNvPr>
          <p:cNvSpPr txBox="1"/>
          <p:nvPr/>
        </p:nvSpPr>
        <p:spPr bwMode="auto">
          <a:xfrm>
            <a:off x="6146637" y="2270663"/>
            <a:ext cx="5873912" cy="317395"/>
          </a:xfrm>
          <a:prstGeom prst="rect">
            <a:avLst/>
          </a:prstGeom>
          <a:noFill/>
        </p:spPr>
        <p:txBody>
          <a:bodyPr wrap="square">
            <a:spAutoFit/>
          </a:bodyPr>
          <a:lstStyle/>
          <a:p>
            <a:pPr marL="285750" indent="-285750" algn="just">
              <a:lnSpc>
                <a:spcPct val="114000"/>
              </a:lnSpc>
              <a:spcAft>
                <a:spcPts val="600"/>
              </a:spcAft>
              <a:buClr>
                <a:schemeClr val="accent3"/>
              </a:buClr>
              <a:buFont typeface="Wingdings" panose="05000000000000000000" pitchFamily="2" charset="2"/>
              <a:buChar char="§"/>
            </a:pPr>
            <a:r>
              <a:rPr lang="en-US" sz="1400" dirty="0">
                <a:latin typeface="Arial" panose="020B0604020202020204" pitchFamily="34" charset="0"/>
                <a:cs typeface="Arial" panose="020B0604020202020204" pitchFamily="34" charset="0"/>
              </a:rPr>
              <a:t>Make your own slide</a:t>
            </a:r>
          </a:p>
        </p:txBody>
      </p:sp>
      <p:sp>
        <p:nvSpPr>
          <p:cNvPr id="12" name="Text Placeholder 1">
            <a:extLst>
              <a:ext uri="{FF2B5EF4-FFF2-40B4-BE49-F238E27FC236}">
                <a16:creationId xmlns:a16="http://schemas.microsoft.com/office/drawing/2014/main" id="{D6B30922-6338-928E-BF37-240CDD1306DE}"/>
              </a:ext>
            </a:extLst>
          </p:cNvPr>
          <p:cNvSpPr txBox="1">
            <a:spLocks/>
          </p:cNvSpPr>
          <p:nvPr/>
        </p:nvSpPr>
        <p:spPr bwMode="auto">
          <a:xfrm>
            <a:off x="6146637" y="1802218"/>
            <a:ext cx="4451829" cy="498123"/>
          </a:xfrm>
          <a:prstGeom prst="rect">
            <a:avLst/>
          </a:prstGeom>
        </p:spPr>
        <p:txBody>
          <a:bodyPr vert="horz" lIns="91440" tIns="45720" rIns="91440" bIns="45720" rtlCol="0" anchor="t">
            <a:normAutofit/>
          </a:bodyPr>
          <a:lstStyle>
            <a:lvl1pPr marL="0" indent="0" algn="l" defTabSz="914400">
              <a:lnSpc>
                <a:spcPct val="120000"/>
              </a:lnSpc>
              <a:spcBef>
                <a:spcPts val="1000"/>
              </a:spcBef>
              <a:buClr>
                <a:schemeClr val="accent3"/>
              </a:buClr>
              <a:buSzPct val="130000"/>
              <a:buFont typeface=".SFNSDisplay"/>
              <a:buNone/>
              <a:defRPr sz="1600" b="0" i="0" cap="all">
                <a:solidFill>
                  <a:schemeClr val="accent3"/>
                </a:solidFill>
                <a:latin typeface="Campton Medium"/>
                <a:ea typeface="Campton Medium"/>
                <a:cs typeface="Campton Medium"/>
              </a:defRPr>
            </a:lvl1pPr>
            <a:lvl2pPr marL="6858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2pPr>
            <a:lvl3pPr marL="11430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3pPr>
            <a:lvl4pPr marL="16002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4pPr>
            <a:lvl5pPr marL="2057400" indent="-228600" algn="l" defTabSz="914400">
              <a:lnSpc>
                <a:spcPct val="120000"/>
              </a:lnSpc>
              <a:spcBef>
                <a:spcPts val="500"/>
              </a:spcBef>
              <a:buClr>
                <a:schemeClr val="accent3"/>
              </a:buClr>
              <a:buSzPct val="130000"/>
              <a:buFont typeface=".SFNSDisplay"/>
              <a:buChar char="│"/>
              <a:defRPr sz="1550">
                <a:solidFill>
                  <a:schemeClr val="tx1"/>
                </a:solidFill>
                <a:latin typeface="Grantipo"/>
                <a:ea typeface="Grantipo"/>
                <a:cs typeface="Grantipo"/>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en-US" sz="1800" dirty="0">
                <a:solidFill>
                  <a:srgbClr val="346FFD"/>
                </a:solidFill>
                <a:latin typeface="Arial" panose="020B0604020202020204" pitchFamily="34" charset="0"/>
                <a:cs typeface="Arial" panose="020B0604020202020204" pitchFamily="34" charset="0"/>
              </a:rPr>
              <a:t>Free Context</a:t>
            </a:r>
            <a:endParaRPr lang="en-US" sz="1800" dirty="0">
              <a:latin typeface="Arial" panose="020B0604020202020204" pitchFamily="34" charset="0"/>
              <a:cs typeface="Arial" panose="020B0604020202020204" pitchFamily="34" charset="0"/>
            </a:endParaRPr>
          </a:p>
          <a:p>
            <a:pPr>
              <a:defRPr/>
            </a:pPr>
            <a:endParaRPr lang="en-US" sz="1800" dirty="0">
              <a:solidFill>
                <a:srgbClr val="346FF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A037FDC-D130-4544-80CE-A4C0F7B5EBF3}"/>
              </a:ext>
            </a:extLst>
          </p:cNvPr>
          <p:cNvPicPr>
            <a:picLocks noChangeAspect="1"/>
          </p:cNvPicPr>
          <p:nvPr/>
        </p:nvPicPr>
        <p:blipFill>
          <a:blip r:embed="rId2"/>
          <a:srcRect l="11028" t="17335" r="11348" b="17120"/>
          <a:stretch>
            <a:fillRect/>
          </a:stretch>
        </p:blipFill>
        <p:spPr bwMode="auto">
          <a:xfrm>
            <a:off x="494133" y="1802218"/>
            <a:ext cx="5551231" cy="2370450"/>
          </a:xfrm>
          <a:prstGeom prst="rect">
            <a:avLst/>
          </a:prstGeom>
        </p:spPr>
      </p:pic>
    </p:spTree>
    <p:extLst>
      <p:ext uri="{BB962C8B-B14F-4D97-AF65-F5344CB8AC3E}">
        <p14:creationId xmlns:p14="http://schemas.microsoft.com/office/powerpoint/2010/main" val="198616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8AD5-83D4-221C-0CAC-D462608F194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4AB03AC-26AA-1236-6BD4-1392F333AC5C}"/>
              </a:ext>
            </a:extLst>
          </p:cNvPr>
          <p:cNvSpPr txBox="1">
            <a:spLocks/>
          </p:cNvSpPr>
          <p:nvPr/>
        </p:nvSpPr>
        <p:spPr bwMode="auto">
          <a:xfrm>
            <a:off x="1130300" y="2019882"/>
            <a:ext cx="10160615" cy="1267604"/>
          </a:xfrm>
          <a:prstGeom prst="rect">
            <a:avLst/>
          </a:prstGeom>
        </p:spPr>
        <p:txBody>
          <a:bodyPr/>
          <a:lstStyle>
            <a:lvl1pPr algn="l" defTabSz="914400">
              <a:lnSpc>
                <a:spcPct val="90000"/>
              </a:lnSpc>
              <a:spcBef>
                <a:spcPts val="0"/>
              </a:spcBef>
              <a:buNone/>
              <a:defRPr sz="5000" b="0" i="0" cap="none" spc="0">
                <a:solidFill>
                  <a:srgbClr val="2E34D1"/>
                </a:solidFill>
                <a:latin typeface="Campton Medium"/>
                <a:ea typeface="Campton Medium"/>
                <a:cs typeface="Campton Medium"/>
              </a:defRPr>
            </a:lvl1pPr>
          </a:lstStyle>
          <a:p>
            <a:pPr>
              <a:lnSpc>
                <a:spcPct val="114000"/>
              </a:lnSpc>
            </a:pPr>
            <a:r>
              <a:rPr lang="en-150" sz="7200" b="1" dirty="0">
                <a:solidFill>
                  <a:schemeClr val="tx1"/>
                </a:solidFill>
                <a:latin typeface="Arial" panose="020B0604020202020204" pitchFamily="34" charset="0"/>
                <a:cs typeface="Arial" panose="020B0604020202020204" pitchFamily="34" charset="0"/>
              </a:rPr>
              <a:t>Thank you!</a:t>
            </a:r>
          </a:p>
          <a:p>
            <a:pPr>
              <a:lnSpc>
                <a:spcPct val="114000"/>
              </a:lnSpc>
            </a:pPr>
            <a:endParaRPr lang="en-US" dirty="0">
              <a:solidFill>
                <a:schemeClr val="tx1"/>
              </a:solidFill>
              <a:latin typeface="+mn-lt"/>
            </a:endParaRPr>
          </a:p>
        </p:txBody>
      </p:sp>
      <p:pic>
        <p:nvPicPr>
          <p:cNvPr id="19" name="Picture 18">
            <a:extLst>
              <a:ext uri="{FF2B5EF4-FFF2-40B4-BE49-F238E27FC236}">
                <a16:creationId xmlns:a16="http://schemas.microsoft.com/office/drawing/2014/main" id="{D6EC902B-6951-9882-0A0C-3661B8780ABA}"/>
              </a:ext>
            </a:extLst>
          </p:cNvPr>
          <p:cNvPicPr>
            <a:picLocks noChangeAspect="1"/>
          </p:cNvPicPr>
          <p:nvPr/>
        </p:nvPicPr>
        <p:blipFill>
          <a:blip r:embed="rId2"/>
          <a:stretch>
            <a:fillRect/>
          </a:stretch>
        </p:blipFill>
        <p:spPr>
          <a:xfrm>
            <a:off x="1130300" y="515580"/>
            <a:ext cx="2581134" cy="684000"/>
          </a:xfrm>
          <a:prstGeom prst="rect">
            <a:avLst/>
          </a:prstGeom>
        </p:spPr>
      </p:pic>
      <p:pic>
        <p:nvPicPr>
          <p:cNvPr id="21" name="Picture 20">
            <a:extLst>
              <a:ext uri="{FF2B5EF4-FFF2-40B4-BE49-F238E27FC236}">
                <a16:creationId xmlns:a16="http://schemas.microsoft.com/office/drawing/2014/main" id="{DE169B73-FDB9-9522-BD31-EBDC60F3DD23}"/>
              </a:ext>
            </a:extLst>
          </p:cNvPr>
          <p:cNvPicPr>
            <a:picLocks noChangeAspect="1"/>
          </p:cNvPicPr>
          <p:nvPr/>
        </p:nvPicPr>
        <p:blipFill>
          <a:blip r:embed="rId3"/>
          <a:stretch>
            <a:fillRect/>
          </a:stretch>
        </p:blipFill>
        <p:spPr>
          <a:xfrm>
            <a:off x="4180115" y="515580"/>
            <a:ext cx="3260323" cy="684000"/>
          </a:xfrm>
          <a:prstGeom prst="rect">
            <a:avLst/>
          </a:prstGeom>
        </p:spPr>
      </p:pic>
      <p:sp>
        <p:nvSpPr>
          <p:cNvPr id="3" name="TextBox 2">
            <a:extLst>
              <a:ext uri="{FF2B5EF4-FFF2-40B4-BE49-F238E27FC236}">
                <a16:creationId xmlns:a16="http://schemas.microsoft.com/office/drawing/2014/main" id="{F597298A-07F9-C114-83DA-D88B82A1D08F}"/>
              </a:ext>
            </a:extLst>
          </p:cNvPr>
          <p:cNvSpPr txBox="1"/>
          <p:nvPr/>
        </p:nvSpPr>
        <p:spPr>
          <a:xfrm>
            <a:off x="1132115" y="4696994"/>
            <a:ext cx="5996214"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 g</a:t>
            </a:r>
            <a:r>
              <a:rPr lang="en-150" sz="2000" dirty="0">
                <a:latin typeface="Arial" panose="020B0604020202020204" pitchFamily="34" charset="0"/>
                <a:cs typeface="Arial" panose="020B0604020202020204" pitchFamily="34" charset="0"/>
              </a:rPr>
              <a:t>papa</a:t>
            </a:r>
            <a:r>
              <a:rPr lang="en-US" sz="2000" dirty="0">
                <a:latin typeface="Arial" panose="020B0604020202020204" pitchFamily="34" charset="0"/>
                <a:cs typeface="Arial" panose="020B0604020202020204" pitchFamily="34" charset="0"/>
              </a:rPr>
              <a:t>@nireus.com</a:t>
            </a:r>
          </a:p>
        </p:txBody>
      </p:sp>
      <p:sp>
        <p:nvSpPr>
          <p:cNvPr id="7" name="TextBox 6">
            <a:extLst>
              <a:ext uri="{FF2B5EF4-FFF2-40B4-BE49-F238E27FC236}">
                <a16:creationId xmlns:a16="http://schemas.microsoft.com/office/drawing/2014/main" id="{89DB1536-CCD6-CE2B-710A-B297ADC22DA8}"/>
              </a:ext>
            </a:extLst>
          </p:cNvPr>
          <p:cNvSpPr txBox="1"/>
          <p:nvPr/>
        </p:nvSpPr>
        <p:spPr>
          <a:xfrm>
            <a:off x="1132115" y="3429000"/>
            <a:ext cx="8002360" cy="1048364"/>
          </a:xfrm>
          <a:prstGeom prst="rect">
            <a:avLst/>
          </a:prstGeom>
          <a:noFill/>
        </p:spPr>
        <p:txBody>
          <a:bodyPr wrap="square">
            <a:spAutoFit/>
          </a:bodyPr>
          <a:lstStyle/>
          <a:p>
            <a:pPr>
              <a:lnSpc>
                <a:spcPct val="114000"/>
              </a:lnSpc>
            </a:pPr>
            <a:r>
              <a:rPr lang="en-US" sz="3200" b="1" dirty="0">
                <a:latin typeface="Arial" panose="020B0604020202020204" pitchFamily="34" charset="0"/>
                <a:cs typeface="Arial" panose="020B0604020202020204" pitchFamily="34" charset="0"/>
              </a:rPr>
              <a:t>Georgia</a:t>
            </a:r>
            <a:r>
              <a:rPr lang="en-US" sz="3200" b="1" dirty="0">
                <a:solidFill>
                  <a:schemeClr val="tx1"/>
                </a:solidFill>
                <a:latin typeface="Arial" panose="020B0604020202020204" pitchFamily="34" charset="0"/>
                <a:cs typeface="Arial" panose="020B0604020202020204" pitchFamily="34" charset="0"/>
              </a:rPr>
              <a:t> Papa</a:t>
            </a:r>
          </a:p>
          <a:p>
            <a:pPr>
              <a:lnSpc>
                <a:spcPct val="114000"/>
              </a:lnSpc>
            </a:pPr>
            <a:r>
              <a:rPr lang="en-US" sz="2400" dirty="0">
                <a:solidFill>
                  <a:schemeClr val="accent3"/>
                </a:solidFill>
                <a:latin typeface="Arial" panose="020B0604020202020204" pitchFamily="34" charset="0"/>
                <a:cs typeface="Arial" panose="020B0604020202020204" pitchFamily="34" charset="0"/>
              </a:rPr>
              <a:t>Chief Executive Officer, </a:t>
            </a:r>
            <a:r>
              <a:rPr lang="en-US" sz="2400" dirty="0" err="1">
                <a:solidFill>
                  <a:schemeClr val="accent3"/>
                </a:solidFill>
                <a:latin typeface="Arial" panose="020B0604020202020204" pitchFamily="34" charset="0"/>
                <a:cs typeface="Arial" panose="020B0604020202020204" pitchFamily="34" charset="0"/>
              </a:rPr>
              <a:t>Nireus</a:t>
            </a:r>
            <a:r>
              <a:rPr lang="en-US" sz="2400" dirty="0">
                <a:solidFill>
                  <a:schemeClr val="accent3"/>
                </a:solidFill>
                <a:latin typeface="Arial" panose="020B0604020202020204" pitchFamily="34" charset="0"/>
                <a:cs typeface="Arial" panose="020B0604020202020204" pitchFamily="34" charset="0"/>
              </a:rPr>
              <a:t> Aquaculture Company </a:t>
            </a:r>
            <a:endParaRPr lang="en-US" sz="2400" dirty="0"/>
          </a:p>
        </p:txBody>
      </p:sp>
      <p:pic>
        <p:nvPicPr>
          <p:cNvPr id="5" name="Picture 4">
            <a:extLst>
              <a:ext uri="{FF2B5EF4-FFF2-40B4-BE49-F238E27FC236}">
                <a16:creationId xmlns:a16="http://schemas.microsoft.com/office/drawing/2014/main" id="{FB4358D6-E373-0564-C320-CE439E7E9C17}"/>
              </a:ext>
            </a:extLst>
          </p:cNvPr>
          <p:cNvPicPr>
            <a:picLocks noChangeAspect="1"/>
          </p:cNvPicPr>
          <p:nvPr/>
        </p:nvPicPr>
        <p:blipFill>
          <a:blip r:embed="rId4"/>
          <a:stretch>
            <a:fillRect/>
          </a:stretch>
        </p:blipFill>
        <p:spPr>
          <a:xfrm>
            <a:off x="8563707" y="2054929"/>
            <a:ext cx="1490326" cy="1515586"/>
          </a:xfrm>
          <a:prstGeom prst="rect">
            <a:avLst/>
          </a:prstGeom>
        </p:spPr>
      </p:pic>
    </p:spTree>
    <p:extLst>
      <p:ext uri="{BB962C8B-B14F-4D97-AF65-F5344CB8AC3E}">
        <p14:creationId xmlns:p14="http://schemas.microsoft.com/office/powerpoint/2010/main" val="2026679606"/>
      </p:ext>
    </p:extLst>
  </p:cSld>
  <p:clrMapOvr>
    <a:masterClrMapping/>
  </p:clrMapOvr>
</p:sld>
</file>

<file path=ppt/theme/theme1.xml><?xml version="1.0" encoding="utf-8"?>
<a:theme xmlns:a="http://schemas.openxmlformats.org/drawingml/2006/main" name="„Office“ tema">
  <a:themeElements>
    <a:clrScheme name="EU-CONEXUS">
      <a:dk1>
        <a:srgbClr val="011117"/>
      </a:dk1>
      <a:lt1>
        <a:srgbClr val="F7F7F7"/>
      </a:lt1>
      <a:dk2>
        <a:srgbClr val="432CFE"/>
      </a:dk2>
      <a:lt2>
        <a:srgbClr val="FEFFFF"/>
      </a:lt2>
      <a:accent1>
        <a:srgbClr val="00E7BA"/>
      </a:accent1>
      <a:accent2>
        <a:srgbClr val="00CFF1"/>
      </a:accent2>
      <a:accent3>
        <a:srgbClr val="346FFD"/>
      </a:accent3>
      <a:accent4>
        <a:srgbClr val="2A1EFF"/>
      </a:accent4>
      <a:accent5>
        <a:srgbClr val="5337FD"/>
      </a:accent5>
      <a:accent6>
        <a:srgbClr val="744BFB"/>
      </a:accent6>
      <a:hlink>
        <a:srgbClr val="2A1EFF"/>
      </a:hlink>
      <a:folHlink>
        <a:srgbClr val="00000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398</Words>
  <Application>Microsoft Office PowerPoint</Application>
  <DocSecurity>0</DocSecurity>
  <PresentationFormat>Widescreen</PresentationFormat>
  <Paragraphs>41</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.SFNSDisplay</vt:lpstr>
      <vt:lpstr>Arial</vt:lpstr>
      <vt:lpstr>Campton Medium</vt:lpstr>
      <vt:lpstr>Courier New</vt:lpstr>
      <vt:lpstr>Grantipo</vt:lpstr>
      <vt:lpstr>Wingdings</vt:lpstr>
      <vt:lpstr>„Office“ tema</vt:lpstr>
      <vt:lpstr>PowerPoint Presentation</vt:lpstr>
      <vt:lpstr>PowerPoint Presentation</vt:lpstr>
      <vt:lpstr>Use Biocontrol approaches to reduce the use of antibiotics in Sea Bream farming </vt:lpstr>
      <vt:lpstr>Introduce the smart labeling on Fish products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Aiste Ginaityte</dc:creator>
  <cp:keywords/>
  <dc:description/>
  <cp:lastModifiedBy>Foteini Paradeisi</cp:lastModifiedBy>
  <cp:revision>147</cp:revision>
  <dcterms:created xsi:type="dcterms:W3CDTF">2019-07-24T07:24:43Z</dcterms:created>
  <dcterms:modified xsi:type="dcterms:W3CDTF">2026-02-19T00:38:23Z</dcterms:modified>
  <cp:category/>
  <dc:identifier/>
  <cp:contentStatus/>
  <dc:language/>
  <cp:version/>
</cp:coreProperties>
</file>