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69" r:id="rId2"/>
    <p:sldId id="268" r:id="rId3"/>
    <p:sldId id="260" r:id="rId4"/>
    <p:sldId id="270" r:id="rId5"/>
    <p:sldId id="369" r:id="rId6"/>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757">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38C"/>
    <a:srgbClr val="C7A56F"/>
    <a:srgbClr val="E2D0B4"/>
    <a:srgbClr val="7D94AB"/>
    <a:srgbClr val="CAC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fill>
          <a:solidFill>
            <a:schemeClr val="accent3">
              <a:tint val="40000"/>
            </a:schemeClr>
          </a:solidFill>
        </a:fill>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snapToObjects="1">
      <p:cViewPr varScale="1">
        <p:scale>
          <a:sx n="78" d="100"/>
          <a:sy n="78" d="100"/>
        </p:scale>
        <p:origin x="854" y="62"/>
      </p:cViewPr>
      <p:guideLst>
        <p:guide pos="375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9" y="5502963"/>
            <a:ext cx="6943343" cy="410816"/>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60BF1996-4579-DF41-B2AE-154DF8AEB4DB}" type="datetime3">
              <a:rPr lang="en-US"/>
              <a:t>​</a:t>
            </a:fld>
            <a:endParaRPr lang="en-US"/>
          </a:p>
        </p:txBody>
      </p:sp>
      <p:pic>
        <p:nvPicPr>
          <p:cNvPr id="2" name="Picture 1"/>
          <p:cNvPicPr>
            <a:picLocks noChangeAspect="1"/>
          </p:cNvPicPr>
          <p:nvPr userDrawn="1"/>
        </p:nvPicPr>
        <p:blipFill>
          <a:blip r:embed="rId2"/>
          <a:stretch/>
        </p:blipFill>
        <p:spPr bwMode="auto">
          <a:xfrm>
            <a:off x="1879598" y="724371"/>
            <a:ext cx="2199600" cy="583371"/>
          </a:xfrm>
          <a:prstGeom prst="rect">
            <a:avLst/>
          </a:prstGeom>
        </p:spPr>
      </p:pic>
      <p:sp>
        <p:nvSpPr>
          <p:cNvPr id="6" name="Title 1"/>
          <p:cNvSpPr>
            <a:spLocks noGrp="1"/>
          </p:cNvSpPr>
          <p:nvPr>
            <p:ph type="title" hasCustomPrompt="1"/>
          </p:nvPr>
        </p:nvSpPr>
        <p:spPr bwMode="auto">
          <a:xfrm>
            <a:off x="1879597" y="2161309"/>
            <a:ext cx="9309100" cy="2898243"/>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Numbered list">
    <p:spTree>
      <p:nvGrpSpPr>
        <p:cNvPr id="1" name=""/>
        <p:cNvGrpSpPr/>
        <p:nvPr/>
      </p:nvGrpSpPr>
      <p:grpSpPr bwMode="auto">
        <a:xfrm>
          <a:off x="0" y="0"/>
          <a:ext cx="0" cy="0"/>
          <a:chOff x="0" y="0"/>
          <a:chExt cx="0" cy="0"/>
        </a:xfrm>
      </p:grpSpPr>
      <p:sp>
        <p:nvSpPr>
          <p:cNvPr id="6" name="Text Placeholder 7"/>
          <p:cNvSpPr>
            <a:spLocks noGrp="1"/>
          </p:cNvSpPr>
          <p:nvPr>
            <p:ph type="body" sz="quarter" idx="14" hasCustomPrompt="1"/>
          </p:nvPr>
        </p:nvSpPr>
        <p:spPr bwMode="auto">
          <a:xfrm>
            <a:off x="1065342" y="2789087"/>
            <a:ext cx="9666884" cy="3160861"/>
          </a:xfrm>
        </p:spPr>
        <p:txBody>
          <a:bodyPr wrap="square" numCol="2" spcCol="540000">
            <a:noAutofit/>
          </a:bodyPr>
          <a:lstStyle>
            <a:lvl1pPr marL="342900" indent="-342900">
              <a:lnSpc>
                <a:spcPct val="120000"/>
              </a:lnSpc>
              <a:spcBef>
                <a:spcPts val="1200"/>
              </a:spcBef>
              <a:buSzPct val="100000"/>
              <a:buFont typeface="+mj-lt"/>
              <a:buAutoNum type="arabicPeriod"/>
              <a:defRPr sz="1600"/>
            </a:lvl1pPr>
          </a:lstStyle>
          <a:p>
            <a:pPr lvl="0">
              <a:defRPr/>
            </a:pPr>
            <a:r>
              <a:rPr lang="en-GB"/>
              <a:t>To develop joint academic offers</a:t>
            </a:r>
            <a:endParaRPr/>
          </a:p>
          <a:p>
            <a:pPr lvl="0">
              <a:defRPr/>
            </a:pPr>
            <a:r>
              <a:rPr lang="en-GB"/>
              <a:t>To facilitate blended mobility </a:t>
            </a:r>
            <a:endParaRPr/>
          </a:p>
          <a:p>
            <a:pPr lvl="0">
              <a:defRPr/>
            </a:pPr>
            <a:r>
              <a:rPr lang="en-GB"/>
              <a:t>To create a joint research area</a:t>
            </a:r>
            <a:endParaRPr/>
          </a:p>
          <a:p>
            <a:pPr lvl="0">
              <a:defRPr/>
            </a:pPr>
            <a:r>
              <a:rPr lang="en-GB"/>
              <a:t>To foster university-industry cooperation  </a:t>
            </a:r>
            <a:endParaRPr/>
          </a:p>
          <a:p>
            <a:pPr lvl="0">
              <a:defRPr/>
            </a:pPr>
            <a:r>
              <a:rPr lang="en-GB"/>
              <a:t>To impact public policies</a:t>
            </a:r>
            <a:endParaRPr/>
          </a:p>
          <a:p>
            <a:pPr lvl="0">
              <a:defRPr/>
            </a:pPr>
            <a:r>
              <a:rPr lang="en-GB"/>
              <a:t>To create a Smart Campus</a:t>
            </a:r>
            <a:br>
              <a:rPr lang="en-GB"/>
            </a:br>
            <a:endParaRPr lang="en-GB"/>
          </a:p>
          <a:p>
            <a:pPr lvl="0">
              <a:defRPr/>
            </a:pPr>
            <a:r>
              <a:rPr lang="en-GB"/>
              <a:t>To raise social awareness on coastal areas challenges and opportunities</a:t>
            </a:r>
            <a:endParaRPr/>
          </a:p>
          <a:p>
            <a:pPr lvl="0">
              <a:defRPr/>
            </a:pPr>
            <a:r>
              <a:rPr lang="en-GB"/>
              <a:t>To promote cultural diversity and European identity</a:t>
            </a:r>
            <a:endParaRPr/>
          </a:p>
          <a:p>
            <a:pPr lvl="0">
              <a:defRPr/>
            </a:pPr>
            <a:r>
              <a:rPr lang="en-GB"/>
              <a:t>To develop a hub of expertise on Smart Urban Coastal Sustainability</a:t>
            </a:r>
            <a:endParaRPr/>
          </a:p>
        </p:txBody>
      </p:sp>
      <p:sp>
        <p:nvSpPr>
          <p:cNvPr id="7"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Main objectives of EU-CONEXUS</a:t>
            </a:r>
            <a:endParaRPr lang="en-US"/>
          </a:p>
        </p:txBody>
      </p:sp>
      <p:pic>
        <p:nvPicPr>
          <p:cNvPr id="9" name="Picture 8"/>
          <p:cNvPicPr>
            <a:picLocks noChangeAspect="1"/>
          </p:cNvPicPr>
          <p:nvPr userDrawn="1"/>
        </p:nvPicPr>
        <p:blipFill>
          <a:blip r:embed="rId2"/>
          <a:stretch/>
        </p:blipFill>
        <p:spPr bwMode="auto">
          <a:xfrm>
            <a:off x="11224767" y="5949949"/>
            <a:ext cx="558799" cy="495299"/>
          </a:xfrm>
          <a:prstGeom prst="rect">
            <a:avLst/>
          </a:prstGeom>
        </p:spPr>
      </p:pic>
      <p:sp>
        <p:nvSpPr>
          <p:cNvPr id="10"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1"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Numbered list. Six points">
    <p:bg>
      <p:bgPr>
        <a:solidFill>
          <a:srgbClr val="F7F7F7"/>
        </a:solidFill>
        <a:effectLst/>
      </p:bgPr>
    </p:bg>
    <p:spTree>
      <p:nvGrpSpPr>
        <p:cNvPr id="1" name=""/>
        <p:cNvGrpSpPr/>
        <p:nvPr/>
      </p:nvGrpSpPr>
      <p:grpSpPr bwMode="auto">
        <a:xfrm>
          <a:off x="0" y="0"/>
          <a:ext cx="0" cy="0"/>
          <a:chOff x="0" y="0"/>
          <a:chExt cx="0" cy="0"/>
        </a:xfrm>
      </p:grpSpPr>
      <p:sp>
        <p:nvSpPr>
          <p:cNvPr id="20"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7" y="5949949"/>
            <a:ext cx="558799" cy="495299"/>
          </a:xfrm>
          <a:prstGeom prst="rect">
            <a:avLst/>
          </a:prstGeom>
        </p:spPr>
      </p:pic>
      <p:sp>
        <p:nvSpPr>
          <p:cNvPr id="8" name="Text Placeholder 7"/>
          <p:cNvSpPr>
            <a:spLocks noGrp="1"/>
          </p:cNvSpPr>
          <p:nvPr>
            <p:ph type="body" sz="quarter" idx="14" hasCustomPrompt="1"/>
          </p:nvPr>
        </p:nvSpPr>
        <p:spPr bwMode="auto">
          <a:xfrm>
            <a:off x="6039419" y="1428896"/>
            <a:ext cx="4692807" cy="4027632"/>
          </a:xfrm>
        </p:spPr>
        <p:txBody>
          <a:bodyPr wrap="square" numCol="1" spcCol="540000" anchor="ctr" anchorCtr="0">
            <a:noAutofit/>
          </a:bodyPr>
          <a:lstStyle>
            <a:lvl1pPr marL="342900" indent="-342900">
              <a:lnSpc>
                <a:spcPct val="120000"/>
              </a:lnSpc>
              <a:spcBef>
                <a:spcPts val="1200"/>
              </a:spcBef>
              <a:buSzPct val="100000"/>
              <a:buFont typeface="+mj-lt"/>
              <a:buAutoNum type="arabicPeriod"/>
              <a:defRPr sz="1600"/>
            </a:lvl1pPr>
          </a:lstStyle>
          <a:p>
            <a:pPr lvl="0">
              <a:defRPr/>
            </a:pPr>
            <a:r>
              <a:rPr lang="en-GB"/>
              <a:t>To develop joint academic offers</a:t>
            </a:r>
            <a:endParaRPr/>
          </a:p>
          <a:p>
            <a:pPr lvl="0">
              <a:defRPr/>
            </a:pPr>
            <a:r>
              <a:rPr lang="en-GB"/>
              <a:t>To facilitate blended mobility </a:t>
            </a:r>
            <a:endParaRPr/>
          </a:p>
          <a:p>
            <a:pPr lvl="0">
              <a:defRPr/>
            </a:pPr>
            <a:r>
              <a:rPr lang="en-GB"/>
              <a:t>To create a joint research area</a:t>
            </a:r>
            <a:endParaRPr/>
          </a:p>
          <a:p>
            <a:pPr lvl="0">
              <a:defRPr/>
            </a:pPr>
            <a:r>
              <a:rPr lang="en-GB"/>
              <a:t>To foster university-industry cooperation  </a:t>
            </a:r>
            <a:endParaRPr/>
          </a:p>
          <a:p>
            <a:pPr lvl="0">
              <a:defRPr/>
            </a:pPr>
            <a:r>
              <a:rPr lang="en-GB"/>
              <a:t>To impact public policies</a:t>
            </a:r>
            <a:endParaRPr/>
          </a:p>
          <a:p>
            <a:pPr lvl="0">
              <a:defRPr/>
            </a:pPr>
            <a:r>
              <a:rPr lang="en-GB"/>
              <a:t>To create a Smart Campus</a:t>
            </a:r>
            <a:endParaRPr/>
          </a:p>
        </p:txBody>
      </p:sp>
      <p:sp>
        <p:nvSpPr>
          <p:cNvPr id="9" name="Title 1"/>
          <p:cNvSpPr>
            <a:spLocks noGrp="1"/>
          </p:cNvSpPr>
          <p:nvPr>
            <p:ph type="title" hasCustomPrompt="1"/>
          </p:nvPr>
        </p:nvSpPr>
        <p:spPr bwMode="auto">
          <a:xfrm>
            <a:off x="1074420" y="1428896"/>
            <a:ext cx="4107179" cy="4027632"/>
          </a:xfrm>
        </p:spPr>
        <p:txBody>
          <a:bodyPr anchor="ctr" anchorCtr="0"/>
          <a:lstStyle>
            <a:lvl1pPr>
              <a:defRPr sz="4000">
                <a:solidFill>
                  <a:srgbClr val="000000"/>
                </a:solidFill>
              </a:defRPr>
            </a:lvl1pPr>
          </a:lstStyle>
          <a:p>
            <a:pPr>
              <a:defRPr/>
            </a:pPr>
            <a:r>
              <a:rPr lang="en-US"/>
              <a:t>Main</a:t>
            </a:r>
            <a:br>
              <a:rPr lang="en-US"/>
            </a:br>
            <a:r>
              <a:rPr lang="en-US"/>
              <a:t>objectives of EU-CONEXUS</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 text">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428896"/>
            <a:ext cx="4107179" cy="4027632"/>
          </a:xfrm>
        </p:spPr>
        <p:txBody>
          <a:bodyPr anchor="ctr" anchorCtr="0"/>
          <a:lstStyle>
            <a:lvl1pPr>
              <a:defRPr sz="4000">
                <a:solidFill>
                  <a:srgbClr val="000000"/>
                </a:solidFill>
              </a:defRPr>
            </a:lvl1pPr>
          </a:lstStyle>
          <a:p>
            <a:pPr>
              <a:defRPr/>
            </a:pPr>
            <a:r>
              <a:rPr lang="en-GB"/>
              <a:t>Smart urban</a:t>
            </a:r>
            <a:br>
              <a:rPr lang="en-GB"/>
            </a:br>
            <a:r>
              <a:rPr lang="en-GB"/>
              <a:t>sustainable </a:t>
            </a:r>
            <a:br>
              <a:rPr lang="en-GB"/>
            </a:br>
            <a:r>
              <a:rPr lang="en-GB"/>
              <a:t>coastal </a:t>
            </a:r>
            <a:br>
              <a:rPr lang="en-GB"/>
            </a:br>
            <a:r>
              <a:rPr lang="en-GB"/>
              <a:t>development.</a:t>
            </a:r>
            <a:endParaRPr lang="en-US"/>
          </a:p>
        </p:txBody>
      </p:sp>
      <p:sp>
        <p:nvSpPr>
          <p:cNvPr id="10" name="Text Placeholder 7"/>
          <p:cNvSpPr>
            <a:spLocks noGrp="1"/>
          </p:cNvSpPr>
          <p:nvPr>
            <p:ph type="body" sz="quarter" idx="13" hasCustomPrompt="1"/>
          </p:nvPr>
        </p:nvSpPr>
        <p:spPr bwMode="auto">
          <a:xfrm>
            <a:off x="6078219" y="1889790"/>
            <a:ext cx="4488179" cy="421608"/>
          </a:xfrm>
        </p:spPr>
        <p:txBody>
          <a:bodyPr>
            <a:normAutofit/>
          </a:bodyPr>
          <a:lstStyle>
            <a:lvl1pPr marL="0" indent="0">
              <a:buNone/>
              <a:defRPr sz="1600" b="0" i="0">
                <a:solidFill>
                  <a:srgbClr val="346FFD"/>
                </a:solidFill>
                <a:latin typeface="Campton Medium"/>
                <a:ea typeface="Campton Medium"/>
                <a:cs typeface="Campton Medium"/>
              </a:defRPr>
            </a:lvl1pPr>
          </a:lstStyle>
          <a:p>
            <a:pPr lvl="0">
              <a:defRPr/>
            </a:pPr>
            <a:r>
              <a:rPr lang="en-US"/>
              <a:t>SHORT SUBTITLE DOLOR SIT AMET</a:t>
            </a:r>
            <a:endParaRPr/>
          </a:p>
        </p:txBody>
      </p:sp>
      <p:sp>
        <p:nvSpPr>
          <p:cNvPr id="15" name="Text Placeholder 7"/>
          <p:cNvSpPr>
            <a:spLocks noGrp="1"/>
          </p:cNvSpPr>
          <p:nvPr>
            <p:ph type="body" sz="quarter" idx="14" hasCustomPrompt="1"/>
          </p:nvPr>
        </p:nvSpPr>
        <p:spPr bwMode="auto">
          <a:xfrm>
            <a:off x="6078219" y="2711597"/>
            <a:ext cx="4488179" cy="2744932"/>
          </a:xfrm>
        </p:spPr>
        <p:txBody>
          <a:bodyPr numCol="1" spcCol="684000" anchor="t" anchorCtr="0">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p:txBody>
      </p:sp>
      <p:sp>
        <p:nvSpPr>
          <p:cNvPr id="20"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2 text">
    <p:bg>
      <p:bgPr>
        <a:solidFill>
          <a:srgbClr val="F7F7F7"/>
        </a:solidFill>
        <a:effectLst/>
      </p:bgPr>
    </p:bg>
    <p:spTree>
      <p:nvGrpSpPr>
        <p:cNvPr id="1" name=""/>
        <p:cNvGrpSpPr/>
        <p:nvPr/>
      </p:nvGrpSpPr>
      <p:grpSpPr bwMode="auto">
        <a:xfrm>
          <a:off x="0" y="0"/>
          <a:ext cx="0" cy="0"/>
          <a:chOff x="0" y="0"/>
          <a:chExt cx="0" cy="0"/>
        </a:xfrm>
      </p:grpSpPr>
      <p:sp>
        <p:nvSpPr>
          <p:cNvPr id="8" name="Text Placeholder 7"/>
          <p:cNvSpPr>
            <a:spLocks noGrp="1"/>
          </p:cNvSpPr>
          <p:nvPr>
            <p:ph type="body" sz="quarter" idx="13" hasCustomPrompt="1"/>
          </p:nvPr>
        </p:nvSpPr>
        <p:spPr bwMode="auto">
          <a:xfrm>
            <a:off x="1075119" y="2789086"/>
            <a:ext cx="4573327" cy="498123"/>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9" name="Text Placeholder 7"/>
          <p:cNvSpPr>
            <a:spLocks noGrp="1"/>
          </p:cNvSpPr>
          <p:nvPr>
            <p:ph type="body" sz="quarter" idx="14" hasCustomPrompt="1"/>
          </p:nvPr>
        </p:nvSpPr>
        <p:spPr bwMode="auto">
          <a:xfrm>
            <a:off x="1074420" y="3452960"/>
            <a:ext cx="4574025" cy="2404391"/>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3" name="Text Placeholder 7"/>
          <p:cNvSpPr>
            <a:spLocks noGrp="1"/>
          </p:cNvSpPr>
          <p:nvPr>
            <p:ph type="body" sz="quarter" idx="15" hasCustomPrompt="1"/>
          </p:nvPr>
        </p:nvSpPr>
        <p:spPr bwMode="auto">
          <a:xfrm>
            <a:off x="6149822" y="2789085"/>
            <a:ext cx="4498887" cy="498124"/>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14" name="Text Placeholder 7"/>
          <p:cNvSpPr>
            <a:spLocks noGrp="1"/>
          </p:cNvSpPr>
          <p:nvPr>
            <p:ph type="body" sz="quarter" idx="16" hasCustomPrompt="1"/>
          </p:nvPr>
        </p:nvSpPr>
        <p:spPr bwMode="auto">
          <a:xfrm>
            <a:off x="6149124" y="3452960"/>
            <a:ext cx="4499586" cy="2404391"/>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6" name="Title 1"/>
          <p:cNvSpPr>
            <a:spLocks noGrp="1"/>
          </p:cNvSpPr>
          <p:nvPr>
            <p:ph type="title" hasCustomPrompt="1"/>
          </p:nvPr>
        </p:nvSpPr>
        <p:spPr bwMode="auto">
          <a:xfrm>
            <a:off x="1074420" y="1319248"/>
            <a:ext cx="9666884" cy="962393"/>
          </a:xfrm>
        </p:spPr>
        <p:txBody>
          <a:bodyPr/>
          <a:lstStyle>
            <a:lvl1pPr>
              <a:defRPr sz="3200">
                <a:solidFill>
                  <a:schemeClr val="tx1"/>
                </a:solidFill>
              </a:defRPr>
            </a:lvl1pPr>
          </a:lstStyle>
          <a:p>
            <a:pPr>
              <a:defRPr/>
            </a:pPr>
            <a:r>
              <a:rPr lang="en-GB"/>
              <a:t>Subtitle name</a:t>
            </a:r>
            <a:br>
              <a:rPr lang="en-GB"/>
            </a:br>
            <a:r>
              <a:rPr lang="en-GB"/>
              <a:t>lorem ipsum long</a:t>
            </a:r>
            <a:endParaRPr lang="en-US"/>
          </a:p>
        </p:txBody>
      </p:sp>
      <p:sp>
        <p:nvSpPr>
          <p:cNvPr id="1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2"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17" name="Picture 16"/>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Righ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321090"/>
            <a:ext cx="4249933" cy="175777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9" name="Text Placeholder 7"/>
          <p:cNvSpPr>
            <a:spLocks noGrp="1"/>
          </p:cNvSpPr>
          <p:nvPr>
            <p:ph type="body" sz="quarter" idx="14" hasCustomPrompt="1"/>
          </p:nvPr>
        </p:nvSpPr>
        <p:spPr bwMode="auto">
          <a:xfrm>
            <a:off x="1562581" y="3452960"/>
            <a:ext cx="3999318" cy="268532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
        <p:nvSpPr>
          <p:cNvPr id="15" name="Picture Placeholder 14"/>
          <p:cNvSpPr>
            <a:spLocks noGrp="1"/>
          </p:cNvSpPr>
          <p:nvPr>
            <p:ph type="pic" sz="quarter" idx="15" hasCustomPrompt="1"/>
          </p:nvPr>
        </p:nvSpPr>
        <p:spPr bwMode="auto">
          <a:xfrm>
            <a:off x="6285052" y="0"/>
            <a:ext cx="4537275"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12" name="Picture 11"/>
          <p:cNvPicPr>
            <a:picLocks noChangeAspect="1"/>
          </p:cNvPicPr>
          <p:nvPr userDrawn="1"/>
        </p:nvPicPr>
        <p:blipFill>
          <a:blip r:embed="rId2"/>
          <a:stretch/>
        </p:blipFill>
        <p:spPr bwMode="auto">
          <a:xfrm>
            <a:off x="11224767" y="5949949"/>
            <a:ext cx="558799" cy="495299"/>
          </a:xfrm>
          <a:prstGeom prst="rect">
            <a:avLst/>
          </a:prstGeom>
        </p:spPr>
      </p:pic>
      <p:sp>
        <p:nvSpPr>
          <p:cNvPr id="13"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414662" y="404812"/>
            <a:ext cx="4458278" cy="139196"/>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1 Lef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6981366" y="1321090"/>
            <a:ext cx="4249933" cy="175777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5" name="Picture Placeholder 14"/>
          <p:cNvSpPr>
            <a:spLocks noGrp="1"/>
          </p:cNvSpPr>
          <p:nvPr>
            <p:ph type="pic" sz="quarter" idx="15" hasCustomPrompt="1"/>
          </p:nvPr>
        </p:nvSpPr>
        <p:spPr bwMode="auto">
          <a:xfrm>
            <a:off x="0" y="0"/>
            <a:ext cx="5906946"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sp>
        <p:nvSpPr>
          <p:cNvPr id="9" name="Text Placeholder 7"/>
          <p:cNvSpPr>
            <a:spLocks noGrp="1"/>
          </p:cNvSpPr>
          <p:nvPr>
            <p:ph type="body" sz="quarter" idx="14" hasCustomPrompt="1"/>
          </p:nvPr>
        </p:nvSpPr>
        <p:spPr bwMode="auto">
          <a:xfrm>
            <a:off x="7469529" y="3452962"/>
            <a:ext cx="3761771" cy="210288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pic>
        <p:nvPicPr>
          <p:cNvPr id="12" name="Picture 11"/>
          <p:cNvPicPr>
            <a:picLocks noChangeAspect="1"/>
          </p:cNvPicPr>
          <p:nvPr userDrawn="1"/>
        </p:nvPicPr>
        <p:blipFill>
          <a:blip r:embed="rId2"/>
          <a:stretch/>
        </p:blipFill>
        <p:spPr bwMode="auto">
          <a:xfrm>
            <a:off x="11224767" y="5949949"/>
            <a:ext cx="558799" cy="495299"/>
          </a:xfrm>
          <a:prstGeom prst="rect">
            <a:avLst/>
          </a:prstGeom>
        </p:spPr>
      </p:pic>
      <p:sp>
        <p:nvSpPr>
          <p:cNvPr id="13"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6367909" y="404812"/>
            <a:ext cx="4458278" cy="139196"/>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1 Lef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6981366" y="1321090"/>
            <a:ext cx="4249933" cy="175777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5" name="Picture Placeholder 14"/>
          <p:cNvSpPr>
            <a:spLocks noGrp="1"/>
          </p:cNvSpPr>
          <p:nvPr>
            <p:ph type="pic" sz="quarter" idx="15" hasCustomPrompt="1"/>
          </p:nvPr>
        </p:nvSpPr>
        <p:spPr bwMode="auto">
          <a:xfrm>
            <a:off x="0" y="0"/>
            <a:ext cx="5906946"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sp>
        <p:nvSpPr>
          <p:cNvPr id="9" name="Text Placeholder 7"/>
          <p:cNvSpPr>
            <a:spLocks noGrp="1"/>
          </p:cNvSpPr>
          <p:nvPr>
            <p:ph type="body" sz="quarter" idx="14" hasCustomPrompt="1"/>
          </p:nvPr>
        </p:nvSpPr>
        <p:spPr bwMode="auto">
          <a:xfrm>
            <a:off x="7469529" y="3452962"/>
            <a:ext cx="3761771" cy="210288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2 Left photo">
    <p:bg>
      <p:bgPr>
        <a:solidFill>
          <a:srgbClr val="F7F7F7"/>
        </a:solidFill>
        <a:effectLst/>
      </p:bgPr>
    </p:bg>
    <p:spTree>
      <p:nvGrpSpPr>
        <p:cNvPr id="1" name=""/>
        <p:cNvGrpSpPr/>
        <p:nvPr/>
      </p:nvGrpSpPr>
      <p:grpSpPr bwMode="auto">
        <a:xfrm>
          <a:off x="0" y="0"/>
          <a:ext cx="0" cy="0"/>
          <a:chOff x="0" y="0"/>
          <a:chExt cx="0" cy="0"/>
        </a:xfrm>
      </p:grpSpPr>
      <p:sp>
        <p:nvSpPr>
          <p:cNvPr id="15" name="Picture Placeholder 14"/>
          <p:cNvSpPr>
            <a:spLocks noGrp="1"/>
          </p:cNvSpPr>
          <p:nvPr>
            <p:ph type="pic" sz="quarter" idx="15" hasCustomPrompt="1"/>
          </p:nvPr>
        </p:nvSpPr>
        <p:spPr bwMode="auto">
          <a:xfrm>
            <a:off x="0" y="0"/>
            <a:ext cx="7592991"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7" name="Picture 6"/>
          <p:cNvPicPr>
            <a:picLocks noChangeAspect="1"/>
          </p:cNvPicPr>
          <p:nvPr userDrawn="1"/>
        </p:nvPicPr>
        <p:blipFill>
          <a:blip r:embed="rId2"/>
          <a:stretch/>
        </p:blipFill>
        <p:spPr bwMode="auto">
          <a:xfrm>
            <a:off x="11224767" y="5949949"/>
            <a:ext cx="558799" cy="495299"/>
          </a:xfrm>
          <a:prstGeom prst="rect">
            <a:avLst/>
          </a:prstGeom>
        </p:spPr>
      </p:pic>
      <p:sp>
        <p:nvSpPr>
          <p:cNvPr id="8"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8053954" y="404812"/>
            <a:ext cx="2779948" cy="250646"/>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
        <p:nvSpPr>
          <p:cNvPr id="10" name="Title 1"/>
          <p:cNvSpPr>
            <a:spLocks noGrp="1"/>
          </p:cNvSpPr>
          <p:nvPr>
            <p:ph type="title" hasCustomPrompt="1"/>
          </p:nvPr>
        </p:nvSpPr>
        <p:spPr bwMode="auto">
          <a:xfrm>
            <a:off x="8053954" y="1321090"/>
            <a:ext cx="3725040" cy="1109592"/>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6" name="Text Placeholder 7"/>
          <p:cNvSpPr>
            <a:spLocks noGrp="1"/>
          </p:cNvSpPr>
          <p:nvPr>
            <p:ph type="body" sz="quarter" idx="14" hasCustomPrompt="1"/>
          </p:nvPr>
        </p:nvSpPr>
        <p:spPr bwMode="auto">
          <a:xfrm>
            <a:off x="8542117" y="2774074"/>
            <a:ext cx="3236877" cy="214918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Quote">
    <p:bg>
      <p:bgPr>
        <a:solidFill>
          <a:schemeClr val="accent5"/>
        </a:solidFill>
        <a:effectLst/>
      </p:bgPr>
    </p:bg>
    <p:spTree>
      <p:nvGrpSpPr>
        <p:cNvPr id="1" name=""/>
        <p:cNvGrpSpPr/>
        <p:nvPr/>
      </p:nvGrpSpPr>
      <p:grpSpPr bwMode="auto">
        <a:xfrm>
          <a:off x="0" y="0"/>
          <a:ext cx="0" cy="0"/>
          <a:chOff x="0" y="0"/>
          <a:chExt cx="0" cy="0"/>
        </a:xfrm>
      </p:grpSpPr>
      <p:pic>
        <p:nvPicPr>
          <p:cNvPr id="3" name="Picture 2"/>
          <p:cNvPicPr>
            <a:picLocks noChangeAspect="1"/>
          </p:cNvPicPr>
          <p:nvPr userDrawn="1"/>
        </p:nvPicPr>
        <p:blipFill>
          <a:blip r:embed="rId2"/>
          <a:stretch/>
        </p:blipFill>
        <p:spPr bwMode="auto">
          <a:xfrm>
            <a:off x="11232988" y="5949949"/>
            <a:ext cx="558799" cy="495299"/>
          </a:xfrm>
          <a:prstGeom prst="rect">
            <a:avLst/>
          </a:prstGeom>
        </p:spPr>
      </p:pic>
      <p:sp>
        <p:nvSpPr>
          <p:cNvPr id="2" name="Title 1"/>
          <p:cNvSpPr>
            <a:spLocks noGrp="1"/>
          </p:cNvSpPr>
          <p:nvPr>
            <p:ph type="title" hasCustomPrompt="1"/>
          </p:nvPr>
        </p:nvSpPr>
        <p:spPr bwMode="auto">
          <a:xfrm>
            <a:off x="1074420" y="902823"/>
            <a:ext cx="8752485" cy="4815068"/>
          </a:xfrm>
        </p:spPr>
        <p:txBody>
          <a:bodyPr lIns="0" tIns="0" rIns="0" bIns="0" anchor="ctr"/>
          <a:lstStyle>
            <a:lvl1pPr>
              <a:defRPr sz="5000">
                <a:solidFill>
                  <a:srgbClr val="FFFFFF"/>
                </a:solidFill>
              </a:defRPr>
            </a:lvl1pPr>
          </a:lstStyle>
          <a:p>
            <a:pPr>
              <a:defRPr/>
            </a:pPr>
            <a:r>
              <a:rPr lang="en-GB"/>
              <a:t>„Lorem ipsum dolor sit amet, consectetuer adipiscing sed diam“</a:t>
            </a:r>
            <a:endParaRPr lang="en-US"/>
          </a:p>
        </p:txBody>
      </p:sp>
      <p:sp>
        <p:nvSpPr>
          <p:cNvPr id="6" name="Slide Number Placeholder 4"/>
          <p:cNvSpPr>
            <a:spLocks noGrp="1"/>
          </p:cNvSpPr>
          <p:nvPr>
            <p:ph type="sldNum" sz="quarter" idx="12"/>
          </p:nvPr>
        </p:nvSpPr>
        <p:spPr bwMode="auto">
          <a:xfrm>
            <a:off x="11224767" y="404813"/>
            <a:ext cx="554227" cy="250645"/>
          </a:xfrm>
        </p:spPr>
        <p:txBody>
          <a:bodyPr tIns="0" rIns="0" anchor="t" anchorCtr="0"/>
          <a:lstStyle>
            <a:lvl1pPr>
              <a:defRPr>
                <a:solidFill>
                  <a:srgbClr val="F7F7F7"/>
                </a:solidFill>
              </a:defRPr>
            </a:lvl1pPr>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414662" y="404812"/>
            <a:ext cx="4458278" cy="139196"/>
          </a:xfrm>
        </p:spPr>
        <p:txBody>
          <a:bodyPr lIns="0" tIns="0" rIns="0" bIns="0" anchor="t"/>
          <a:lstStyle>
            <a:lvl1pPr>
              <a:defRPr sz="1000" b="0" i="0" cap="all" spc="100">
                <a:solidFill>
                  <a:schemeClr val="bg2"/>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able">
    <p:bg>
      <p:bgPr>
        <a:solidFill>
          <a:srgbClr val="F7F7F7"/>
        </a:solidFill>
        <a:effectLst/>
      </p:bgPr>
    </p:bg>
    <p:spTree>
      <p:nvGrpSpPr>
        <p:cNvPr id="1" name=""/>
        <p:cNvGrpSpPr/>
        <p:nvPr/>
      </p:nvGrpSpPr>
      <p:grpSpPr bwMode="auto">
        <a:xfrm>
          <a:off x="0" y="0"/>
          <a:ext cx="0" cy="0"/>
          <a:chOff x="0" y="0"/>
          <a:chExt cx="0" cy="0"/>
        </a:xfrm>
      </p:grpSpPr>
      <p:sp>
        <p:nvSpPr>
          <p:cNvPr id="16" name="Title 1"/>
          <p:cNvSpPr>
            <a:spLocks noGrp="1"/>
          </p:cNvSpPr>
          <p:nvPr>
            <p:ph type="title" hasCustomPrompt="1"/>
          </p:nvPr>
        </p:nvSpPr>
        <p:spPr bwMode="auto">
          <a:xfrm>
            <a:off x="1074420" y="1319915"/>
            <a:ext cx="9919161" cy="971871"/>
          </a:xfrm>
        </p:spPr>
        <p:txBody>
          <a:bodyPr/>
          <a:lstStyle>
            <a:lvl1pPr>
              <a:defRPr sz="3200">
                <a:solidFill>
                  <a:schemeClr val="tx1"/>
                </a:solidFill>
              </a:defRPr>
            </a:lvl1pPr>
          </a:lstStyle>
          <a:p>
            <a:pPr>
              <a:defRPr/>
            </a:pPr>
            <a:r>
              <a:rPr lang="en-GB"/>
              <a:t>Title name lorem laoreet </a:t>
            </a:r>
            <a:br>
              <a:rPr lang="en-GB"/>
            </a:br>
            <a:r>
              <a:rPr lang="en-GB"/>
              <a:t>dolor ipsum long</a:t>
            </a:r>
            <a:endParaRPr lang="en-US"/>
          </a:p>
        </p:txBody>
      </p:sp>
      <p:sp>
        <p:nvSpPr>
          <p:cNvPr id="3" name="Table Placeholder 2"/>
          <p:cNvSpPr>
            <a:spLocks noGrp="1"/>
          </p:cNvSpPr>
          <p:nvPr>
            <p:ph type="tbl" sz="quarter" idx="13"/>
          </p:nvPr>
        </p:nvSpPr>
        <p:spPr bwMode="auto">
          <a:xfrm>
            <a:off x="1074418" y="2327274"/>
            <a:ext cx="9919162" cy="3390618"/>
          </a:xfrm>
        </p:spPr>
        <p:txBody>
          <a:bodyPr anchor="ctr"/>
          <a:lstStyle>
            <a:lvl1pPr marL="0" indent="0" algn="ctr">
              <a:buNone/>
              <a:defRPr/>
            </a:lvl1pPr>
          </a:lstStyle>
          <a:p>
            <a:pPr>
              <a:defRPr/>
            </a:pPr>
            <a:r>
              <a:rPr lang="lt-LT"/>
              <a:t>Spustelėkite piktogramą, jei norite pridėti lentelę</a:t>
            </a:r>
            <a:endParaRPr lang="en-US"/>
          </a:p>
        </p:txBody>
      </p:sp>
      <p:sp>
        <p:nvSpPr>
          <p:cNvPr id="6"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7"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8" name="Picture 7"/>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le+EU_Logotyp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9" y="5502963"/>
            <a:ext cx="6943343" cy="410816"/>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D53F55B0-5AC2-8242-844E-0421012AA4E4}" type="datetime3">
              <a:rPr lang="en-US"/>
              <a:t>​</a:t>
            </a:fld>
            <a:endParaRPr lang="en-US"/>
          </a:p>
        </p:txBody>
      </p:sp>
      <p:pic>
        <p:nvPicPr>
          <p:cNvPr id="2" name="Picture 1"/>
          <p:cNvPicPr>
            <a:picLocks noChangeAspect="1"/>
          </p:cNvPicPr>
          <p:nvPr userDrawn="1"/>
        </p:nvPicPr>
        <p:blipFill>
          <a:blip r:embed="rId2"/>
          <a:stretch/>
        </p:blipFill>
        <p:spPr bwMode="auto">
          <a:xfrm>
            <a:off x="1879598" y="724371"/>
            <a:ext cx="2199600" cy="583371"/>
          </a:xfrm>
          <a:prstGeom prst="rect">
            <a:avLst/>
          </a:prstGeom>
        </p:spPr>
      </p:pic>
      <p:sp>
        <p:nvSpPr>
          <p:cNvPr id="6" name="Title 1"/>
          <p:cNvSpPr>
            <a:spLocks noGrp="1"/>
          </p:cNvSpPr>
          <p:nvPr>
            <p:ph type="title" hasCustomPrompt="1"/>
          </p:nvPr>
        </p:nvSpPr>
        <p:spPr bwMode="auto">
          <a:xfrm>
            <a:off x="1879597" y="2161309"/>
            <a:ext cx="9309100" cy="2898243"/>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7" name="Picture 6"/>
          <p:cNvPicPr>
            <a:picLocks noChangeAspect="1"/>
          </p:cNvPicPr>
          <p:nvPr userDrawn="1"/>
        </p:nvPicPr>
        <p:blipFill>
          <a:blip r:embed="rId3"/>
          <a:stretch/>
        </p:blipFill>
        <p:spPr bwMode="auto">
          <a:xfrm>
            <a:off x="4656850" y="727629"/>
            <a:ext cx="2645143" cy="5796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hank you">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8" y="5893428"/>
            <a:ext cx="9413239" cy="380479"/>
          </a:xfrm>
        </p:spPr>
        <p:txBody>
          <a:bodyPr lIns="90000" rIns="0" numCol="3" spcCol="360000">
            <a:normAutofit/>
          </a:bodyPr>
          <a:lstStyle>
            <a:lvl1pPr marL="0" indent="0" algn="l">
              <a:buNone/>
              <a:defRPr sz="1600" b="0" i="0">
                <a:solidFill>
                  <a:schemeClr val="bg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+370 682 67890</a:t>
            </a:r>
            <a:endParaRPr/>
          </a:p>
          <a:p>
            <a:pPr>
              <a:defRPr/>
            </a:pPr>
            <a:r>
              <a:rPr lang="en-GB"/>
              <a:t>info@conexus.com</a:t>
            </a:r>
            <a:endParaRPr/>
          </a:p>
          <a:p>
            <a:pPr>
              <a:defRPr/>
            </a:pPr>
            <a:r>
              <a:rPr lang="en-GB"/>
              <a:t>www.conexus.com</a:t>
            </a:r>
            <a:endParaRPr/>
          </a:p>
        </p:txBody>
      </p:sp>
      <p:sp>
        <p:nvSpPr>
          <p:cNvPr id="8" name="Title 7"/>
          <p:cNvSpPr>
            <a:spLocks noGrp="1"/>
          </p:cNvSpPr>
          <p:nvPr>
            <p:ph type="title" hasCustomPrompt="1"/>
          </p:nvPr>
        </p:nvSpPr>
        <p:spPr bwMode="auto">
          <a:xfrm>
            <a:off x="1884098" y="2465592"/>
            <a:ext cx="9408739" cy="1926811"/>
          </a:xfrm>
        </p:spPr>
        <p:txBody>
          <a:bodyPr anchor="ctr"/>
          <a:lstStyle>
            <a:lvl1pPr marL="0" marR="0" indent="0" algn="l" defTabSz="914400">
              <a:lnSpc>
                <a:spcPct val="90000"/>
              </a:lnSpc>
              <a:spcBef>
                <a:spcPts val="0"/>
              </a:spcBef>
              <a:spcAft>
                <a:spcPts val="0"/>
              </a:spcAft>
              <a:buClrTx/>
              <a:buSzTx/>
              <a:buFontTx/>
              <a:buNone/>
              <a:defRPr sz="5000" b="0" i="0">
                <a:solidFill>
                  <a:srgbClr val="FFFFFF"/>
                </a:solidFill>
                <a:latin typeface="Campton Medium"/>
                <a:ea typeface="Campton Medium"/>
                <a:cs typeface="Campton Medium"/>
              </a:defRPr>
            </a:lvl1pPr>
          </a:lstStyle>
          <a:p>
            <a:pPr>
              <a:defRPr/>
            </a:pPr>
            <a:r>
              <a:rPr lang="en-GB"/>
              <a:t>Thank you!</a:t>
            </a:r>
            <a:endParaRPr lang="en-US"/>
          </a:p>
        </p:txBody>
      </p:sp>
      <p:pic>
        <p:nvPicPr>
          <p:cNvPr id="11" name="Picture 10"/>
          <p:cNvPicPr>
            <a:picLocks noChangeAspect="1"/>
          </p:cNvPicPr>
          <p:nvPr userDrawn="1"/>
        </p:nvPicPr>
        <p:blipFill>
          <a:blip r:embed="rId2"/>
          <a:stretch/>
        </p:blipFill>
        <p:spPr bwMode="auto">
          <a:xfrm>
            <a:off x="1879598" y="724371"/>
            <a:ext cx="2199600" cy="58337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userDrawn="1">
  <p:cSld name="1_1 text-no stripe">
    <p:bg>
      <p:bgPr>
        <a:solidFill>
          <a:srgbClr val="F7F7F7"/>
        </a:solidFill>
        <a:effectLst/>
      </p:bgPr>
    </p:bg>
    <p:spTree>
      <p:nvGrpSpPr>
        <p:cNvPr id="1" name=""/>
        <p:cNvGrpSpPr/>
        <p:nvPr/>
      </p:nvGrpSpPr>
      <p:grpSpPr bwMode="auto">
        <a:xfrm>
          <a:off x="0" y="0"/>
          <a:ext cx="0" cy="0"/>
          <a:chOff x="0" y="0"/>
          <a:chExt cx="0" cy="0"/>
        </a:xfrm>
      </p:grpSpPr>
      <p:sp>
        <p:nvSpPr>
          <p:cNvPr id="8" name="Text Placeholder 7"/>
          <p:cNvSpPr>
            <a:spLocks noGrp="1"/>
          </p:cNvSpPr>
          <p:nvPr>
            <p:ph type="body" sz="quarter" idx="13" hasCustomPrompt="1"/>
          </p:nvPr>
        </p:nvSpPr>
        <p:spPr bwMode="auto">
          <a:xfrm>
            <a:off x="1074420" y="1544386"/>
            <a:ext cx="10148947" cy="377683"/>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16" name="Title 1"/>
          <p:cNvSpPr>
            <a:spLocks noGrp="1"/>
          </p:cNvSpPr>
          <p:nvPr>
            <p:ph type="title" hasCustomPrompt="1"/>
          </p:nvPr>
        </p:nvSpPr>
        <p:spPr bwMode="auto">
          <a:xfrm>
            <a:off x="1074420" y="974878"/>
            <a:ext cx="10150347" cy="517036"/>
          </a:xfrm>
        </p:spPr>
        <p:txBody>
          <a:bodyPr/>
          <a:lstStyle>
            <a:lvl1pPr>
              <a:defRPr sz="3200">
                <a:solidFill>
                  <a:schemeClr val="tx1"/>
                </a:solidFill>
              </a:defRPr>
            </a:lvl1pPr>
          </a:lstStyle>
          <a:p>
            <a:pPr>
              <a:defRPr/>
            </a:pPr>
            <a:r>
              <a:rPr lang="en-GB"/>
              <a:t>Subtitle name lorem ipsum long</a:t>
            </a:r>
            <a:endParaRPr lang="en-US"/>
          </a:p>
        </p:txBody>
      </p:sp>
      <p:sp>
        <p:nvSpPr>
          <p:cNvPr id="1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2"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17" name="Picture 16"/>
          <p:cNvPicPr>
            <a:picLocks noChangeAspect="1"/>
          </p:cNvPicPr>
          <p:nvPr userDrawn="1"/>
        </p:nvPicPr>
        <p:blipFill>
          <a:blip r:embed="rId2"/>
          <a:stretch/>
        </p:blipFill>
        <p:spPr bwMode="auto">
          <a:xfrm>
            <a:off x="11224767" y="5949949"/>
            <a:ext cx="558799" cy="495299"/>
          </a:xfrm>
          <a:prstGeom prst="rect">
            <a:avLst/>
          </a:prstGeom>
        </p:spPr>
      </p:pic>
      <p:sp>
        <p:nvSpPr>
          <p:cNvPr id="13" name="Marcador de contenido 4"/>
          <p:cNvSpPr>
            <a:spLocks noGrp="1"/>
          </p:cNvSpPr>
          <p:nvPr>
            <p:ph sz="quarter" idx="15" hasCustomPrompt="1"/>
          </p:nvPr>
        </p:nvSpPr>
        <p:spPr bwMode="auto">
          <a:xfrm>
            <a:off x="1074420" y="2294020"/>
            <a:ext cx="10148947" cy="3655927"/>
          </a:xfrm>
        </p:spPr>
        <p:txBody>
          <a:bodyPr>
            <a:normAutofit/>
          </a:bodyPr>
          <a:lstStyle>
            <a:lvl1pPr marL="0" indent="0">
              <a:buFont typeface="+mj-lt"/>
              <a:buNone/>
              <a:defRPr sz="1400"/>
            </a:lvl1pPr>
            <a:lvl2pPr marL="800100" indent="-342900">
              <a:buFont typeface="+mj-lt"/>
              <a:buAutoNum type="arabicPeriod"/>
              <a:defRPr sz="1400"/>
            </a:lvl2pPr>
            <a:lvl3pPr marL="1257300" indent="-342900">
              <a:buFont typeface="Courier New"/>
              <a:buChar char="o"/>
              <a:defRPr sz="1400"/>
            </a:lvl3pPr>
            <a:lvl4pPr marL="1714500" indent="-342900">
              <a:buFont typeface="Arial"/>
              <a:buChar char="•"/>
              <a:defRPr sz="1400"/>
            </a:lvl4pPr>
            <a:lvl5pPr marL="2171700" indent="-342900">
              <a:buFont typeface="+mj-lt"/>
              <a:buAutoNum type="arabicPeriod"/>
              <a:defRPr sz="1400"/>
            </a:lvl5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userDrawn="1">
  <p:cSld name="1_1 text bigtitle-no stripe">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833788" y="1446090"/>
            <a:ext cx="4107179" cy="4027632"/>
          </a:xfrm>
        </p:spPr>
        <p:txBody>
          <a:bodyPr anchor="ctr" anchorCtr="0"/>
          <a:lstStyle>
            <a:lvl1pPr>
              <a:defRPr sz="4000">
                <a:solidFill>
                  <a:schemeClr val="tx1"/>
                </a:solidFill>
              </a:defRPr>
            </a:lvl1pPr>
          </a:lstStyle>
          <a:p>
            <a:pPr>
              <a:defRPr/>
            </a:pPr>
            <a:r>
              <a:rPr lang="en-GB"/>
              <a:t>Smart urban</a:t>
            </a:r>
            <a:br>
              <a:rPr lang="en-GB"/>
            </a:br>
            <a:r>
              <a:rPr lang="en-GB"/>
              <a:t>sustainable </a:t>
            </a:r>
            <a:br>
              <a:rPr lang="en-GB"/>
            </a:br>
            <a:r>
              <a:rPr lang="en-GB"/>
              <a:t>coastal </a:t>
            </a:r>
            <a:br>
              <a:rPr lang="en-GB"/>
            </a:br>
            <a:r>
              <a:rPr lang="en-GB"/>
              <a:t>development.</a:t>
            </a:r>
            <a:endParaRPr lang="en-US"/>
          </a:p>
        </p:txBody>
      </p:sp>
      <p:sp>
        <p:nvSpPr>
          <p:cNvPr id="10" name="Text Placeholder 7"/>
          <p:cNvSpPr>
            <a:spLocks noGrp="1"/>
          </p:cNvSpPr>
          <p:nvPr>
            <p:ph type="body" sz="quarter" idx="13" hasCustomPrompt="1"/>
          </p:nvPr>
        </p:nvSpPr>
        <p:spPr bwMode="auto">
          <a:xfrm>
            <a:off x="6078219" y="1889790"/>
            <a:ext cx="4488179" cy="421608"/>
          </a:xfrm>
        </p:spPr>
        <p:txBody>
          <a:bodyPr>
            <a:normAutofit/>
          </a:bodyPr>
          <a:lstStyle>
            <a:lvl1pPr marL="0" indent="0">
              <a:buNone/>
              <a:defRPr sz="1600" b="0" i="0">
                <a:solidFill>
                  <a:srgbClr val="346FFD"/>
                </a:solidFill>
                <a:latin typeface="Campton Medium"/>
                <a:ea typeface="Campton Medium"/>
                <a:cs typeface="Campton Medium"/>
              </a:defRPr>
            </a:lvl1pPr>
          </a:lstStyle>
          <a:p>
            <a:pPr lvl="0">
              <a:defRPr/>
            </a:pPr>
            <a:r>
              <a:rPr lang="en-US"/>
              <a:t>SHORT SUBTITLE DOLOR SIT AMET</a:t>
            </a:r>
            <a:endParaRPr/>
          </a:p>
        </p:txBody>
      </p:sp>
      <p:sp>
        <p:nvSpPr>
          <p:cNvPr id="15" name="Text Placeholder 7"/>
          <p:cNvSpPr>
            <a:spLocks noGrp="1"/>
          </p:cNvSpPr>
          <p:nvPr>
            <p:ph type="body" sz="quarter" idx="14" hasCustomPrompt="1"/>
          </p:nvPr>
        </p:nvSpPr>
        <p:spPr bwMode="auto">
          <a:xfrm>
            <a:off x="6078219" y="2711597"/>
            <a:ext cx="4488179" cy="2744932"/>
          </a:xfrm>
        </p:spPr>
        <p:txBody>
          <a:bodyPr numCol="1" spcCol="684000" anchor="t" anchorCtr="0">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p:txBody>
      </p:sp>
      <p:sp>
        <p:nvSpPr>
          <p:cNvPr id="20"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ntr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879597" y="2161309"/>
            <a:ext cx="9309100" cy="2898243"/>
          </a:xfrm>
        </p:spPr>
        <p:txBody>
          <a:bodyPr lIns="0" tIns="0" rIns="0" bIns="0" anchor="ctr" anchorCtr="0"/>
          <a:lstStyle>
            <a:lvl1pPr>
              <a:defRPr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3" name="Picture 2"/>
          <p:cNvPicPr>
            <a:picLocks noChangeAspect="1"/>
          </p:cNvPicPr>
          <p:nvPr userDrawn="1"/>
        </p:nvPicPr>
        <p:blipFill>
          <a:blip r:embed="rId2"/>
          <a:stretch/>
        </p:blipFill>
        <p:spPr bwMode="auto">
          <a:xfrm>
            <a:off x="1879598" y="727629"/>
            <a:ext cx="2199600" cy="580113"/>
          </a:xfrm>
          <a:prstGeom prst="rect">
            <a:avLst/>
          </a:prstGeom>
        </p:spPr>
      </p:pic>
      <p:sp>
        <p:nvSpPr>
          <p:cNvPr id="14" name="Subtitle 2"/>
          <p:cNvSpPr>
            <a:spLocks noGrp="1"/>
          </p:cNvSpPr>
          <p:nvPr>
            <p:ph type="subTitle" idx="1" hasCustomPrompt="1"/>
          </p:nvPr>
        </p:nvSpPr>
        <p:spPr bwMode="auto">
          <a:xfrm>
            <a:off x="1879599" y="5502963"/>
            <a:ext cx="6943343" cy="410816"/>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A38F165B-DEBE-1F43-8CFE-5BB40AE975A9}" type="datetime3">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Intro+EU_Logotype">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268547" y="2369147"/>
            <a:ext cx="8061189" cy="2253789"/>
          </a:xfrm>
        </p:spPr>
        <p:txBody>
          <a:bodyPr lIns="0" tIns="0" rIns="0" bIns="0" anchor="t" anchorCtr="0"/>
          <a:lstStyle>
            <a:lvl1pPr>
              <a:defRPr sz="4600"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
        <p:nvSpPr>
          <p:cNvPr id="14" name="Subtitle 2"/>
          <p:cNvSpPr>
            <a:spLocks noGrp="1"/>
          </p:cNvSpPr>
          <p:nvPr>
            <p:ph type="subTitle" idx="1" hasCustomPrompt="1"/>
          </p:nvPr>
        </p:nvSpPr>
        <p:spPr bwMode="auto">
          <a:xfrm>
            <a:off x="711334" y="4855010"/>
            <a:ext cx="2785388" cy="228960"/>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878A0F15-9C23-6642-B232-3600444686E2}" type="datetime3">
              <a:rPr lang="en-US"/>
              <a:t>​</a:t>
            </a:fld>
            <a:endParaRPr lang="en-US"/>
          </a:p>
        </p:txBody>
      </p:sp>
      <p:pic>
        <p:nvPicPr>
          <p:cNvPr id="19" name="Graphic 18"/>
          <p:cNvPicPr>
            <a:picLocks noChangeAspect="1"/>
          </p:cNvPicPr>
          <p:nvPr userDrawn="1"/>
        </p:nvPicPr>
        <p:blipFill>
          <a:blip r:embed="rId2"/>
          <a:stretch/>
        </p:blipFill>
        <p:spPr bwMode="auto">
          <a:xfrm>
            <a:off x="711335" y="682796"/>
            <a:ext cx="2382840" cy="630128"/>
          </a:xfrm>
          <a:prstGeom prst="rect">
            <a:avLst/>
          </a:prstGeom>
        </p:spPr>
      </p:pic>
      <p:sp>
        <p:nvSpPr>
          <p:cNvPr id="15" name="Rectangle 14"/>
          <p:cNvSpPr/>
          <p:nvPr userDrawn="1"/>
        </p:nvSpPr>
        <p:spPr bwMode="auto">
          <a:xfrm>
            <a:off x="9437499" y="0"/>
            <a:ext cx="27544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pic>
        <p:nvPicPr>
          <p:cNvPr id="6" name="Picture 5"/>
          <p:cNvPicPr>
            <a:picLocks noChangeAspect="1"/>
          </p:cNvPicPr>
          <p:nvPr userDrawn="1"/>
        </p:nvPicPr>
        <p:blipFill>
          <a:blip r:embed="rId3"/>
          <a:stretch/>
        </p:blipFill>
        <p:spPr bwMode="auto">
          <a:xfrm>
            <a:off x="9437499" y="0"/>
            <a:ext cx="2754499" cy="6858000"/>
          </a:xfrm>
          <a:prstGeom prst="rect">
            <a:avLst/>
          </a:prstGeom>
        </p:spPr>
      </p:pic>
      <p:pic>
        <p:nvPicPr>
          <p:cNvPr id="7" name="Graphic 6"/>
          <p:cNvPicPr>
            <a:picLocks noChangeAspect="1"/>
          </p:cNvPicPr>
          <p:nvPr userDrawn="1"/>
        </p:nvPicPr>
        <p:blipFill>
          <a:blip r:embed="rId4"/>
          <a:stretch/>
        </p:blipFill>
        <p:spPr bwMode="auto">
          <a:xfrm>
            <a:off x="3707836" y="682796"/>
            <a:ext cx="3119139" cy="6301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able of content">
    <p:spTree>
      <p:nvGrpSpPr>
        <p:cNvPr id="1" name=""/>
        <p:cNvGrpSpPr/>
        <p:nvPr/>
      </p:nvGrpSpPr>
      <p:grpSpPr bwMode="auto">
        <a:xfrm>
          <a:off x="0" y="0"/>
          <a:ext cx="0" cy="0"/>
          <a:chOff x="0" y="0"/>
          <a:chExt cx="0" cy="0"/>
        </a:xfrm>
      </p:grpSpPr>
      <p:sp>
        <p:nvSpPr>
          <p:cNvPr id="9" name="Text Placeholder 7"/>
          <p:cNvSpPr>
            <a:spLocks noGrp="1"/>
          </p:cNvSpPr>
          <p:nvPr>
            <p:ph type="body" sz="quarter" idx="15" hasCustomPrompt="1"/>
          </p:nvPr>
        </p:nvSpPr>
        <p:spPr bwMode="auto">
          <a:xfrm>
            <a:off x="723569" y="2075289"/>
            <a:ext cx="11200386" cy="3155820"/>
          </a:xfrm>
        </p:spPr>
        <p:txBody>
          <a:bodyPr numCol="2" spcCol="504000" anchor="t" anchorCtr="0">
            <a:noAutofit/>
          </a:bodyPr>
          <a:lstStyle>
            <a:lvl1pPr marL="446088" indent="-446088">
              <a:lnSpc>
                <a:spcPct val="100000"/>
              </a:lnSpc>
              <a:spcBef>
                <a:spcPts val="1000"/>
              </a:spcBef>
              <a:buSzPct val="100000"/>
              <a:buFont typeface="+mj-lt"/>
              <a:buAutoNum type="arabicPeriod"/>
              <a:defRPr sz="1400"/>
            </a:lvl1pPr>
          </a:lstStyle>
          <a:p>
            <a:pPr lvl="0">
              <a:defRPr/>
            </a:pPr>
            <a:r>
              <a:rPr lang="en-GB"/>
              <a:t>European universities</a:t>
            </a:r>
            <a:endParaRPr/>
          </a:p>
          <a:p>
            <a:pPr lvl="0">
              <a:defRPr/>
            </a:pPr>
            <a:r>
              <a:rPr lang="en-GB"/>
              <a:t>A strong partnership covering european coasts</a:t>
            </a:r>
            <a:endParaRPr/>
          </a:p>
          <a:p>
            <a:pPr lvl="0">
              <a:defRPr/>
            </a:pPr>
            <a:r>
              <a:rPr lang="en-GB"/>
              <a:t>Gathered around the same values</a:t>
            </a:r>
            <a:endParaRPr/>
          </a:p>
          <a:p>
            <a:pPr lvl="0">
              <a:defRPr/>
            </a:pPr>
            <a:r>
              <a:rPr lang="en-GB"/>
              <a:t>EU-CONEXUS opens up opportunities to education</a:t>
            </a:r>
            <a:br>
              <a:rPr lang="en-GB"/>
            </a:br>
            <a:r>
              <a:rPr lang="en-GB"/>
              <a:t>through new generation of european universities</a:t>
            </a:r>
            <a:endParaRPr/>
          </a:p>
          <a:p>
            <a:pPr lvl="0">
              <a:defRPr/>
            </a:pPr>
            <a:r>
              <a:rPr lang="en-GB"/>
              <a:t>One of the 17 first “universities of the future</a:t>
            </a:r>
            <a:endParaRPr/>
          </a:p>
          <a:p>
            <a:pPr lvl="0">
              <a:defRPr/>
            </a:pPr>
            <a:r>
              <a:rPr lang="en-GB"/>
              <a:t>Building an EU-CONEXUS community</a:t>
            </a:r>
            <a:endParaRPr/>
          </a:p>
          <a:p>
            <a:pPr lvl="0">
              <a:defRPr/>
            </a:pPr>
            <a:r>
              <a:rPr lang="en-GB"/>
              <a:t>A new role model of collaborative university </a:t>
            </a:r>
            <a:endParaRPr/>
          </a:p>
          <a:p>
            <a:pPr lvl="0">
              <a:defRPr/>
            </a:pPr>
            <a:r>
              <a:rPr lang="en-GB"/>
              <a:t>Performing all missions of a university</a:t>
            </a:r>
            <a:endParaRPr/>
          </a:p>
          <a:p>
            <a:pPr lvl="0">
              <a:defRPr/>
            </a:pPr>
            <a:r>
              <a:rPr lang="en-GB"/>
              <a:t>Main objectives of EU-CONEXUS</a:t>
            </a:r>
            <a:endParaRPr/>
          </a:p>
          <a:p>
            <a:pPr lvl="0">
              <a:defRPr/>
            </a:pPr>
            <a:r>
              <a:rPr lang="en-GB"/>
              <a:t>Activities by thematic areas</a:t>
            </a:r>
            <a:endParaRPr/>
          </a:p>
          <a:p>
            <a:pPr lvl="0">
              <a:defRPr/>
            </a:pPr>
            <a:r>
              <a:rPr lang="en-GB"/>
              <a:t>Management</a:t>
            </a:r>
            <a:endParaRPr/>
          </a:p>
          <a:p>
            <a:pPr lvl="0">
              <a:defRPr/>
            </a:pPr>
            <a:r>
              <a:rPr lang="en-GB"/>
              <a:t>A comprehensive academic offer</a:t>
            </a:r>
            <a:endParaRPr/>
          </a:p>
          <a:p>
            <a:pPr lvl="0">
              <a:defRPr/>
            </a:pPr>
            <a:r>
              <a:rPr lang="en-GB"/>
              <a:t>Blended  mobility</a:t>
            </a:r>
            <a:endParaRPr/>
          </a:p>
          <a:p>
            <a:pPr lvl="0">
              <a:defRPr/>
            </a:pPr>
            <a:r>
              <a:rPr lang="en-GB"/>
              <a:t>A hub of excellence in smart urban costal sustainability</a:t>
            </a:r>
            <a:endParaRPr/>
          </a:p>
          <a:p>
            <a:pPr lvl="0">
              <a:defRPr/>
            </a:pPr>
            <a:r>
              <a:rPr lang="en-GB"/>
              <a:t>A close industry-university cooperation</a:t>
            </a:r>
            <a:endParaRPr/>
          </a:p>
          <a:p>
            <a:pPr lvl="0">
              <a:defRPr/>
            </a:pPr>
            <a:r>
              <a:rPr lang="en-GB"/>
              <a:t>An inter-university campus life </a:t>
            </a:r>
            <a:endParaRPr/>
          </a:p>
          <a:p>
            <a:pPr lvl="0">
              <a:defRPr/>
            </a:pPr>
            <a:r>
              <a:rPr lang="en-GB"/>
              <a:t>An EU-CONEXUS smart campus </a:t>
            </a:r>
            <a:endParaRPr/>
          </a:p>
          <a:p>
            <a:pPr lvl="0">
              <a:defRPr/>
            </a:pPr>
            <a:r>
              <a:rPr lang="en-GB"/>
              <a:t>Dissemination and sustainability</a:t>
            </a:r>
            <a:endParaRPr/>
          </a:p>
          <a:p>
            <a:pPr lvl="0">
              <a:defRPr/>
            </a:pPr>
            <a:r>
              <a:rPr lang="en-GB"/>
              <a:t>Milestones </a:t>
            </a:r>
            <a:endParaRPr/>
          </a:p>
          <a:p>
            <a:pPr lvl="0">
              <a:defRPr/>
            </a:pPr>
            <a:r>
              <a:rPr lang="en-GB"/>
              <a:t>EU-CONEXUS challenges</a:t>
            </a:r>
            <a:endParaRPr/>
          </a:p>
        </p:txBody>
      </p:sp>
      <p:sp>
        <p:nvSpPr>
          <p:cNvPr id="12" name="Title 5"/>
          <p:cNvSpPr txBox="1"/>
          <p:nvPr userDrawn="1"/>
        </p:nvSpPr>
        <p:spPr bwMode="auto">
          <a:xfrm>
            <a:off x="1074420" y="838051"/>
            <a:ext cx="4157533" cy="962393"/>
          </a:xfrm>
          <a:prstGeom prst="rect">
            <a:avLst/>
          </a:prstGeom>
        </p:spPr>
        <p:txBody>
          <a:bodyPr vert="horz" lIns="91440" tIns="45720" rIns="91440" bIns="45720" rtlCol="0" anchor="t">
            <a:noAutofit/>
          </a:bodyPr>
          <a:lstStyle>
            <a:lvl1pPr algn="l" defTabSz="914400">
              <a:lnSpc>
                <a:spcPct val="90000"/>
              </a:lnSpc>
              <a:spcBef>
                <a:spcPts val="0"/>
              </a:spcBef>
              <a:buNone/>
              <a:defRPr sz="3200" b="0" i="0" cap="none" spc="0">
                <a:solidFill>
                  <a:schemeClr val="tx1"/>
                </a:solidFill>
                <a:latin typeface="Campton Medium"/>
                <a:ea typeface="Campton Medium"/>
                <a:cs typeface="Campton Medium"/>
              </a:defRPr>
            </a:lvl1pPr>
          </a:lstStyle>
          <a:p>
            <a:pPr>
              <a:defRPr/>
            </a:pPr>
            <a:r>
              <a:rPr lang="es-ES"/>
              <a:t>Table of</a:t>
            </a:r>
            <a:r>
              <a:rPr lang="lt-LT"/>
              <a:t> c</a:t>
            </a:r>
            <a:r>
              <a:rPr lang="es-ES"/>
              <a:t>ontent</a:t>
            </a:r>
            <a:endParaRPr lang="en-US"/>
          </a:p>
        </p:txBody>
      </p:sp>
      <p:cxnSp>
        <p:nvCxnSpPr>
          <p:cNvPr id="13" name="Straight Connector 12"/>
          <p:cNvCxnSpPr>
            <a:cxnSpLocks/>
          </p:cNvCxnSpPr>
          <p:nvPr userDrawn="1"/>
        </p:nvCxnSpPr>
        <p:spPr bwMode="auto">
          <a:xfrm>
            <a:off x="783059" y="772041"/>
            <a:ext cx="0" cy="575560"/>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Bulleted list">
    <p:spTree>
      <p:nvGrpSpPr>
        <p:cNvPr id="1" name=""/>
        <p:cNvGrpSpPr/>
        <p:nvPr/>
      </p:nvGrpSpPr>
      <p:grpSpPr bwMode="auto">
        <a:xfrm>
          <a:off x="0" y="0"/>
          <a:ext cx="0" cy="0"/>
          <a:chOff x="0" y="0"/>
          <a:chExt cx="0" cy="0"/>
        </a:xfrm>
      </p:grpSpPr>
      <p:sp>
        <p:nvSpPr>
          <p:cNvPr id="4"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5"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6" name="Text Placeholder 7"/>
          <p:cNvSpPr>
            <a:spLocks noGrp="1"/>
          </p:cNvSpPr>
          <p:nvPr>
            <p:ph type="body" sz="quarter" idx="14" hasCustomPrompt="1"/>
          </p:nvPr>
        </p:nvSpPr>
        <p:spPr bwMode="auto">
          <a:xfrm>
            <a:off x="1065342" y="2995069"/>
            <a:ext cx="9666884" cy="2954878"/>
          </a:xfrm>
        </p:spPr>
        <p:txBody>
          <a:bodyPr wrap="square" numCol="2" spcCol="540000">
            <a:noAutofit/>
          </a:bodyPr>
          <a:lstStyle>
            <a:lvl1pPr marL="612000" indent="-612000">
              <a:lnSpc>
                <a:spcPct val="120000"/>
              </a:lnSpc>
              <a:spcBef>
                <a:spcPts val="1200"/>
              </a:spcBef>
              <a:buSzPct val="180000"/>
              <a:buFont typeface="Grantipo"/>
              <a:buChar char="—"/>
              <a:defRPr sz="1600">
                <a:latin typeface="Grantipo"/>
              </a:defRPr>
            </a:lvl1pPr>
          </a:lstStyle>
          <a:p>
            <a:pPr lvl="0">
              <a:defRPr/>
            </a:pPr>
            <a:r>
              <a:rPr lang="en-GB"/>
              <a:t>to sustainable development of urban coasts</a:t>
            </a:r>
            <a:endParaRPr/>
          </a:p>
          <a:p>
            <a:pPr lvl="0">
              <a:defRPr/>
            </a:pPr>
            <a:r>
              <a:rPr lang="en-GB"/>
              <a:t>to sustainability</a:t>
            </a:r>
            <a:endParaRPr/>
          </a:p>
          <a:p>
            <a:pPr lvl="0">
              <a:defRPr/>
            </a:pPr>
            <a:r>
              <a:rPr lang="en-GB"/>
              <a:t>to create blue economy in your city and in Europe</a:t>
            </a:r>
            <a:endParaRPr/>
          </a:p>
          <a:p>
            <a:pPr lvl="0">
              <a:defRPr/>
            </a:pPr>
            <a:r>
              <a:rPr lang="en-GB"/>
              <a:t>to act globally</a:t>
            </a:r>
            <a:endParaRPr/>
          </a:p>
          <a:p>
            <a:pPr lvl="0">
              <a:defRPr/>
            </a:pPr>
            <a:r>
              <a:rPr lang="en-GB"/>
              <a:t>to 6 coasts</a:t>
            </a:r>
            <a:endParaRPr/>
          </a:p>
          <a:p>
            <a:pPr lvl="0">
              <a:defRPr/>
            </a:pPr>
            <a:r>
              <a:rPr lang="en-GB"/>
              <a:t>to local experts to solve global challenges</a:t>
            </a:r>
            <a:endParaRPr/>
          </a:p>
        </p:txBody>
      </p:sp>
      <p:sp>
        <p:nvSpPr>
          <p:cNvPr id="8"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EU-CONEXUS opens up opportunities :</a:t>
            </a:r>
            <a:endParaRPr lang="en-US"/>
          </a:p>
        </p:txBody>
      </p:sp>
      <p:sp>
        <p:nvSpPr>
          <p:cNvPr id="9" name="Text Placeholder 7"/>
          <p:cNvSpPr>
            <a:spLocks noGrp="1"/>
          </p:cNvSpPr>
          <p:nvPr>
            <p:ph type="body" sz="quarter" idx="13" hasCustomPrompt="1"/>
          </p:nvPr>
        </p:nvSpPr>
        <p:spPr bwMode="auto">
          <a:xfrm>
            <a:off x="1074420" y="1903768"/>
            <a:ext cx="7907121" cy="561161"/>
          </a:xfrm>
        </p:spPr>
        <p:txBody>
          <a:bodyPr>
            <a:normAutofit/>
          </a:bodyPr>
          <a:lstStyle>
            <a:lvl1pPr marL="0" indent="0">
              <a:buNone/>
              <a:defRPr sz="1600" b="0" i="0" cap="all">
                <a:solidFill>
                  <a:srgbClr val="346FFD"/>
                </a:solidFill>
                <a:latin typeface="Campton Medium"/>
                <a:ea typeface="Campton Medium"/>
                <a:cs typeface="Campton Medium"/>
              </a:defRPr>
            </a:lvl1pPr>
          </a:lstStyle>
          <a:p>
            <a:pPr lvl="0">
              <a:defRPr/>
            </a:pPr>
            <a:r>
              <a:rPr lang="en-GB"/>
              <a:t>TO EDUCATION THROUGH NEW GENERATION OF EUROPEAN UNIVERSITIES</a:t>
            </a:r>
            <a:endParaRPr lang="en-US"/>
          </a:p>
        </p:txBody>
      </p:sp>
      <p:pic>
        <p:nvPicPr>
          <p:cNvPr id="14" name="Picture 13"/>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Bulleted list">
    <p:spTree>
      <p:nvGrpSpPr>
        <p:cNvPr id="1" name=""/>
        <p:cNvGrpSpPr/>
        <p:nvPr/>
      </p:nvGrpSpPr>
      <p:grpSpPr bwMode="auto">
        <a:xfrm>
          <a:off x="0" y="0"/>
          <a:ext cx="0" cy="0"/>
          <a:chOff x="0" y="0"/>
          <a:chExt cx="0" cy="0"/>
        </a:xfrm>
      </p:grpSpPr>
      <p:sp>
        <p:nvSpPr>
          <p:cNvPr id="4"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5"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6" name="Text Placeholder 7"/>
          <p:cNvSpPr>
            <a:spLocks noGrp="1"/>
          </p:cNvSpPr>
          <p:nvPr>
            <p:ph type="body" sz="quarter" idx="14" hasCustomPrompt="1"/>
          </p:nvPr>
        </p:nvSpPr>
        <p:spPr bwMode="auto">
          <a:xfrm>
            <a:off x="1065342" y="2995069"/>
            <a:ext cx="9666884" cy="2954878"/>
          </a:xfrm>
        </p:spPr>
        <p:txBody>
          <a:bodyPr wrap="square" numCol="2" spcCol="540000">
            <a:noAutofit/>
          </a:bodyPr>
          <a:lstStyle>
            <a:lvl1pPr marL="612000" indent="-612000">
              <a:lnSpc>
                <a:spcPct val="120000"/>
              </a:lnSpc>
              <a:spcBef>
                <a:spcPts val="1200"/>
              </a:spcBef>
              <a:buSzPct val="180000"/>
              <a:buFont typeface="Grantipo"/>
              <a:buChar char="—"/>
              <a:defRPr sz="1600">
                <a:latin typeface="Grantipo"/>
              </a:defRPr>
            </a:lvl1pPr>
          </a:lstStyle>
          <a:p>
            <a:pPr lvl="0">
              <a:defRPr/>
            </a:pPr>
            <a:r>
              <a:rPr lang="en-GB"/>
              <a:t>to sustainable development of urban coasts</a:t>
            </a:r>
            <a:endParaRPr/>
          </a:p>
          <a:p>
            <a:pPr lvl="0">
              <a:defRPr/>
            </a:pPr>
            <a:r>
              <a:rPr lang="en-GB"/>
              <a:t>to sustainability</a:t>
            </a:r>
            <a:endParaRPr/>
          </a:p>
          <a:p>
            <a:pPr lvl="0">
              <a:defRPr/>
            </a:pPr>
            <a:r>
              <a:rPr lang="en-GB"/>
              <a:t>to create blue economy in your city and in Europe</a:t>
            </a:r>
            <a:endParaRPr/>
          </a:p>
          <a:p>
            <a:pPr lvl="0">
              <a:defRPr/>
            </a:pPr>
            <a:r>
              <a:rPr lang="en-GB"/>
              <a:t>to act globally</a:t>
            </a:r>
            <a:endParaRPr/>
          </a:p>
          <a:p>
            <a:pPr lvl="0">
              <a:defRPr/>
            </a:pPr>
            <a:r>
              <a:rPr lang="en-GB"/>
              <a:t>to 6 coasts</a:t>
            </a:r>
            <a:endParaRPr/>
          </a:p>
          <a:p>
            <a:pPr lvl="0">
              <a:defRPr/>
            </a:pPr>
            <a:r>
              <a:rPr lang="en-GB"/>
              <a:t>to local experts to solve global challenges</a:t>
            </a:r>
            <a:endParaRPr/>
          </a:p>
        </p:txBody>
      </p:sp>
      <p:sp>
        <p:nvSpPr>
          <p:cNvPr id="8"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EU-CONEXUS opens up opportunities :</a:t>
            </a:r>
            <a:endParaRPr lang="en-US"/>
          </a:p>
        </p:txBody>
      </p:sp>
      <p:sp>
        <p:nvSpPr>
          <p:cNvPr id="9" name="Text Placeholder 7"/>
          <p:cNvSpPr>
            <a:spLocks noGrp="1"/>
          </p:cNvSpPr>
          <p:nvPr>
            <p:ph type="body" sz="quarter" idx="13" hasCustomPrompt="1"/>
          </p:nvPr>
        </p:nvSpPr>
        <p:spPr bwMode="auto">
          <a:xfrm>
            <a:off x="1074420" y="1903768"/>
            <a:ext cx="7907121" cy="561161"/>
          </a:xfrm>
        </p:spPr>
        <p:txBody>
          <a:bodyPr>
            <a:normAutofit/>
          </a:bodyPr>
          <a:lstStyle>
            <a:lvl1pPr marL="0" indent="0">
              <a:buNone/>
              <a:defRPr sz="1600" b="0" i="0" cap="all">
                <a:solidFill>
                  <a:srgbClr val="346FFD"/>
                </a:solidFill>
                <a:latin typeface="Campton Medium"/>
                <a:ea typeface="Campton Medium"/>
                <a:cs typeface="Campton Medium"/>
              </a:defRPr>
            </a:lvl1pPr>
          </a:lstStyle>
          <a:p>
            <a:pPr lvl="0">
              <a:defRPr/>
            </a:pPr>
            <a:r>
              <a:rPr lang="en-GB"/>
              <a:t>TO EDUCATION THROUGH NEW GENERATION OF EUROPEAN UNIVERSITIES</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Pasirinktinis maketas">
    <p:spTree>
      <p:nvGrpSpPr>
        <p:cNvPr id="1" name=""/>
        <p:cNvGrpSpPr/>
        <p:nvPr/>
      </p:nvGrpSpPr>
      <p:grpSpPr bwMode="auto">
        <a:xfrm>
          <a:off x="0" y="0"/>
          <a:ext cx="0" cy="0"/>
          <a:chOff x="0" y="0"/>
          <a:chExt cx="0" cy="0"/>
        </a:xfrm>
      </p:grpSpPr>
      <p:pic>
        <p:nvPicPr>
          <p:cNvPr id="5" name="Picture 4"/>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1_Custom Layout">
    <p:spTree>
      <p:nvGrpSpPr>
        <p:cNvPr id="1" name=""/>
        <p:cNvGrpSpPr/>
        <p:nvPr/>
      </p:nvGrpSpPr>
      <p:grpSpPr bwMode="auto">
        <a:xfrm>
          <a:off x="0" y="0"/>
          <a:ext cx="0" cy="0"/>
          <a:chOff x="0" y="0"/>
          <a:chExt cx="0" cy="0"/>
        </a:xfrm>
      </p:grpSpPr>
      <p:sp>
        <p:nvSpPr>
          <p:cNvPr id="3"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Main objectives of EU-CONEXUS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199" y="365124"/>
            <a:ext cx="10646663" cy="1926811"/>
          </a:xfrm>
          <a:prstGeom prst="rect">
            <a:avLst/>
          </a:prstGeom>
        </p:spPr>
        <p:txBody>
          <a:bodyPr vert="horz" lIns="91440" tIns="45720" rIns="91440" bIns="45720" rtlCol="0" anchor="t">
            <a:noAutofit/>
          </a:bodyPr>
          <a:lstStyle/>
          <a:p>
            <a:pPr>
              <a:defRPr/>
            </a:pPr>
            <a:endParaRPr lang="en-US"/>
          </a:p>
        </p:txBody>
      </p:sp>
      <p:sp>
        <p:nvSpPr>
          <p:cNvPr id="3" name="Text Placeholder 2"/>
          <p:cNvSpPr>
            <a:spLocks noGrp="1"/>
          </p:cNvSpPr>
          <p:nvPr>
            <p:ph type="body" idx="1"/>
          </p:nvPr>
        </p:nvSpPr>
        <p:spPr bwMode="auto">
          <a:xfrm>
            <a:off x="838199" y="2497640"/>
            <a:ext cx="10646663" cy="3505014"/>
          </a:xfrm>
          <a:prstGeom prst="rect">
            <a:avLst/>
          </a:prstGeom>
        </p:spPr>
        <p:txBody>
          <a:bodyPr vert="horz" lIns="91440" tIns="45720" rIns="91440" bIns="45720" rtlCol="0" anchor="t">
            <a:normAutofit/>
          </a:bodyPr>
          <a:lstStyle/>
          <a:p>
            <a:pPr lvl="0">
              <a:defRPr/>
            </a:pPr>
            <a:r>
              <a:rPr lang="lt-LT"/>
              <a:t>Redaguokite šablono teksto stilius</a:t>
            </a:r>
            <a:endParaRPr/>
          </a:p>
          <a:p>
            <a:pPr lvl="1">
              <a:defRPr/>
            </a:pPr>
            <a:r>
              <a:rPr lang="lt-LT"/>
              <a:t>Antras lygis</a:t>
            </a:r>
            <a:endParaRPr/>
          </a:p>
          <a:p>
            <a:pPr lvl="2">
              <a:defRPr/>
            </a:pPr>
            <a:r>
              <a:rPr lang="lt-LT"/>
              <a:t>Trečias lygis</a:t>
            </a:r>
            <a:endParaRPr/>
          </a:p>
          <a:p>
            <a:pPr lvl="3">
              <a:defRPr/>
            </a:pPr>
            <a:r>
              <a:rPr lang="lt-LT"/>
              <a:t>Ketvirtas lygis</a:t>
            </a:r>
            <a:endParaRPr/>
          </a:p>
          <a:p>
            <a:pPr lvl="4">
              <a:defRPr/>
            </a:pPr>
            <a:r>
              <a:rPr lang="lt-LT"/>
              <a:t>Penktas lygis</a:t>
            </a:r>
            <a:endParaRPr lang="en-US"/>
          </a:p>
        </p:txBody>
      </p:sp>
      <p:sp>
        <p:nvSpPr>
          <p:cNvPr id="5" name="Footer Placeholder 4"/>
          <p:cNvSpPr>
            <a:spLocks noGrp="1"/>
          </p:cNvSpPr>
          <p:nvPr>
            <p:ph type="ftr" sz="quarter" idx="3"/>
          </p:nvPr>
        </p:nvSpPr>
        <p:spPr bwMode="auto">
          <a:xfrm>
            <a:off x="838199" y="6219824"/>
            <a:ext cx="4114800" cy="365124"/>
          </a:xfrm>
          <a:prstGeom prst="rect">
            <a:avLst/>
          </a:prstGeom>
        </p:spPr>
        <p:txBody>
          <a:bodyPr vert="horz" lIns="91440" tIns="45720" rIns="91440" bIns="45720" rtlCol="0" anchor="b"/>
          <a:lstStyle>
            <a:lvl1pPr algn="l">
              <a:defRPr sz="1200" b="0" i="0" cap="all">
                <a:solidFill>
                  <a:schemeClr val="tx1"/>
                </a:solidFill>
                <a:latin typeface="Campton Medium"/>
                <a:ea typeface="Campton Medium"/>
                <a:cs typeface="Campton Medium"/>
              </a:defRPr>
            </a:lvl1pPr>
          </a:lstStyle>
          <a:p>
            <a:pPr>
              <a:defRPr/>
            </a:pPr>
            <a:endParaRPr lang="en-US"/>
          </a:p>
        </p:txBody>
      </p:sp>
      <p:sp>
        <p:nvSpPr>
          <p:cNvPr id="6" name="Slide Number Placeholder 5"/>
          <p:cNvSpPr>
            <a:spLocks noGrp="1"/>
          </p:cNvSpPr>
          <p:nvPr>
            <p:ph type="sldNum" sz="quarter" idx="4"/>
          </p:nvPr>
        </p:nvSpPr>
        <p:spPr bwMode="auto">
          <a:xfrm>
            <a:off x="8741664" y="6219824"/>
            <a:ext cx="2743200" cy="365124"/>
          </a:xfrm>
          <a:prstGeom prst="rect">
            <a:avLst/>
          </a:prstGeom>
        </p:spPr>
        <p:txBody>
          <a:bodyPr vert="horz" lIns="91440" tIns="45720" rIns="91440" bIns="45720" rtlCol="0" anchor="b"/>
          <a:lstStyle>
            <a:lvl1pPr algn="r">
              <a:defRPr sz="1000" b="0" i="0">
                <a:solidFill>
                  <a:srgbClr val="000000"/>
                </a:solidFill>
                <a:latin typeface="Campton Medium"/>
                <a:ea typeface="Campton Medium"/>
                <a:cs typeface="Campton Medium"/>
              </a:defRPr>
            </a:lvl1pPr>
          </a:lstStyle>
          <a:p>
            <a:pPr>
              <a:defRPr/>
            </a:pPr>
            <a:fld id="{53969381-6070-C14C-AC19-9F0CCB6EE0F1}"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p:titleStyle>
    <p:body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C1884-A74A-F39E-5BDE-744BC6823C0F}"/>
              </a:ext>
            </a:extLst>
          </p:cNvPr>
          <p:cNvSpPr txBox="1"/>
          <p:nvPr/>
        </p:nvSpPr>
        <p:spPr>
          <a:xfrm>
            <a:off x="275303" y="415771"/>
            <a:ext cx="11641393" cy="6267741"/>
          </a:xfrm>
          <a:prstGeom prst="rect">
            <a:avLst/>
          </a:prstGeom>
          <a:noFill/>
        </p:spPr>
        <p:txBody>
          <a:bodyPr wrap="square" rtlCol="0">
            <a:spAutoFit/>
          </a:bodyPr>
          <a:lstStyle/>
          <a:p>
            <a:pPr>
              <a:spcAft>
                <a:spcPts val="600"/>
              </a:spcAft>
            </a:pPr>
            <a:r>
              <a:rPr lang="en-US" sz="1600" b="1" dirty="0">
                <a:latin typeface="Arial" panose="020B0604020202020204" pitchFamily="34" charset="0"/>
                <a:cs typeface="Arial" panose="020B0604020202020204" pitchFamily="34" charset="0"/>
              </a:rPr>
              <a:t>Instructions (Break the Ice</a:t>
            </a:r>
            <a:r>
              <a:rPr lang="en-150" sz="1600" b="1"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 Self-Introduction Template</a:t>
            </a:r>
            <a:r>
              <a:rPr lang="en-US" sz="1600"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a:lnSpc>
                <a:spcPct val="114000"/>
              </a:lnSpc>
            </a:pPr>
            <a:r>
              <a:rPr lang="en-US" sz="1200" dirty="0">
                <a:latin typeface="Arial" panose="020B0604020202020204" pitchFamily="34" charset="0"/>
                <a:cs typeface="Arial" panose="020B0604020202020204" pitchFamily="34" charset="0"/>
              </a:rPr>
              <a:t>This is the template you may use for your </a:t>
            </a:r>
            <a:r>
              <a:rPr lang="en-US" sz="1200" b="1" dirty="0">
                <a:latin typeface="Arial" panose="020B0604020202020204" pitchFamily="34" charset="0"/>
                <a:cs typeface="Arial" panose="020B0604020202020204" pitchFamily="34" charset="0"/>
              </a:rPr>
              <a:t>self-introduction presentation during the </a:t>
            </a:r>
            <a:r>
              <a:rPr lang="en-150" sz="1200" b="1" dirty="0">
                <a:latin typeface="Arial" panose="020B0604020202020204" pitchFamily="34" charset="0"/>
                <a:cs typeface="Arial" panose="020B0604020202020204" pitchFamily="34" charset="0"/>
              </a:rPr>
              <a:t>EU-CONEXUS Research Conference </a:t>
            </a:r>
            <a:r>
              <a:rPr lang="en-US" sz="1200" b="1" dirty="0">
                <a:latin typeface="Arial" panose="020B0604020202020204" pitchFamily="34" charset="0"/>
                <a:cs typeface="Arial" panose="020B0604020202020204" pitchFamily="34" charset="0"/>
              </a:rPr>
              <a:t>Ice Breaking </a:t>
            </a:r>
            <a:r>
              <a:rPr lang="en-150" sz="1200" b="1" dirty="0">
                <a:latin typeface="Arial" panose="020B0604020202020204" pitchFamily="34" charset="0"/>
                <a:cs typeface="Arial" panose="020B0604020202020204" pitchFamily="34" charset="0"/>
              </a:rPr>
              <a:t>Networking Activity</a:t>
            </a:r>
            <a:r>
              <a:rPr lang="en-US" sz="1200" dirty="0">
                <a:latin typeface="Arial" panose="020B0604020202020204" pitchFamily="34" charset="0"/>
                <a:cs typeface="Arial" panose="020B0604020202020204" pitchFamily="34" charset="0"/>
              </a:rPr>
              <a:t>.</a:t>
            </a:r>
          </a:p>
          <a:p>
            <a:pPr>
              <a:lnSpc>
                <a:spcPct val="114000"/>
              </a:lnSpc>
            </a:pPr>
            <a:r>
              <a:rPr lang="en-US" sz="1200" dirty="0">
                <a:latin typeface="Arial" panose="020B0604020202020204" pitchFamily="34" charset="0"/>
                <a:cs typeface="Arial" panose="020B0604020202020204" pitchFamily="34" charset="0"/>
              </a:rPr>
              <a:t>Below you will find </a:t>
            </a:r>
            <a:r>
              <a:rPr lang="en-US" sz="1200" b="1" dirty="0">
                <a:latin typeface="Arial" panose="020B0604020202020204" pitchFamily="34" charset="0"/>
                <a:cs typeface="Arial" panose="020B0604020202020204" pitchFamily="34" charset="0"/>
              </a:rPr>
              <a:t>the structure that each slide should follow</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 </a:t>
            </a:r>
            <a:r>
              <a:rPr lang="en-US" sz="1200" b="1" u="sng" dirty="0">
                <a:latin typeface="Arial" panose="020B0604020202020204" pitchFamily="34" charset="0"/>
                <a:cs typeface="Arial" panose="020B0604020202020204" pitchFamily="34" charset="0"/>
              </a:rPr>
              <a:t>fictional character example will follow</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 help you understand how to complete the slides.</a:t>
            </a:r>
          </a:p>
          <a:p>
            <a:pPr>
              <a:lnSpc>
                <a:spcPct val="114000"/>
              </a:lnSpc>
              <a:spcAft>
                <a:spcPts val="600"/>
              </a:spcAft>
            </a:pPr>
            <a:r>
              <a:rPr lang="en-US" sz="1200" dirty="0">
                <a:latin typeface="Arial" panose="020B0604020202020204" pitchFamily="34" charset="0"/>
                <a:cs typeface="Arial" panose="020B0604020202020204" pitchFamily="34" charset="0"/>
              </a:rPr>
              <a:t>Please </a:t>
            </a:r>
            <a:r>
              <a:rPr lang="en-US" sz="1200" b="1" dirty="0">
                <a:latin typeface="Arial" panose="020B0604020202020204" pitchFamily="34" charset="0"/>
                <a:cs typeface="Arial" panose="020B0604020202020204" pitchFamily="34" charset="0"/>
              </a:rPr>
              <a:t>delete this slide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replace the content with your own information </a:t>
            </a:r>
            <a:r>
              <a:rPr lang="en-US" sz="1200" dirty="0">
                <a:latin typeface="Arial" panose="020B0604020202020204" pitchFamily="34" charset="0"/>
                <a:cs typeface="Arial" panose="020B0604020202020204" pitchFamily="34" charset="0"/>
              </a:rPr>
              <a:t>in the following slides, </a:t>
            </a:r>
            <a:r>
              <a:rPr lang="en-US" sz="1200" b="1" dirty="0">
                <a:latin typeface="Arial" panose="020B0604020202020204" pitchFamily="34" charset="0"/>
                <a:cs typeface="Arial" panose="020B0604020202020204" pitchFamily="34" charset="0"/>
              </a:rPr>
              <a:t>adjust the formatting </a:t>
            </a:r>
            <a:r>
              <a:rPr lang="en-US" sz="1200" dirty="0">
                <a:latin typeface="Arial" panose="020B0604020202020204" pitchFamily="34" charset="0"/>
                <a:cs typeface="Arial" panose="020B0604020202020204" pitchFamily="34" charset="0"/>
              </a:rPr>
              <a:t>as needed and </a:t>
            </a:r>
            <a:r>
              <a:rPr lang="en-US" sz="1200" b="1" dirty="0">
                <a:latin typeface="Arial" panose="020B0604020202020204" pitchFamily="34" charset="0"/>
                <a:cs typeface="Arial" panose="020B0604020202020204" pitchFamily="34" charset="0"/>
              </a:rPr>
              <a:t>save the file in PDF format </a:t>
            </a:r>
            <a:r>
              <a:rPr lang="en-US" sz="1200" dirty="0">
                <a:latin typeface="Arial" panose="020B0604020202020204" pitchFamily="34" charset="0"/>
                <a:cs typeface="Arial" panose="020B0604020202020204" pitchFamily="34" charset="0"/>
              </a:rPr>
              <a:t>for submission.</a:t>
            </a:r>
          </a:p>
          <a:p>
            <a:pPr>
              <a:lnSpc>
                <a:spcPct val="114000"/>
              </a:lnSpc>
              <a:spcAft>
                <a:spcPts val="600"/>
              </a:spcAft>
            </a:pPr>
            <a:r>
              <a:rPr lang="en-US" sz="1400" b="1" dirty="0">
                <a:latin typeface="Arial" panose="020B0604020202020204" pitchFamily="34" charset="0"/>
                <a:cs typeface="Arial" panose="020B0604020202020204" pitchFamily="34" charset="0"/>
              </a:rPr>
              <a:t>Slide Structure</a:t>
            </a:r>
            <a:endParaRPr lang="en-US" sz="1200" b="1" dirty="0">
              <a:latin typeface="Arial" panose="020B0604020202020204" pitchFamily="34" charset="0"/>
              <a:cs typeface="Arial" panose="020B0604020202020204" pitchFamily="34" charset="0"/>
            </a:endParaRPr>
          </a:p>
          <a:p>
            <a:pPr>
              <a:lnSpc>
                <a:spcPct val="114000"/>
              </a:lnSpc>
              <a:spcAft>
                <a:spcPts val="600"/>
              </a:spcAft>
            </a:pPr>
            <a:r>
              <a:rPr lang="en-US" sz="1200" b="1" dirty="0">
                <a:solidFill>
                  <a:schemeClr val="accent4"/>
                </a:solidFill>
                <a:latin typeface="Arial" panose="020B0604020202020204" pitchFamily="34" charset="0"/>
                <a:cs typeface="Arial" panose="020B0604020202020204" pitchFamily="34" charset="0"/>
              </a:rPr>
              <a:t>1st slide (Introduce yourself)</a:t>
            </a:r>
            <a:endParaRPr lang="en-US" sz="1200" dirty="0">
              <a:solidFill>
                <a:schemeClr val="accent4"/>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Name &amp; Surname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Position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University/Research Institute &amp; Logo</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Laboratory</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Head of the Lab</a:t>
            </a:r>
          </a:p>
          <a:p>
            <a:pPr marL="171450" indent="-171450">
              <a:lnSpc>
                <a:spcPct val="114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Your most important Research topics (up to 2)</a:t>
            </a:r>
          </a:p>
          <a:p>
            <a:pPr>
              <a:lnSpc>
                <a:spcPct val="114000"/>
              </a:lnSpc>
              <a:spcAft>
                <a:spcPts val="600"/>
              </a:spcAft>
            </a:pPr>
            <a:r>
              <a:rPr lang="en-US" sz="1200" b="1" dirty="0">
                <a:solidFill>
                  <a:schemeClr val="accent4"/>
                </a:solidFill>
                <a:latin typeface="Arial" panose="020B0604020202020204" pitchFamily="34" charset="0"/>
                <a:cs typeface="Arial" panose="020B0604020202020204" pitchFamily="34" charset="0"/>
              </a:rPr>
              <a:t>2nd slide (Details on Research topic 1)</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Research topic 1 described using figures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Your 2-3 most important publications related to this research topic</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Your Collaborators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What is the source of funding for research topic 1? (for example, Horizon X, Fellowship X)</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what research topic 1-related call are you interested in finding collaborators? (for example, Horizon X)</a:t>
            </a:r>
          </a:p>
          <a:p>
            <a:pPr marL="171450" indent="-171450">
              <a:lnSpc>
                <a:spcPct val="114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Which scientific session of this conference matches your research topic 1? </a:t>
            </a:r>
            <a:endParaRPr lang="en-US" sz="1200" dirty="0">
              <a:highlight>
                <a:srgbClr val="FFFF00"/>
              </a:highlight>
              <a:latin typeface="Arial" panose="020B0604020202020204" pitchFamily="34" charset="0"/>
              <a:cs typeface="Arial" panose="020B0604020202020204" pitchFamily="34" charset="0"/>
            </a:endParaRPr>
          </a:p>
          <a:p>
            <a:pPr>
              <a:lnSpc>
                <a:spcPct val="114000"/>
              </a:lnSpc>
              <a:spcAft>
                <a:spcPts val="600"/>
              </a:spcAft>
            </a:pPr>
            <a:r>
              <a:rPr lang="en-US" sz="1200" b="1" dirty="0">
                <a:solidFill>
                  <a:schemeClr val="accent4"/>
                </a:solidFill>
                <a:latin typeface="Arial" panose="020B0604020202020204" pitchFamily="34" charset="0"/>
                <a:cs typeface="Arial" panose="020B0604020202020204" pitchFamily="34" charset="0"/>
              </a:rPr>
              <a:t>3rd slide (Details on Research topic 2)</a:t>
            </a:r>
            <a:endParaRPr lang="en-150" sz="1200" b="1" dirty="0">
              <a:solidFill>
                <a:schemeClr val="accent4"/>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Research topic 2 described using figures</a:t>
            </a:r>
            <a:endParaRPr lang="en-150"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Your 2-3 most important publications related to this research topic</a:t>
            </a:r>
            <a:endParaRPr lang="en-150"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Your Collaborators</a:t>
            </a:r>
            <a:endParaRPr lang="en-150"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What is the source of funding for research topic 2? (for example, Horizon X, Fellowship X)</a:t>
            </a:r>
            <a:endParaRPr lang="en-150"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what research topic 2-related call are you interested in finding collaborators? (for example, Horizon X)</a:t>
            </a:r>
            <a:endParaRPr lang="en-150" sz="1200" dirty="0">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Which scientific session of this conference matches your research topic 2? </a:t>
            </a:r>
            <a:endParaRPr lang="en-US" sz="1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64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230ADF-E147-F96F-CD6C-812D39C22E1F}"/>
              </a:ext>
            </a:extLst>
          </p:cNvPr>
          <p:cNvSpPr txBox="1">
            <a:spLocks/>
          </p:cNvSpPr>
          <p:nvPr/>
        </p:nvSpPr>
        <p:spPr bwMode="auto">
          <a:xfrm>
            <a:off x="1598763" y="1721107"/>
            <a:ext cx="10160615" cy="2818236"/>
          </a:xfrm>
          <a:prstGeom prst="rect">
            <a:avLst/>
          </a:prstGeom>
        </p:spPr>
        <p:txBody>
          <a:bodyPr/>
          <a:lst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a:lstStyle>
          <a:p>
            <a:pPr>
              <a:lnSpc>
                <a:spcPct val="114000"/>
              </a:lnSpc>
            </a:pPr>
            <a:r>
              <a:rPr lang="en-US" sz="4000" b="1" dirty="0">
                <a:solidFill>
                  <a:schemeClr val="tx1"/>
                </a:solidFill>
                <a:latin typeface="Arial" panose="020B0604020202020204" pitchFamily="34" charset="0"/>
                <a:cs typeface="Arial" panose="020B0604020202020204" pitchFamily="34" charset="0"/>
              </a:rPr>
              <a:t>Dr Sofia Markou</a:t>
            </a:r>
            <a:r>
              <a:rPr lang="en-US" sz="4000" dirty="0">
                <a:solidFill>
                  <a:schemeClr val="tx1"/>
                </a:solidFill>
                <a:latin typeface="Arial" panose="020B0604020202020204" pitchFamily="34" charset="0"/>
                <a:cs typeface="Arial" panose="020B0604020202020204" pitchFamily="34" charset="0"/>
              </a:rPr>
              <a:t> </a:t>
            </a:r>
          </a:p>
          <a:p>
            <a:pPr>
              <a:lnSpc>
                <a:spcPct val="114000"/>
              </a:lnSpc>
            </a:pPr>
            <a:r>
              <a:rPr lang="en-US" sz="3200" dirty="0">
                <a:solidFill>
                  <a:schemeClr val="accent3"/>
                </a:solidFill>
                <a:latin typeface="Arial" panose="020B0604020202020204" pitchFamily="34" charset="0"/>
                <a:cs typeface="Arial" panose="020B0604020202020204" pitchFamily="34" charset="0"/>
              </a:rPr>
              <a:t>Associate Professor, University of the Aegean</a:t>
            </a:r>
            <a:br>
              <a:rPr lang="en-US" sz="32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Marine Environmental Dynamics Laboratory</a:t>
            </a:r>
            <a:endParaRPr lang="en-US" sz="3200" dirty="0">
              <a:solidFill>
                <a:schemeClr val="tx1"/>
              </a:solidFill>
              <a:latin typeface="Arial" panose="020B0604020202020204" pitchFamily="34" charset="0"/>
              <a:cs typeface="Arial" panose="020B0604020202020204" pitchFamily="34" charset="0"/>
            </a:endParaRPr>
          </a:p>
          <a:p>
            <a:pPr>
              <a:lnSpc>
                <a:spcPct val="114000"/>
              </a:lnSpc>
            </a:pPr>
            <a:r>
              <a:rPr lang="en-US" sz="2400" b="1" dirty="0">
                <a:solidFill>
                  <a:schemeClr val="tx1"/>
                </a:solidFill>
                <a:latin typeface="Arial" panose="020B0604020202020204" pitchFamily="34" charset="0"/>
                <a:cs typeface="Arial" panose="020B0604020202020204" pitchFamily="34" charset="0"/>
              </a:rPr>
              <a:t>Head of Lab: </a:t>
            </a:r>
            <a:r>
              <a:rPr lang="en-US" sz="2400" dirty="0">
                <a:solidFill>
                  <a:schemeClr val="tx1"/>
                </a:solidFill>
                <a:latin typeface="Arial" panose="020B0604020202020204" pitchFamily="34" charset="0"/>
                <a:cs typeface="Arial" panose="020B0604020202020204" pitchFamily="34" charset="0"/>
              </a:rPr>
              <a:t>Prof. Dimitris Alexandridis</a:t>
            </a:r>
          </a:p>
          <a:p>
            <a:pPr>
              <a:lnSpc>
                <a:spcPct val="114000"/>
              </a:lnSpc>
            </a:pPr>
            <a:endParaRPr lang="en-US" sz="5400" dirty="0">
              <a:solidFill>
                <a:schemeClr val="tx1"/>
              </a:solidFill>
            </a:endParaRPr>
          </a:p>
          <a:p>
            <a:pPr>
              <a:lnSpc>
                <a:spcPct val="114000"/>
              </a:lnSpc>
            </a:pPr>
            <a:endParaRPr lang="en-US" dirty="0">
              <a:solidFill>
                <a:schemeClr val="tx1"/>
              </a:solidFill>
              <a:latin typeface="+mn-lt"/>
            </a:endParaRPr>
          </a:p>
        </p:txBody>
      </p:sp>
      <p:cxnSp>
        <p:nvCxnSpPr>
          <p:cNvPr id="5" name="Straight Connector 4">
            <a:extLst>
              <a:ext uri="{FF2B5EF4-FFF2-40B4-BE49-F238E27FC236}">
                <a16:creationId xmlns:a16="http://schemas.microsoft.com/office/drawing/2014/main" id="{81EF030A-5B7F-314C-FE6D-314A0E81DF66}"/>
              </a:ext>
            </a:extLst>
          </p:cNvPr>
          <p:cNvCxnSpPr>
            <a:cxnSpLocks/>
          </p:cNvCxnSpPr>
          <p:nvPr/>
        </p:nvCxnSpPr>
        <p:spPr bwMode="auto">
          <a:xfrm>
            <a:off x="1130300" y="1793512"/>
            <a:ext cx="0" cy="2114462"/>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E6C20F-03E1-79BF-056E-90A8E1990D55}"/>
              </a:ext>
            </a:extLst>
          </p:cNvPr>
          <p:cNvSpPr txBox="1"/>
          <p:nvPr/>
        </p:nvSpPr>
        <p:spPr>
          <a:xfrm>
            <a:off x="996728" y="4510492"/>
            <a:ext cx="10291757" cy="1381147"/>
          </a:xfrm>
          <a:prstGeom prst="rect">
            <a:avLst/>
          </a:prstGeom>
          <a:noFill/>
        </p:spPr>
        <p:txBody>
          <a:bodyPr wrap="square">
            <a:spAutoFit/>
          </a:bodyPr>
          <a:lstStyle/>
          <a:p>
            <a:pPr>
              <a:lnSpc>
                <a:spcPct val="120000"/>
              </a:lnSpc>
              <a:buClr>
                <a:schemeClr val="accent3"/>
              </a:buClr>
            </a:pPr>
            <a:r>
              <a:rPr lang="en-US" sz="2400" b="1" dirty="0">
                <a:latin typeface="Arial" panose="020B0604020202020204" pitchFamily="34" charset="0"/>
                <a:cs typeface="Arial" panose="020B0604020202020204" pitchFamily="34" charset="0"/>
              </a:rPr>
              <a:t>Research Topics:</a:t>
            </a:r>
          </a:p>
          <a:p>
            <a:pPr marL="342900" indent="-342900">
              <a:lnSpc>
                <a:spcPct val="120000"/>
              </a:lnSpc>
              <a:buClr>
                <a:schemeClr val="accent3"/>
              </a:buClr>
              <a:buFont typeface="Wingdings" panose="05000000000000000000" pitchFamily="2" charset="2"/>
              <a:buChar char="§"/>
            </a:pPr>
            <a:r>
              <a:rPr lang="en-US" sz="2400" dirty="0">
                <a:latin typeface="Arial" panose="020B0604020202020204" pitchFamily="34" charset="0"/>
                <a:cs typeface="Arial" panose="020B0604020202020204" pitchFamily="34" charset="0"/>
              </a:rPr>
              <a:t>Nature-Based Coastal Protection &amp; Climate Adaptation</a:t>
            </a:r>
          </a:p>
          <a:p>
            <a:pPr marL="342900" indent="-342900">
              <a:lnSpc>
                <a:spcPct val="120000"/>
              </a:lnSpc>
              <a:buClr>
                <a:schemeClr val="accent3"/>
              </a:buClr>
              <a:buFont typeface="Wingdings" panose="05000000000000000000" pitchFamily="2" charset="2"/>
              <a:buChar char="§"/>
            </a:pPr>
            <a:r>
              <a:rPr lang="en-US" sz="2400" dirty="0">
                <a:latin typeface="Arial" panose="020B0604020202020204" pitchFamily="34" charset="0"/>
                <a:cs typeface="Arial" panose="020B0604020202020204" pitchFamily="34" charset="0"/>
              </a:rPr>
              <a:t>Microplastic Pollution Monitoring &amp; Socio-Ecological Impact</a:t>
            </a:r>
          </a:p>
        </p:txBody>
      </p:sp>
      <p:pic>
        <p:nvPicPr>
          <p:cNvPr id="19" name="Picture 18">
            <a:extLst>
              <a:ext uri="{FF2B5EF4-FFF2-40B4-BE49-F238E27FC236}">
                <a16:creationId xmlns:a16="http://schemas.microsoft.com/office/drawing/2014/main" id="{0D2968B6-F67B-AA90-95B2-91EA063204DA}"/>
              </a:ext>
            </a:extLst>
          </p:cNvPr>
          <p:cNvPicPr>
            <a:picLocks noChangeAspect="1"/>
          </p:cNvPicPr>
          <p:nvPr/>
        </p:nvPicPr>
        <p:blipFill>
          <a:blip r:embed="rId2"/>
          <a:stretch>
            <a:fillRect/>
          </a:stretch>
        </p:blipFill>
        <p:spPr>
          <a:xfrm>
            <a:off x="1130300" y="515580"/>
            <a:ext cx="2581134" cy="684000"/>
          </a:xfrm>
          <a:prstGeom prst="rect">
            <a:avLst/>
          </a:prstGeom>
        </p:spPr>
      </p:pic>
      <p:pic>
        <p:nvPicPr>
          <p:cNvPr id="21" name="Picture 20">
            <a:extLst>
              <a:ext uri="{FF2B5EF4-FFF2-40B4-BE49-F238E27FC236}">
                <a16:creationId xmlns:a16="http://schemas.microsoft.com/office/drawing/2014/main" id="{36390AB2-4C24-F95D-40C7-F3DD550BD54E}"/>
              </a:ext>
            </a:extLst>
          </p:cNvPr>
          <p:cNvPicPr>
            <a:picLocks noChangeAspect="1"/>
          </p:cNvPicPr>
          <p:nvPr/>
        </p:nvPicPr>
        <p:blipFill>
          <a:blip r:embed="rId3"/>
          <a:stretch>
            <a:fillRect/>
          </a:stretch>
        </p:blipFill>
        <p:spPr>
          <a:xfrm>
            <a:off x="4180115" y="515580"/>
            <a:ext cx="3260323" cy="684000"/>
          </a:xfrm>
          <a:prstGeom prst="rect">
            <a:avLst/>
          </a:prstGeom>
        </p:spPr>
      </p:pic>
      <p:pic>
        <p:nvPicPr>
          <p:cNvPr id="3" name="Picture 2">
            <a:extLst>
              <a:ext uri="{FF2B5EF4-FFF2-40B4-BE49-F238E27FC236}">
                <a16:creationId xmlns:a16="http://schemas.microsoft.com/office/drawing/2014/main" id="{19A27AEA-A0E0-0161-BF03-42539AFA8521}"/>
              </a:ext>
            </a:extLst>
          </p:cNvPr>
          <p:cNvPicPr>
            <a:picLocks noChangeAspect="1"/>
          </p:cNvPicPr>
          <p:nvPr/>
        </p:nvPicPr>
        <p:blipFill>
          <a:blip r:embed="rId4"/>
          <a:stretch>
            <a:fillRect/>
          </a:stretch>
        </p:blipFill>
        <p:spPr>
          <a:xfrm>
            <a:off x="8736289" y="3683812"/>
            <a:ext cx="2786427" cy="1094519"/>
          </a:xfrm>
          <a:prstGeom prst="rect">
            <a:avLst/>
          </a:prstGeom>
        </p:spPr>
      </p:pic>
    </p:spTree>
    <p:extLst>
      <p:ext uri="{BB962C8B-B14F-4D97-AF65-F5344CB8AC3E}">
        <p14:creationId xmlns:p14="http://schemas.microsoft.com/office/powerpoint/2010/main" val="166327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sz="quarter" idx="13"/>
          </p:nvPr>
        </p:nvSpPr>
        <p:spPr bwMode="auto">
          <a:xfrm>
            <a:off x="5042423" y="2087250"/>
            <a:ext cx="4451829" cy="498123"/>
          </a:xfrm>
        </p:spPr>
        <p:txBody>
          <a:bodyPr>
            <a:normAutofit/>
          </a:bodyPr>
          <a:lstStyle/>
          <a:p>
            <a:pPr>
              <a:defRPr/>
            </a:pPr>
            <a:r>
              <a:rPr lang="en-US" sz="1800" dirty="0">
                <a:solidFill>
                  <a:srgbClr val="346FFD"/>
                </a:solidFill>
                <a:latin typeface="Arial" panose="020B0604020202020204" pitchFamily="34" charset="0"/>
                <a:cs typeface="Arial" panose="020B0604020202020204" pitchFamily="34" charset="0"/>
              </a:rPr>
              <a:t>RELATED PUBLICATIONS</a:t>
            </a:r>
            <a:endParaRPr sz="1800" dirty="0">
              <a:latin typeface="Arial" panose="020B0604020202020204" pitchFamily="34" charset="0"/>
              <a:cs typeface="Arial" panose="020B0604020202020204" pitchFamily="34" charset="0"/>
            </a:endParaRPr>
          </a:p>
          <a:p>
            <a:pPr>
              <a:defRPr/>
            </a:pPr>
            <a:endParaRPr lang="en-US" sz="1800" dirty="0">
              <a:solidFill>
                <a:srgbClr val="346FFD"/>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bwMode="auto">
          <a:xfrm>
            <a:off x="640523" y="215575"/>
            <a:ext cx="10150339" cy="552257"/>
          </a:xfrm>
        </p:spPr>
        <p:txBody>
          <a:bodyPr/>
          <a:lstStyle/>
          <a:p>
            <a:pPr>
              <a:defRPr/>
            </a:pPr>
            <a:r>
              <a:rPr lang="en-US" sz="3000" dirty="0">
                <a:latin typeface="Arial" panose="020B0604020202020204" pitchFamily="34" charset="0"/>
                <a:cs typeface="Arial" panose="020B0604020202020204" pitchFamily="34" charset="0"/>
              </a:rPr>
              <a:t>Nature-Based Coastal Protection &amp; Climate Adaptation</a:t>
            </a:r>
          </a:p>
        </p:txBody>
      </p:sp>
      <p:cxnSp>
        <p:nvCxnSpPr>
          <p:cNvPr id="9" name="Straight Connector 8"/>
          <p:cNvCxnSpPr>
            <a:cxnSpLocks/>
          </p:cNvCxnSpPr>
          <p:nvPr/>
        </p:nvCxnSpPr>
        <p:spPr bwMode="auto">
          <a:xfrm>
            <a:off x="486112" y="288851"/>
            <a:ext cx="0" cy="416954"/>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bwMode="auto">
          <a:xfrm>
            <a:off x="10486076" y="404813"/>
            <a:ext cx="554227" cy="250645"/>
          </a:xfrm>
        </p:spPr>
        <p:txBody>
          <a:bodyPr/>
          <a:lstStyle/>
          <a:p>
            <a:pPr>
              <a:defRPr/>
            </a:pPr>
            <a:fld id="{53969381-6070-C14C-AC19-9F0CCB6EE0F1}" type="slidenum">
              <a:rPr lang="en-US"/>
              <a:t>3</a:t>
            </a:fld>
            <a:r>
              <a:rPr lang="en-US"/>
              <a:t> </a:t>
            </a:r>
            <a:endParaRPr/>
          </a:p>
        </p:txBody>
      </p:sp>
      <p:sp>
        <p:nvSpPr>
          <p:cNvPr id="24" name="TextBox 23">
            <a:extLst>
              <a:ext uri="{FF2B5EF4-FFF2-40B4-BE49-F238E27FC236}">
                <a16:creationId xmlns:a16="http://schemas.microsoft.com/office/drawing/2014/main" id="{E16DB0F8-0111-D102-42DB-D214B2463D3B}"/>
              </a:ext>
            </a:extLst>
          </p:cNvPr>
          <p:cNvSpPr txBox="1"/>
          <p:nvPr/>
        </p:nvSpPr>
        <p:spPr>
          <a:xfrm>
            <a:off x="8304147" y="1211677"/>
            <a:ext cx="3369841" cy="808555"/>
          </a:xfrm>
          <a:prstGeom prst="rect">
            <a:avLst/>
          </a:prstGeom>
          <a:noFill/>
        </p:spPr>
        <p:txBody>
          <a:bodyPr wrap="square">
            <a:spAutoFit/>
          </a:bodyPr>
          <a:lstStyle/>
          <a:p>
            <a:pPr marL="285750" indent="-285750">
              <a:lnSpc>
                <a:spcPct val="114000"/>
              </a:lnSpc>
              <a:buClr>
                <a:schemeClr val="accent3"/>
              </a:buClr>
              <a:buFont typeface="Arial" panose="020B0604020202020204" pitchFamily="34" charset="0"/>
              <a:buChar char="—"/>
            </a:pPr>
            <a:r>
              <a:rPr lang="en-US" sz="1400" dirty="0">
                <a:latin typeface="Arial" panose="020B0604020202020204" pitchFamily="34" charset="0"/>
                <a:cs typeface="Arial" panose="020B0604020202020204" pitchFamily="34" charset="0"/>
              </a:rPr>
              <a:t>University of Bologna</a:t>
            </a:r>
            <a:r>
              <a:rPr lang="en-150" sz="1400" dirty="0">
                <a:latin typeface="Arial" panose="020B0604020202020204" pitchFamily="34" charset="0"/>
                <a:cs typeface="Arial" panose="020B0604020202020204" pitchFamily="34" charset="0"/>
              </a:rPr>
              <a:t> </a:t>
            </a:r>
          </a:p>
          <a:p>
            <a:pPr marL="285750" indent="-285750">
              <a:lnSpc>
                <a:spcPct val="114000"/>
              </a:lnSpc>
              <a:buClr>
                <a:schemeClr val="accent3"/>
              </a:buClr>
              <a:buFont typeface="Arial" panose="020B0604020202020204" pitchFamily="34" charset="0"/>
              <a:buChar char="—"/>
            </a:pPr>
            <a:r>
              <a:rPr lang="en-US" sz="1400" dirty="0">
                <a:latin typeface="Arial" panose="020B0604020202020204" pitchFamily="34" charset="0"/>
                <a:cs typeface="Arial" panose="020B0604020202020204" pitchFamily="34" charset="0"/>
              </a:rPr>
              <a:t>Hellenic Centre for Marine Research</a:t>
            </a:r>
          </a:p>
          <a:p>
            <a:pPr marL="285750" indent="-285750">
              <a:lnSpc>
                <a:spcPct val="114000"/>
              </a:lnSpc>
              <a:buClr>
                <a:schemeClr val="accent3"/>
              </a:buClr>
              <a:buFont typeface="Arial" panose="020B0604020202020204" pitchFamily="34" charset="0"/>
              <a:buChar char="—"/>
            </a:pPr>
            <a:r>
              <a:rPr lang="en-US" sz="1400" dirty="0">
                <a:latin typeface="Arial" panose="020B0604020202020204" pitchFamily="34" charset="0"/>
                <a:cs typeface="Arial" panose="020B0604020202020204" pitchFamily="34" charset="0"/>
              </a:rPr>
              <a:t>Municipality of Rhodes</a:t>
            </a:r>
          </a:p>
        </p:txBody>
      </p:sp>
      <p:sp>
        <p:nvSpPr>
          <p:cNvPr id="26" name="TextBox 25">
            <a:extLst>
              <a:ext uri="{FF2B5EF4-FFF2-40B4-BE49-F238E27FC236}">
                <a16:creationId xmlns:a16="http://schemas.microsoft.com/office/drawing/2014/main" id="{CA10EAF5-E45D-D20B-CB18-87CC020E54FA}"/>
              </a:ext>
            </a:extLst>
          </p:cNvPr>
          <p:cNvSpPr txBox="1"/>
          <p:nvPr/>
        </p:nvSpPr>
        <p:spPr>
          <a:xfrm>
            <a:off x="5035564" y="1211339"/>
            <a:ext cx="3413616" cy="808555"/>
          </a:xfrm>
          <a:prstGeom prst="rect">
            <a:avLst/>
          </a:prstGeom>
          <a:noFill/>
        </p:spPr>
        <p:txBody>
          <a:bodyPr wrap="square">
            <a:spAutoFit/>
          </a:bodyPr>
          <a:lstStyle/>
          <a:p>
            <a:pPr marL="285750" indent="-285750">
              <a:lnSpc>
                <a:spcPct val="114000"/>
              </a:lnSpc>
              <a:buClr>
                <a:schemeClr val="accent3"/>
              </a:buClr>
              <a:buFont typeface="Arial" panose="020B0604020202020204" pitchFamily="34" charset="0"/>
              <a:buChar char="—"/>
            </a:pPr>
            <a:r>
              <a:rPr lang="en-US" sz="1400" dirty="0">
                <a:latin typeface="Arial" panose="020B0604020202020204" pitchFamily="34" charset="0"/>
                <a:cs typeface="Arial" panose="020B0604020202020204" pitchFamily="34" charset="0"/>
              </a:rPr>
              <a:t>Horizon Europe – Mission Adaptation, Horizon X</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(Project: </a:t>
            </a:r>
            <a:r>
              <a:rPr lang="en-US" sz="1400" b="1" dirty="0">
                <a:latin typeface="Arial" panose="020B0604020202020204" pitchFamily="34" charset="0"/>
                <a:cs typeface="Arial" panose="020B0604020202020204" pitchFamily="34" charset="0"/>
              </a:rPr>
              <a:t>MED-RESILIENCE</a:t>
            </a:r>
            <a:r>
              <a:rPr lang="en-US" sz="1400" dirty="0">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C629FB0A-53E3-E703-F56E-DD7EE7471F5A}"/>
              </a:ext>
            </a:extLst>
          </p:cNvPr>
          <p:cNvSpPr txBox="1"/>
          <p:nvPr/>
        </p:nvSpPr>
        <p:spPr>
          <a:xfrm>
            <a:off x="5100044" y="5442636"/>
            <a:ext cx="6408207" cy="394210"/>
          </a:xfrm>
          <a:prstGeom prst="rect">
            <a:avLst/>
          </a:prstGeom>
          <a:noFill/>
        </p:spPr>
        <p:txBody>
          <a:bodyPr wrap="square">
            <a:spAutoFit/>
          </a:bodyPr>
          <a:lstStyle/>
          <a:p>
            <a:pPr>
              <a:lnSpc>
                <a:spcPct val="120000"/>
              </a:lnSpc>
              <a:spcBef>
                <a:spcPts val="1000"/>
              </a:spcBef>
              <a:buClr>
                <a:schemeClr val="accent3"/>
              </a:buClr>
              <a:buSzPct val="130000"/>
              <a:defRPr/>
            </a:pPr>
            <a:r>
              <a:rPr lang="en-US" cap="all" dirty="0">
                <a:solidFill>
                  <a:srgbClr val="346FFD"/>
                </a:solidFill>
                <a:latin typeface="Arial" panose="020B0604020202020204" pitchFamily="34" charset="0"/>
                <a:cs typeface="Arial" panose="020B0604020202020204" pitchFamily="34" charset="0"/>
              </a:rPr>
              <a:t>Looking for Collaborators For</a:t>
            </a:r>
          </a:p>
        </p:txBody>
      </p:sp>
      <p:sp>
        <p:nvSpPr>
          <p:cNvPr id="33" name="TextBox 32">
            <a:extLst>
              <a:ext uri="{FF2B5EF4-FFF2-40B4-BE49-F238E27FC236}">
                <a16:creationId xmlns:a16="http://schemas.microsoft.com/office/drawing/2014/main" id="{D6CEEDB7-D268-D426-32F3-0EF2A8916180}"/>
              </a:ext>
            </a:extLst>
          </p:cNvPr>
          <p:cNvSpPr txBox="1"/>
          <p:nvPr/>
        </p:nvSpPr>
        <p:spPr>
          <a:xfrm>
            <a:off x="5042422" y="2512049"/>
            <a:ext cx="6781571" cy="1622239"/>
          </a:xfrm>
          <a:prstGeom prst="rect">
            <a:avLst/>
          </a:prstGeom>
          <a:noFill/>
        </p:spPr>
        <p:txBody>
          <a:bodyPr wrap="square">
            <a:spAutoFit/>
          </a:bodyPr>
          <a:lstStyle/>
          <a:p>
            <a:pPr marL="285750" indent="-285750" algn="just">
              <a:lnSpc>
                <a:spcPct val="114000"/>
              </a:lnSpc>
              <a:spcAft>
                <a:spcPts val="600"/>
              </a:spcAft>
              <a:buClr>
                <a:schemeClr val="accent3"/>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Markou, S.</a:t>
            </a:r>
            <a:r>
              <a:rPr lang="en-US" sz="1400" dirty="0">
                <a:latin typeface="Arial" panose="020B0604020202020204" pitchFamily="34" charset="0"/>
                <a:cs typeface="Arial" panose="020B0604020202020204" pitchFamily="34" charset="0"/>
              </a:rPr>
              <a:t>, Rossi, L., &amp; Alexandridis, D. (2023). </a:t>
            </a:r>
            <a:r>
              <a:rPr lang="en-US" sz="1400" i="1" dirty="0">
                <a:latin typeface="Arial" panose="020B0604020202020204" pitchFamily="34" charset="0"/>
                <a:cs typeface="Arial" panose="020B0604020202020204" pitchFamily="34" charset="0"/>
              </a:rPr>
              <a:t>Evaluating the effectiveness of nature-based coastal </a:t>
            </a:r>
            <a:r>
              <a:rPr lang="en-US" sz="1400" i="1" dirty="0" err="1">
                <a:latin typeface="Arial" panose="020B0604020202020204" pitchFamily="34" charset="0"/>
                <a:cs typeface="Arial" panose="020B0604020202020204" pitchFamily="34" charset="0"/>
              </a:rPr>
              <a:t>defence</a:t>
            </a:r>
            <a:r>
              <a:rPr lang="en-US" sz="1400" i="1" dirty="0">
                <a:latin typeface="Arial" panose="020B0604020202020204" pitchFamily="34" charset="0"/>
                <a:cs typeface="Arial" panose="020B0604020202020204" pitchFamily="34" charset="0"/>
              </a:rPr>
              <a:t> systems in Mediterranean estuaries.</a:t>
            </a:r>
            <a:r>
              <a:rPr lang="en-US" sz="1400" dirty="0">
                <a:latin typeface="Arial" panose="020B0604020202020204" pitchFamily="34" charset="0"/>
                <a:cs typeface="Arial" panose="020B0604020202020204" pitchFamily="34" charset="0"/>
              </a:rPr>
              <a:t> Coastal Engineering Journal, 65(4), 215–232.</a:t>
            </a:r>
          </a:p>
          <a:p>
            <a:pPr marL="285750" indent="-285750" algn="just">
              <a:lnSpc>
                <a:spcPct val="114000"/>
              </a:lnSpc>
              <a:spcAft>
                <a:spcPts val="600"/>
              </a:spcAft>
              <a:buClr>
                <a:schemeClr val="accent3"/>
              </a:buClr>
              <a:buFont typeface="Wingdings" panose="05000000000000000000" pitchFamily="2" charset="2"/>
              <a:buChar char="§"/>
            </a:pPr>
            <a:r>
              <a:rPr lang="en-US" sz="1400" dirty="0">
                <a:latin typeface="Arial" panose="020B0604020202020204" pitchFamily="34" charset="0"/>
                <a:cs typeface="Arial" panose="020B0604020202020204" pitchFamily="34" charset="0"/>
              </a:rPr>
              <a:t>Rossi, L., &amp; </a:t>
            </a:r>
            <a:r>
              <a:rPr lang="en-US" sz="1400" b="1" dirty="0">
                <a:latin typeface="Arial" panose="020B0604020202020204" pitchFamily="34" charset="0"/>
                <a:cs typeface="Arial" panose="020B0604020202020204" pitchFamily="34" charset="0"/>
              </a:rPr>
              <a:t>Markou, S. </a:t>
            </a:r>
            <a:r>
              <a:rPr lang="en-US" sz="1400" dirty="0">
                <a:latin typeface="Arial" panose="020B0604020202020204" pitchFamily="34" charset="0"/>
                <a:cs typeface="Arial" panose="020B0604020202020204" pitchFamily="34" charset="0"/>
              </a:rPr>
              <a:t>(2022). </a:t>
            </a:r>
            <a:r>
              <a:rPr lang="en-US" sz="1400" i="1" dirty="0">
                <a:latin typeface="Arial" panose="020B0604020202020204" pitchFamily="34" charset="0"/>
                <a:cs typeface="Arial" panose="020B0604020202020204" pitchFamily="34" charset="0"/>
              </a:rPr>
              <a:t>Ecosystem-based adaptation strategies for climate resilience in semi-enclosed seas.</a:t>
            </a:r>
            <a:r>
              <a:rPr lang="en-US" sz="1400" dirty="0">
                <a:latin typeface="Arial" panose="020B0604020202020204" pitchFamily="34" charset="0"/>
                <a:cs typeface="Arial" panose="020B0604020202020204" pitchFamily="34" charset="0"/>
              </a:rPr>
              <a:t> Environmental Research Letters, 17(9), 094012.</a:t>
            </a:r>
          </a:p>
        </p:txBody>
      </p:sp>
      <p:sp>
        <p:nvSpPr>
          <p:cNvPr id="35" name="Text Placeholder 1">
            <a:extLst>
              <a:ext uri="{FF2B5EF4-FFF2-40B4-BE49-F238E27FC236}">
                <a16:creationId xmlns:a16="http://schemas.microsoft.com/office/drawing/2014/main" id="{9FF3C1F8-022F-1722-14A6-7787FA260579}"/>
              </a:ext>
            </a:extLst>
          </p:cNvPr>
          <p:cNvSpPr txBox="1">
            <a:spLocks/>
          </p:cNvSpPr>
          <p:nvPr/>
        </p:nvSpPr>
        <p:spPr bwMode="auto">
          <a:xfrm>
            <a:off x="8299868" y="817618"/>
            <a:ext cx="2388768" cy="395356"/>
          </a:xfrm>
          <a:prstGeom prst="rect">
            <a:avLst/>
          </a:prstGeom>
        </p:spPr>
        <p:txBody>
          <a:bodyPr vert="horz" lIns="91440" tIns="45720" rIns="91440" bIns="45720" rtlCol="0" anchor="t">
            <a:normAutofit/>
          </a:bodyPr>
          <a:lstStyle>
            <a:lvl1pPr marL="0" indent="0" algn="l" defTabSz="914400">
              <a:lnSpc>
                <a:spcPct val="120000"/>
              </a:lnSpc>
              <a:spcBef>
                <a:spcPts val="1000"/>
              </a:spcBef>
              <a:buClr>
                <a:schemeClr val="accent3"/>
              </a:buClr>
              <a:buSzPct val="130000"/>
              <a:buFont typeface=".SFNSDisplay"/>
              <a:buNone/>
              <a:defRPr sz="1600" b="0" i="0" cap="all">
                <a:solidFill>
                  <a:schemeClr val="accent3"/>
                </a:solidFill>
                <a:latin typeface="Campton Medium"/>
                <a:ea typeface="Campton Medium"/>
                <a:cs typeface="Campton Medium"/>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spcBef>
                <a:spcPts val="0"/>
              </a:spcBef>
              <a:defRPr/>
            </a:pPr>
            <a:r>
              <a:rPr lang="en-150" sz="1800" dirty="0">
                <a:solidFill>
                  <a:srgbClr val="346FFD"/>
                </a:solidFill>
                <a:latin typeface="Arial" panose="020B0604020202020204" pitchFamily="34" charset="0"/>
                <a:cs typeface="Arial" panose="020B0604020202020204" pitchFamily="34" charset="0"/>
              </a:rPr>
              <a:t>COLLABORATORS</a:t>
            </a:r>
            <a:endParaRPr lang="en-US" sz="1800" dirty="0">
              <a:latin typeface="Arial" panose="020B0604020202020204" pitchFamily="34" charset="0"/>
              <a:cs typeface="Arial" panose="020B0604020202020204" pitchFamily="34" charset="0"/>
            </a:endParaRPr>
          </a:p>
        </p:txBody>
      </p:sp>
      <p:sp>
        <p:nvSpPr>
          <p:cNvPr id="37" name="Text Placeholder 1">
            <a:extLst>
              <a:ext uri="{FF2B5EF4-FFF2-40B4-BE49-F238E27FC236}">
                <a16:creationId xmlns:a16="http://schemas.microsoft.com/office/drawing/2014/main" id="{521C2C0E-28E7-FFCA-C63E-D90B0FD5A8E3}"/>
              </a:ext>
            </a:extLst>
          </p:cNvPr>
          <p:cNvSpPr txBox="1">
            <a:spLocks/>
          </p:cNvSpPr>
          <p:nvPr/>
        </p:nvSpPr>
        <p:spPr bwMode="auto">
          <a:xfrm>
            <a:off x="5042422" y="819992"/>
            <a:ext cx="2388769" cy="395356"/>
          </a:xfrm>
          <a:prstGeom prst="rect">
            <a:avLst/>
          </a:prstGeom>
        </p:spPr>
        <p:txBody>
          <a:bodyPr vert="horz" lIns="91440" tIns="45720" rIns="91440" bIns="45720" rtlCol="0" anchor="t">
            <a:normAutofit/>
          </a:bodyPr>
          <a:lstStyle>
            <a:defPPr>
              <a:defRPr lang="en-US"/>
            </a:defPPr>
            <a:lvl1pPr indent="0">
              <a:lnSpc>
                <a:spcPct val="120000"/>
              </a:lnSpc>
              <a:spcBef>
                <a:spcPts val="1000"/>
              </a:spcBef>
              <a:buClr>
                <a:schemeClr val="accent3"/>
              </a:buClr>
              <a:buSzPct val="130000"/>
              <a:buFont typeface=".SFNSDisplay"/>
              <a:buNone/>
              <a:defRPr b="0" i="0" cap="all">
                <a:solidFill>
                  <a:srgbClr val="346FFD"/>
                </a:solidFill>
                <a:latin typeface="Arial" panose="020B0604020202020204" pitchFamily="34" charset="0"/>
                <a:ea typeface="Campton Medium"/>
                <a:cs typeface="Arial" panose="020B0604020202020204" pitchFamily="34" charset="0"/>
              </a:defRPr>
            </a:lvl1pPr>
            <a:lvl2pPr marL="685800" indent="-228600">
              <a:lnSpc>
                <a:spcPct val="120000"/>
              </a:lnSpc>
              <a:spcBef>
                <a:spcPts val="500"/>
              </a:spcBef>
              <a:buClr>
                <a:schemeClr val="accent3"/>
              </a:buClr>
              <a:buSzPct val="130000"/>
              <a:buFont typeface=".SFNSDisplay"/>
              <a:buChar char="│"/>
              <a:defRPr sz="1550">
                <a:latin typeface="Grantipo"/>
                <a:ea typeface="Grantipo"/>
                <a:cs typeface="Grantipo"/>
              </a:defRPr>
            </a:lvl2pPr>
            <a:lvl3pPr marL="1143000" indent="-228600">
              <a:lnSpc>
                <a:spcPct val="120000"/>
              </a:lnSpc>
              <a:spcBef>
                <a:spcPts val="500"/>
              </a:spcBef>
              <a:buClr>
                <a:schemeClr val="accent3"/>
              </a:buClr>
              <a:buSzPct val="130000"/>
              <a:buFont typeface=".SFNSDisplay"/>
              <a:buChar char="│"/>
              <a:defRPr sz="1550">
                <a:latin typeface="Grantipo"/>
                <a:ea typeface="Grantipo"/>
                <a:cs typeface="Grantipo"/>
              </a:defRPr>
            </a:lvl3pPr>
            <a:lvl4pPr marL="1600200" indent="-228600">
              <a:lnSpc>
                <a:spcPct val="120000"/>
              </a:lnSpc>
              <a:spcBef>
                <a:spcPts val="500"/>
              </a:spcBef>
              <a:buClr>
                <a:schemeClr val="accent3"/>
              </a:buClr>
              <a:buSzPct val="130000"/>
              <a:buFont typeface=".SFNSDisplay"/>
              <a:buChar char="│"/>
              <a:defRPr sz="1550">
                <a:latin typeface="Grantipo"/>
                <a:ea typeface="Grantipo"/>
                <a:cs typeface="Grantipo"/>
              </a:defRPr>
            </a:lvl4pPr>
            <a:lvl5pPr marL="2057400" indent="-228600">
              <a:lnSpc>
                <a:spcPct val="120000"/>
              </a:lnSpc>
              <a:spcBef>
                <a:spcPts val="500"/>
              </a:spcBef>
              <a:buClr>
                <a:schemeClr val="accent3"/>
              </a:buClr>
              <a:buSzPct val="130000"/>
              <a:buFont typeface=".SFNSDisplay"/>
              <a:buChar char="│"/>
              <a:defRPr sz="1550">
                <a:latin typeface="Grantipo"/>
                <a:ea typeface="Grantipo"/>
                <a:cs typeface="Grantipo"/>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dirty="0"/>
              <a:t>Funding Source</a:t>
            </a:r>
          </a:p>
        </p:txBody>
      </p:sp>
      <p:sp>
        <p:nvSpPr>
          <p:cNvPr id="43" name="TextBox 42">
            <a:extLst>
              <a:ext uri="{FF2B5EF4-FFF2-40B4-BE49-F238E27FC236}">
                <a16:creationId xmlns:a16="http://schemas.microsoft.com/office/drawing/2014/main" id="{1E4A919B-57B6-97B1-AEE3-E8700BD5E7BF}"/>
              </a:ext>
            </a:extLst>
          </p:cNvPr>
          <p:cNvSpPr txBox="1"/>
          <p:nvPr/>
        </p:nvSpPr>
        <p:spPr>
          <a:xfrm>
            <a:off x="5100044" y="5826345"/>
            <a:ext cx="6634755" cy="562975"/>
          </a:xfrm>
          <a:prstGeom prst="rect">
            <a:avLst/>
          </a:prstGeom>
          <a:noFill/>
        </p:spPr>
        <p:txBody>
          <a:bodyPr wrap="square">
            <a:spAutoFit/>
          </a:bodyPr>
          <a:lstStyle/>
          <a:p>
            <a:pPr marL="285750" indent="-285750">
              <a:lnSpc>
                <a:spcPct val="114000"/>
              </a:lnSpc>
              <a:spcAft>
                <a:spcPts val="600"/>
              </a:spcAft>
              <a:buClr>
                <a:schemeClr val="accent3"/>
              </a:buClr>
              <a:buFont typeface="Arial" panose="020B0604020202020204" pitchFamily="34" charset="0"/>
              <a:buChar char="—"/>
            </a:pPr>
            <a:r>
              <a:rPr lang="en-US" sz="1400" b="1" dirty="0">
                <a:latin typeface="Arial" panose="020B0604020202020204" pitchFamily="34" charset="0"/>
                <a:cs typeface="Arial" panose="020B0604020202020204" pitchFamily="34" charset="0"/>
              </a:rPr>
              <a:t>HORIZON-CL6-2026-CLIMATE-01: </a:t>
            </a:r>
            <a:r>
              <a:rPr lang="en-US" sz="1400" dirty="0">
                <a:latin typeface="Arial" panose="020B0604020202020204" pitchFamily="34" charset="0"/>
                <a:cs typeface="Arial" panose="020B0604020202020204" pitchFamily="34" charset="0"/>
              </a:rPr>
              <a:t>Nature-based solutions for climate resilience and coastal adaptation</a:t>
            </a:r>
          </a:p>
        </p:txBody>
      </p:sp>
      <p:sp>
        <p:nvSpPr>
          <p:cNvPr id="45" name="TextBox 44">
            <a:extLst>
              <a:ext uri="{FF2B5EF4-FFF2-40B4-BE49-F238E27FC236}">
                <a16:creationId xmlns:a16="http://schemas.microsoft.com/office/drawing/2014/main" id="{F4C368CB-7B74-5EE6-15A9-D8A0B5A0A90A}"/>
              </a:ext>
            </a:extLst>
          </p:cNvPr>
          <p:cNvSpPr txBox="1"/>
          <p:nvPr/>
        </p:nvSpPr>
        <p:spPr bwMode="auto">
          <a:xfrm>
            <a:off x="5157194" y="4206936"/>
            <a:ext cx="6806678" cy="394210"/>
          </a:xfrm>
          <a:prstGeom prst="rect">
            <a:avLst/>
          </a:prstGeom>
          <a:noFill/>
        </p:spPr>
        <p:txBody>
          <a:bodyPr wrap="square">
            <a:spAutoFit/>
          </a:bodyPr>
          <a:lstStyle/>
          <a:p>
            <a:pPr>
              <a:lnSpc>
                <a:spcPct val="120000"/>
              </a:lnSpc>
              <a:spcBef>
                <a:spcPts val="1000"/>
              </a:spcBef>
              <a:buClr>
                <a:schemeClr val="accent3"/>
              </a:buClr>
              <a:buSzPct val="130000"/>
              <a:defRPr/>
            </a:pPr>
            <a:r>
              <a:rPr lang="en-US" cap="all" dirty="0">
                <a:solidFill>
                  <a:srgbClr val="346FFD"/>
                </a:solidFill>
                <a:latin typeface="Arial" panose="020B0604020202020204" pitchFamily="34" charset="0"/>
                <a:cs typeface="Arial" panose="020B0604020202020204" pitchFamily="34" charset="0"/>
              </a:rPr>
              <a:t>Matching </a:t>
            </a:r>
            <a:r>
              <a:rPr lang="en-150" cap="all" dirty="0">
                <a:solidFill>
                  <a:srgbClr val="346FFD"/>
                </a:solidFill>
                <a:latin typeface="Arial" panose="020B0604020202020204" pitchFamily="34" charset="0"/>
                <a:cs typeface="Arial" panose="020B0604020202020204" pitchFamily="34" charset="0"/>
              </a:rPr>
              <a:t>EU-CONEXUS </a:t>
            </a:r>
            <a:r>
              <a:rPr lang="en-US" cap="all" dirty="0">
                <a:solidFill>
                  <a:srgbClr val="346FFD"/>
                </a:solidFill>
                <a:latin typeface="Arial" panose="020B0604020202020204" pitchFamily="34" charset="0"/>
                <a:cs typeface="Arial" panose="020B0604020202020204" pitchFamily="34" charset="0"/>
              </a:rPr>
              <a:t>Conference Session</a:t>
            </a:r>
          </a:p>
        </p:txBody>
      </p:sp>
      <p:sp>
        <p:nvSpPr>
          <p:cNvPr id="46" name="TextBox 45">
            <a:extLst>
              <a:ext uri="{FF2B5EF4-FFF2-40B4-BE49-F238E27FC236}">
                <a16:creationId xmlns:a16="http://schemas.microsoft.com/office/drawing/2014/main" id="{E23489F9-9119-2EAD-3E1B-CE7E1F79EFEA}"/>
              </a:ext>
            </a:extLst>
          </p:cNvPr>
          <p:cNvSpPr txBox="1"/>
          <p:nvPr/>
        </p:nvSpPr>
        <p:spPr bwMode="auto">
          <a:xfrm>
            <a:off x="5181829" y="4590822"/>
            <a:ext cx="6634756" cy="808555"/>
          </a:xfrm>
          <a:prstGeom prst="rect">
            <a:avLst/>
          </a:prstGeom>
          <a:noFill/>
        </p:spPr>
        <p:txBody>
          <a:bodyPr wrap="square">
            <a:spAutoFit/>
          </a:bodyPr>
          <a:lstStyle/>
          <a:p>
            <a:pPr marL="285750" indent="-285750">
              <a:lnSpc>
                <a:spcPct val="114000"/>
              </a:lnSpc>
              <a:spcAft>
                <a:spcPts val="600"/>
              </a:spcAft>
              <a:buClr>
                <a:schemeClr val="accent3"/>
              </a:buClr>
              <a:buFont typeface="Arial" panose="020B0604020202020204" pitchFamily="34" charset="0"/>
              <a:buChar char="—"/>
            </a:pPr>
            <a:r>
              <a:rPr lang="en-150" sz="1400" b="1" dirty="0">
                <a:latin typeface="Arial" panose="020B0604020202020204" pitchFamily="34" charset="0"/>
                <a:cs typeface="Arial" panose="020B0604020202020204" pitchFamily="34" charset="0"/>
              </a:rPr>
              <a:t>Session </a:t>
            </a:r>
            <a:r>
              <a:rPr lang="en-US" sz="1400" b="1" dirty="0">
                <a:latin typeface="Arial" panose="020B0604020202020204" pitchFamily="34" charset="0"/>
                <a:cs typeface="Arial" panose="020B0604020202020204" pitchFamily="34" charset="0"/>
              </a:rPr>
              <a:t>3</a:t>
            </a:r>
            <a:r>
              <a:rPr lang="en-150" sz="1400" b="1" dirty="0">
                <a:latin typeface="Arial" panose="020B0604020202020204" pitchFamily="34" charset="0"/>
                <a:cs typeface="Arial" panose="020B0604020202020204" pitchFamily="34" charset="0"/>
              </a:rPr>
              <a:t>:</a:t>
            </a:r>
            <a:r>
              <a:rPr lang="en-150"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Infrastructure &amp; Nature Based Solutions for Disaster Risk Reduction and Climate Change Adaptation with Local Knowledge &amp; Cultural Practices</a:t>
            </a:r>
          </a:p>
        </p:txBody>
      </p:sp>
      <p:pic>
        <p:nvPicPr>
          <p:cNvPr id="7" name="Picture 6">
            <a:extLst>
              <a:ext uri="{FF2B5EF4-FFF2-40B4-BE49-F238E27FC236}">
                <a16:creationId xmlns:a16="http://schemas.microsoft.com/office/drawing/2014/main" id="{D4C84B31-76D6-21D0-0688-5EEF12F8F969}"/>
              </a:ext>
            </a:extLst>
          </p:cNvPr>
          <p:cNvPicPr>
            <a:picLocks noChangeAspect="1"/>
          </p:cNvPicPr>
          <p:nvPr/>
        </p:nvPicPr>
        <p:blipFill>
          <a:blip r:embed="rId2"/>
          <a:srcRect t="4709" b="4840"/>
          <a:stretch>
            <a:fillRect/>
          </a:stretch>
        </p:blipFill>
        <p:spPr>
          <a:xfrm>
            <a:off x="570601" y="941946"/>
            <a:ext cx="4133630" cy="2787796"/>
          </a:xfrm>
          <a:prstGeom prst="rect">
            <a:avLst/>
          </a:prstGeom>
        </p:spPr>
      </p:pic>
      <p:pic>
        <p:nvPicPr>
          <p:cNvPr id="3" name="Picture 2">
            <a:extLst>
              <a:ext uri="{FF2B5EF4-FFF2-40B4-BE49-F238E27FC236}">
                <a16:creationId xmlns:a16="http://schemas.microsoft.com/office/drawing/2014/main" id="{A8E6EE37-4496-267F-92E8-BD70463F8DC8}"/>
              </a:ext>
            </a:extLst>
          </p:cNvPr>
          <p:cNvPicPr>
            <a:picLocks noChangeAspect="1"/>
          </p:cNvPicPr>
          <p:nvPr/>
        </p:nvPicPr>
        <p:blipFill>
          <a:blip r:embed="rId3"/>
          <a:stretch>
            <a:fillRect/>
          </a:stretch>
        </p:blipFill>
        <p:spPr>
          <a:xfrm>
            <a:off x="570601" y="3023035"/>
            <a:ext cx="4379059" cy="30110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5F9BB62-F21A-DC84-87BD-A4F546223AFC}"/>
            </a:ext>
          </a:extLst>
        </p:cNvPr>
        <p:cNvGrpSpPr/>
        <p:nvPr/>
      </p:nvGrpSpPr>
      <p:grpSpPr bwMode="auto">
        <a:xfrm>
          <a:off x="0" y="0"/>
          <a:ext cx="0" cy="0"/>
          <a:chOff x="0" y="0"/>
          <a:chExt cx="0" cy="0"/>
        </a:xfrm>
      </p:grpSpPr>
      <p:sp>
        <p:nvSpPr>
          <p:cNvPr id="2" name="Text Placeholder 1">
            <a:extLst>
              <a:ext uri="{FF2B5EF4-FFF2-40B4-BE49-F238E27FC236}">
                <a16:creationId xmlns:a16="http://schemas.microsoft.com/office/drawing/2014/main" id="{B32D4BA1-3F87-7A9D-8E95-6052BF2D043B}"/>
              </a:ext>
            </a:extLst>
          </p:cNvPr>
          <p:cNvSpPr>
            <a:spLocks noGrp="1"/>
          </p:cNvSpPr>
          <p:nvPr>
            <p:ph type="body" sz="quarter" idx="13"/>
          </p:nvPr>
        </p:nvSpPr>
        <p:spPr bwMode="auto">
          <a:xfrm>
            <a:off x="4817141" y="2321596"/>
            <a:ext cx="2834183" cy="498123"/>
          </a:xfrm>
        </p:spPr>
        <p:txBody>
          <a:bodyPr>
            <a:normAutofit fontScale="92500"/>
          </a:bodyPr>
          <a:lstStyle/>
          <a:p>
            <a:pPr>
              <a:defRPr/>
            </a:pPr>
            <a:r>
              <a:rPr lang="en-US" sz="1800" dirty="0">
                <a:solidFill>
                  <a:srgbClr val="346FFD"/>
                </a:solidFill>
                <a:latin typeface="Arial" panose="020B0604020202020204" pitchFamily="34" charset="0"/>
                <a:cs typeface="Arial" panose="020B0604020202020204" pitchFamily="34" charset="0"/>
              </a:rPr>
              <a:t>RELATED PUBLICATIONS</a:t>
            </a:r>
            <a:endParaRPr sz="1800" dirty="0">
              <a:latin typeface="Arial" panose="020B0604020202020204" pitchFamily="34" charset="0"/>
              <a:cs typeface="Arial" panose="020B0604020202020204" pitchFamily="34" charset="0"/>
            </a:endParaRPr>
          </a:p>
          <a:p>
            <a:pPr>
              <a:defRPr/>
            </a:pPr>
            <a:endParaRPr lang="en-US" sz="1800" dirty="0">
              <a:solidFill>
                <a:srgbClr val="346FFD"/>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10FC4E4-F9FD-7250-2BD5-F322691DC355}"/>
              </a:ext>
            </a:extLst>
          </p:cNvPr>
          <p:cNvSpPr>
            <a:spLocks noGrp="1"/>
          </p:cNvSpPr>
          <p:nvPr>
            <p:ph type="title"/>
          </p:nvPr>
        </p:nvSpPr>
        <p:spPr bwMode="auto">
          <a:xfrm>
            <a:off x="648930" y="252655"/>
            <a:ext cx="10363198" cy="552257"/>
          </a:xfrm>
        </p:spPr>
        <p:txBody>
          <a:bodyPr/>
          <a:lstStyle/>
          <a:p>
            <a:pPr>
              <a:defRPr/>
            </a:pPr>
            <a:r>
              <a:rPr lang="en-US" sz="3000" dirty="0">
                <a:latin typeface="Arial" panose="020B0604020202020204" pitchFamily="34" charset="0"/>
                <a:cs typeface="Arial" panose="020B0604020202020204" pitchFamily="34" charset="0"/>
              </a:rPr>
              <a:t>Microplastic Pollution Monitoring &amp; Socio-Ecological Impact</a:t>
            </a:r>
          </a:p>
        </p:txBody>
      </p:sp>
      <p:sp>
        <p:nvSpPr>
          <p:cNvPr id="10" name="Slide Number Placeholder 9">
            <a:extLst>
              <a:ext uri="{FF2B5EF4-FFF2-40B4-BE49-F238E27FC236}">
                <a16:creationId xmlns:a16="http://schemas.microsoft.com/office/drawing/2014/main" id="{C2AE7BB6-D80B-84CD-108F-2CCCAC433CAF}"/>
              </a:ext>
            </a:extLst>
          </p:cNvPr>
          <p:cNvSpPr>
            <a:spLocks noGrp="1"/>
          </p:cNvSpPr>
          <p:nvPr>
            <p:ph type="sldNum" sz="quarter" idx="12"/>
          </p:nvPr>
        </p:nvSpPr>
        <p:spPr bwMode="auto"/>
        <p:txBody>
          <a:bodyPr/>
          <a:lstStyle/>
          <a:p>
            <a:pPr>
              <a:defRPr/>
            </a:pPr>
            <a:fld id="{53969381-6070-C14C-AC19-9F0CCB6EE0F1}" type="slidenum">
              <a:rPr lang="en-US"/>
              <a:t>4</a:t>
            </a:fld>
            <a:r>
              <a:rPr lang="en-US"/>
              <a:t> </a:t>
            </a:r>
            <a:endParaRPr/>
          </a:p>
        </p:txBody>
      </p:sp>
      <p:sp>
        <p:nvSpPr>
          <p:cNvPr id="24" name="TextBox 23">
            <a:extLst>
              <a:ext uri="{FF2B5EF4-FFF2-40B4-BE49-F238E27FC236}">
                <a16:creationId xmlns:a16="http://schemas.microsoft.com/office/drawing/2014/main" id="{DE7F2854-4F53-5D02-5E5D-E66BF7764464}"/>
              </a:ext>
            </a:extLst>
          </p:cNvPr>
          <p:cNvSpPr txBox="1"/>
          <p:nvPr/>
        </p:nvSpPr>
        <p:spPr>
          <a:xfrm>
            <a:off x="8305216" y="1291217"/>
            <a:ext cx="3548328" cy="808555"/>
          </a:xfrm>
          <a:prstGeom prst="rect">
            <a:avLst/>
          </a:prstGeom>
          <a:noFill/>
        </p:spPr>
        <p:txBody>
          <a:bodyPr wrap="square">
            <a:spAutoFit/>
          </a:bodyPr>
          <a:lstStyle/>
          <a:p>
            <a:pPr marL="285750" indent="-285750">
              <a:lnSpc>
                <a:spcPct val="114000"/>
              </a:lnSpc>
              <a:buClr>
                <a:schemeClr val="accent3"/>
              </a:buClr>
              <a:buFont typeface="Arial" panose="020B0604020202020204" pitchFamily="34" charset="0"/>
              <a:buChar char="—"/>
            </a:pPr>
            <a:r>
              <a:rPr lang="en-US" sz="1400" dirty="0">
                <a:latin typeface="Arial" panose="020B0604020202020204" pitchFamily="34" charset="0"/>
                <a:cs typeface="Arial" panose="020B0604020202020204" pitchFamily="34" charset="0"/>
              </a:rPr>
              <a:t>University of Barcelona</a:t>
            </a:r>
            <a:endParaRPr lang="en-150" sz="1400" dirty="0">
              <a:latin typeface="Arial" panose="020B0604020202020204" pitchFamily="34" charset="0"/>
              <a:cs typeface="Arial" panose="020B0604020202020204" pitchFamily="34" charset="0"/>
            </a:endParaRPr>
          </a:p>
          <a:p>
            <a:pPr marL="285750" indent="-285750">
              <a:lnSpc>
                <a:spcPct val="114000"/>
              </a:lnSpc>
              <a:buClr>
                <a:schemeClr val="accent3"/>
              </a:buClr>
              <a:buFont typeface="Arial" panose="020B0604020202020204" pitchFamily="34" charset="0"/>
              <a:buChar char="—"/>
            </a:pPr>
            <a:r>
              <a:rPr lang="en-US" sz="1400" spc="-10" dirty="0">
                <a:latin typeface="Arial" panose="020B0604020202020204" pitchFamily="34" charset="0"/>
                <a:cs typeface="Arial" panose="020B0604020202020204" pitchFamily="34" charset="0"/>
              </a:rPr>
              <a:t>National Technical University of Athens</a:t>
            </a:r>
            <a:endParaRPr lang="en-150" sz="1400" spc="-10" dirty="0">
              <a:latin typeface="Arial" panose="020B0604020202020204" pitchFamily="34" charset="0"/>
              <a:cs typeface="Arial" panose="020B0604020202020204" pitchFamily="34" charset="0"/>
            </a:endParaRPr>
          </a:p>
          <a:p>
            <a:pPr marL="285750" indent="-285750">
              <a:lnSpc>
                <a:spcPct val="114000"/>
              </a:lnSpc>
              <a:buClr>
                <a:schemeClr val="accent3"/>
              </a:buClr>
              <a:buFont typeface="Arial" panose="020B0604020202020204" pitchFamily="34" charset="0"/>
              <a:buChar char="—"/>
            </a:pPr>
            <a:r>
              <a:rPr lang="en-US" sz="1400" dirty="0">
                <a:latin typeface="Arial" panose="020B0604020202020204" pitchFamily="34" charset="0"/>
                <a:cs typeface="Arial" panose="020B0604020202020204" pitchFamily="34" charset="0"/>
              </a:rPr>
              <a:t>Clean Seas Initiative (NGO)</a:t>
            </a:r>
          </a:p>
        </p:txBody>
      </p:sp>
      <p:sp>
        <p:nvSpPr>
          <p:cNvPr id="26" name="TextBox 25">
            <a:extLst>
              <a:ext uri="{FF2B5EF4-FFF2-40B4-BE49-F238E27FC236}">
                <a16:creationId xmlns:a16="http://schemas.microsoft.com/office/drawing/2014/main" id="{AC9AB0A2-363C-1A75-CA04-CEC9E4DA8382}"/>
              </a:ext>
            </a:extLst>
          </p:cNvPr>
          <p:cNvSpPr txBox="1"/>
          <p:nvPr/>
        </p:nvSpPr>
        <p:spPr>
          <a:xfrm>
            <a:off x="4817139" y="1296592"/>
            <a:ext cx="3413616" cy="808555"/>
          </a:xfrm>
          <a:prstGeom prst="rect">
            <a:avLst/>
          </a:prstGeom>
          <a:noFill/>
        </p:spPr>
        <p:txBody>
          <a:bodyPr wrap="square">
            <a:spAutoFit/>
          </a:bodyPr>
          <a:lstStyle/>
          <a:p>
            <a:pPr marL="285750" indent="-285750">
              <a:lnSpc>
                <a:spcPct val="114000"/>
              </a:lnSpc>
              <a:buClr>
                <a:schemeClr val="accent3"/>
              </a:buClr>
              <a:buFont typeface="Arial" panose="020B0604020202020204" pitchFamily="34" charset="0"/>
              <a:buChar char="—"/>
            </a:pPr>
            <a:r>
              <a:rPr lang="en-US" sz="1400" dirty="0">
                <a:latin typeface="Arial" panose="020B0604020202020204" pitchFamily="34" charset="0"/>
                <a:cs typeface="Arial" panose="020B0604020202020204" pitchFamily="34" charset="0"/>
              </a:rPr>
              <a:t>Horizon Europe – Mission Ocean &amp; Waters, HORIZON X</a:t>
            </a:r>
            <a:r>
              <a:rPr lang="en-150"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(Project: </a:t>
            </a:r>
            <a:r>
              <a:rPr lang="en-US" sz="1400" b="1" dirty="0">
                <a:latin typeface="Arial" panose="020B0604020202020204" pitchFamily="34" charset="0"/>
                <a:cs typeface="Arial" panose="020B0604020202020204" pitchFamily="34" charset="0"/>
              </a:rPr>
              <a:t>MICROTRACK</a:t>
            </a:r>
            <a:r>
              <a:rPr lang="en-US" sz="1400" dirty="0">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214D83D2-5788-DAB7-1470-C71D1C860D32}"/>
              </a:ext>
            </a:extLst>
          </p:cNvPr>
          <p:cNvSpPr txBox="1"/>
          <p:nvPr/>
        </p:nvSpPr>
        <p:spPr>
          <a:xfrm>
            <a:off x="4817139" y="2663692"/>
            <a:ext cx="7003307" cy="1699183"/>
          </a:xfrm>
          <a:prstGeom prst="rect">
            <a:avLst/>
          </a:prstGeom>
          <a:noFill/>
        </p:spPr>
        <p:txBody>
          <a:bodyPr wrap="square">
            <a:spAutoFit/>
          </a:bodyPr>
          <a:lstStyle/>
          <a:p>
            <a:pPr marL="285750" indent="-285750" algn="just">
              <a:lnSpc>
                <a:spcPct val="114000"/>
              </a:lnSpc>
              <a:spcAft>
                <a:spcPts val="600"/>
              </a:spcAft>
              <a:buClr>
                <a:schemeClr val="accent3"/>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Markou, S.</a:t>
            </a:r>
            <a:r>
              <a:rPr lang="en-US" sz="1400" dirty="0">
                <a:latin typeface="Arial" panose="020B0604020202020204" pitchFamily="34" charset="0"/>
                <a:cs typeface="Arial" panose="020B0604020202020204" pitchFamily="34" charset="0"/>
              </a:rPr>
              <a:t>, Papadakis, N., &amp; Rossi, L. (2024). </a:t>
            </a:r>
            <a:r>
              <a:rPr lang="en-US" sz="1400" i="1" dirty="0">
                <a:latin typeface="Arial" panose="020B0604020202020204" pitchFamily="34" charset="0"/>
                <a:cs typeface="Arial" panose="020B0604020202020204" pitchFamily="34" charset="0"/>
              </a:rPr>
              <a:t>Spatial distribution patterns of microplastics in semi-enclosed Mediterranean basins.</a:t>
            </a:r>
            <a:r>
              <a:rPr lang="en-US" sz="1400" dirty="0">
                <a:latin typeface="Arial" panose="020B0604020202020204" pitchFamily="34" charset="0"/>
                <a:cs typeface="Arial" panose="020B0604020202020204" pitchFamily="34" charset="0"/>
              </a:rPr>
              <a:t> Marine Pollution Bulletin, 198, 115732.</a:t>
            </a:r>
          </a:p>
          <a:p>
            <a:pPr marL="285750" indent="-285750" algn="just">
              <a:lnSpc>
                <a:spcPct val="114000"/>
              </a:lnSpc>
              <a:spcAft>
                <a:spcPts val="600"/>
              </a:spcAft>
              <a:buClr>
                <a:schemeClr val="accent3"/>
              </a:buClr>
              <a:buFont typeface="Wingdings" panose="05000000000000000000" pitchFamily="2" charset="2"/>
              <a:buChar char="§"/>
            </a:pPr>
            <a:r>
              <a:rPr lang="en-US" sz="1400" dirty="0">
                <a:latin typeface="Arial" panose="020B0604020202020204" pitchFamily="34" charset="0"/>
                <a:cs typeface="Arial" panose="020B0604020202020204" pitchFamily="34" charset="0"/>
              </a:rPr>
              <a:t>Papadakis, N., &amp; </a:t>
            </a:r>
            <a:r>
              <a:rPr lang="en-US" sz="1400" b="1" dirty="0">
                <a:latin typeface="Arial" panose="020B0604020202020204" pitchFamily="34" charset="0"/>
                <a:cs typeface="Arial" panose="020B0604020202020204" pitchFamily="34" charset="0"/>
              </a:rPr>
              <a:t>Markou, S. </a:t>
            </a:r>
            <a:r>
              <a:rPr lang="en-US" sz="1400" dirty="0">
                <a:latin typeface="Arial" panose="020B0604020202020204" pitchFamily="34" charset="0"/>
                <a:cs typeface="Arial" panose="020B0604020202020204" pitchFamily="34" charset="0"/>
              </a:rPr>
              <a:t>(2023). </a:t>
            </a:r>
            <a:r>
              <a:rPr lang="en-US" sz="1400" i="1" dirty="0">
                <a:latin typeface="Arial" panose="020B0604020202020204" pitchFamily="34" charset="0"/>
                <a:cs typeface="Arial" panose="020B0604020202020204" pitchFamily="34" charset="0"/>
              </a:rPr>
              <a:t>Citizen science approaches for monitoring coastal plastic pollution.</a:t>
            </a:r>
            <a:r>
              <a:rPr lang="en-US" sz="1400" dirty="0">
                <a:latin typeface="Arial" panose="020B0604020202020204" pitchFamily="34" charset="0"/>
                <a:cs typeface="Arial" panose="020B0604020202020204" pitchFamily="34" charset="0"/>
              </a:rPr>
              <a:t> Science of the Total Environment, 872, 162045.</a:t>
            </a:r>
          </a:p>
          <a:p>
            <a:pPr marL="285750" indent="-285750" algn="just">
              <a:lnSpc>
                <a:spcPct val="114000"/>
              </a:lnSpc>
              <a:spcAft>
                <a:spcPts val="600"/>
              </a:spcAft>
              <a:buClr>
                <a:schemeClr val="accent3"/>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p:txBody>
      </p:sp>
      <p:sp>
        <p:nvSpPr>
          <p:cNvPr id="35" name="Text Placeholder 1">
            <a:extLst>
              <a:ext uri="{FF2B5EF4-FFF2-40B4-BE49-F238E27FC236}">
                <a16:creationId xmlns:a16="http://schemas.microsoft.com/office/drawing/2014/main" id="{36629745-5D37-CBC8-9C7C-799892A109E4}"/>
              </a:ext>
            </a:extLst>
          </p:cNvPr>
          <p:cNvSpPr txBox="1">
            <a:spLocks/>
          </p:cNvSpPr>
          <p:nvPr/>
        </p:nvSpPr>
        <p:spPr bwMode="auto">
          <a:xfrm>
            <a:off x="8305215" y="905121"/>
            <a:ext cx="2388768" cy="395356"/>
          </a:xfrm>
          <a:prstGeom prst="rect">
            <a:avLst/>
          </a:prstGeom>
        </p:spPr>
        <p:txBody>
          <a:bodyPr vert="horz" lIns="91440" tIns="45720" rIns="91440" bIns="45720" rtlCol="0" anchor="t">
            <a:normAutofit/>
          </a:bodyPr>
          <a:lstStyle>
            <a:lvl1pPr marL="0" indent="0" algn="l" defTabSz="914400">
              <a:lnSpc>
                <a:spcPct val="120000"/>
              </a:lnSpc>
              <a:spcBef>
                <a:spcPts val="1000"/>
              </a:spcBef>
              <a:buClr>
                <a:schemeClr val="accent3"/>
              </a:buClr>
              <a:buSzPct val="130000"/>
              <a:buFont typeface=".SFNSDisplay"/>
              <a:buNone/>
              <a:defRPr sz="1600" b="0" i="0" cap="all">
                <a:solidFill>
                  <a:schemeClr val="accent3"/>
                </a:solidFill>
                <a:latin typeface="Campton Medium"/>
                <a:ea typeface="Campton Medium"/>
                <a:cs typeface="Campton Medium"/>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spcBef>
                <a:spcPts val="0"/>
              </a:spcBef>
              <a:defRPr/>
            </a:pPr>
            <a:r>
              <a:rPr lang="en-150" sz="1800" dirty="0">
                <a:solidFill>
                  <a:srgbClr val="346FFD"/>
                </a:solidFill>
                <a:latin typeface="Arial" panose="020B0604020202020204" pitchFamily="34" charset="0"/>
                <a:cs typeface="Arial" panose="020B0604020202020204" pitchFamily="34" charset="0"/>
              </a:rPr>
              <a:t>COLLABORATORS</a:t>
            </a:r>
            <a:endParaRPr lang="en-US" sz="1800" dirty="0">
              <a:latin typeface="Arial" panose="020B0604020202020204" pitchFamily="34" charset="0"/>
              <a:cs typeface="Arial" panose="020B0604020202020204" pitchFamily="34" charset="0"/>
            </a:endParaRPr>
          </a:p>
        </p:txBody>
      </p:sp>
      <p:sp>
        <p:nvSpPr>
          <p:cNvPr id="37" name="Text Placeholder 1">
            <a:extLst>
              <a:ext uri="{FF2B5EF4-FFF2-40B4-BE49-F238E27FC236}">
                <a16:creationId xmlns:a16="http://schemas.microsoft.com/office/drawing/2014/main" id="{1C846916-1E2F-C958-A860-DCE59BB11FD6}"/>
              </a:ext>
            </a:extLst>
          </p:cNvPr>
          <p:cNvSpPr txBox="1">
            <a:spLocks/>
          </p:cNvSpPr>
          <p:nvPr/>
        </p:nvSpPr>
        <p:spPr bwMode="auto">
          <a:xfrm>
            <a:off x="4805389" y="905121"/>
            <a:ext cx="2388769" cy="395356"/>
          </a:xfrm>
          <a:prstGeom prst="rect">
            <a:avLst/>
          </a:prstGeom>
        </p:spPr>
        <p:txBody>
          <a:bodyPr vert="horz" lIns="91440" tIns="45720" rIns="91440" bIns="45720" rtlCol="0" anchor="t">
            <a:normAutofit/>
          </a:bodyPr>
          <a:lstStyle>
            <a:defPPr>
              <a:defRPr lang="en-US"/>
            </a:defPPr>
            <a:lvl1pPr indent="0">
              <a:lnSpc>
                <a:spcPct val="120000"/>
              </a:lnSpc>
              <a:spcBef>
                <a:spcPts val="1000"/>
              </a:spcBef>
              <a:buClr>
                <a:schemeClr val="accent3"/>
              </a:buClr>
              <a:buSzPct val="130000"/>
              <a:buFont typeface=".SFNSDisplay"/>
              <a:buNone/>
              <a:defRPr b="0" i="0" cap="all">
                <a:solidFill>
                  <a:srgbClr val="346FFD"/>
                </a:solidFill>
                <a:latin typeface="Arial" panose="020B0604020202020204" pitchFamily="34" charset="0"/>
                <a:ea typeface="Campton Medium"/>
                <a:cs typeface="Arial" panose="020B0604020202020204" pitchFamily="34" charset="0"/>
              </a:defRPr>
            </a:lvl1pPr>
            <a:lvl2pPr marL="685800" indent="-228600">
              <a:lnSpc>
                <a:spcPct val="120000"/>
              </a:lnSpc>
              <a:spcBef>
                <a:spcPts val="500"/>
              </a:spcBef>
              <a:buClr>
                <a:schemeClr val="accent3"/>
              </a:buClr>
              <a:buSzPct val="130000"/>
              <a:buFont typeface=".SFNSDisplay"/>
              <a:buChar char="│"/>
              <a:defRPr sz="1550">
                <a:latin typeface="Grantipo"/>
                <a:ea typeface="Grantipo"/>
                <a:cs typeface="Grantipo"/>
              </a:defRPr>
            </a:lvl2pPr>
            <a:lvl3pPr marL="1143000" indent="-228600">
              <a:lnSpc>
                <a:spcPct val="120000"/>
              </a:lnSpc>
              <a:spcBef>
                <a:spcPts val="500"/>
              </a:spcBef>
              <a:buClr>
                <a:schemeClr val="accent3"/>
              </a:buClr>
              <a:buSzPct val="130000"/>
              <a:buFont typeface=".SFNSDisplay"/>
              <a:buChar char="│"/>
              <a:defRPr sz="1550">
                <a:latin typeface="Grantipo"/>
                <a:ea typeface="Grantipo"/>
                <a:cs typeface="Grantipo"/>
              </a:defRPr>
            </a:lvl3pPr>
            <a:lvl4pPr marL="1600200" indent="-228600">
              <a:lnSpc>
                <a:spcPct val="120000"/>
              </a:lnSpc>
              <a:spcBef>
                <a:spcPts val="500"/>
              </a:spcBef>
              <a:buClr>
                <a:schemeClr val="accent3"/>
              </a:buClr>
              <a:buSzPct val="130000"/>
              <a:buFont typeface=".SFNSDisplay"/>
              <a:buChar char="│"/>
              <a:defRPr sz="1550">
                <a:latin typeface="Grantipo"/>
                <a:ea typeface="Grantipo"/>
                <a:cs typeface="Grantipo"/>
              </a:defRPr>
            </a:lvl4pPr>
            <a:lvl5pPr marL="2057400" indent="-228600">
              <a:lnSpc>
                <a:spcPct val="120000"/>
              </a:lnSpc>
              <a:spcBef>
                <a:spcPts val="500"/>
              </a:spcBef>
              <a:buClr>
                <a:schemeClr val="accent3"/>
              </a:buClr>
              <a:buSzPct val="130000"/>
              <a:buFont typeface=".SFNSDisplay"/>
              <a:buChar char="│"/>
              <a:defRPr sz="1550">
                <a:latin typeface="Grantipo"/>
                <a:ea typeface="Grantipo"/>
                <a:cs typeface="Grantipo"/>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dirty="0"/>
              <a:t>Funding Source</a:t>
            </a:r>
          </a:p>
        </p:txBody>
      </p:sp>
      <p:sp>
        <p:nvSpPr>
          <p:cNvPr id="43" name="TextBox 42">
            <a:extLst>
              <a:ext uri="{FF2B5EF4-FFF2-40B4-BE49-F238E27FC236}">
                <a16:creationId xmlns:a16="http://schemas.microsoft.com/office/drawing/2014/main" id="{42918188-E17D-ABCC-0BA0-5129EA7ADDA9}"/>
              </a:ext>
            </a:extLst>
          </p:cNvPr>
          <p:cNvSpPr txBox="1"/>
          <p:nvPr/>
        </p:nvSpPr>
        <p:spPr>
          <a:xfrm>
            <a:off x="4863595" y="5906195"/>
            <a:ext cx="5552655" cy="562975"/>
          </a:xfrm>
          <a:prstGeom prst="rect">
            <a:avLst/>
          </a:prstGeom>
          <a:noFill/>
        </p:spPr>
        <p:txBody>
          <a:bodyPr wrap="square">
            <a:spAutoFit/>
          </a:bodyPr>
          <a:lstStyle/>
          <a:p>
            <a:pPr marL="285750" indent="-285750">
              <a:lnSpc>
                <a:spcPct val="114000"/>
              </a:lnSpc>
              <a:spcAft>
                <a:spcPts val="600"/>
              </a:spcAft>
              <a:buClr>
                <a:schemeClr val="accent3"/>
              </a:buClr>
              <a:buFont typeface="Arial" panose="020B0604020202020204" pitchFamily="34" charset="0"/>
              <a:buChar char="—"/>
            </a:pPr>
            <a:r>
              <a:rPr lang="en-US" sz="1400" b="1" dirty="0">
                <a:latin typeface="Arial" panose="020B0604020202020204" pitchFamily="34" charset="0"/>
                <a:cs typeface="Arial" panose="020B0604020202020204" pitchFamily="34" charset="0"/>
              </a:rPr>
              <a:t>HORIZON-CL6-2026-01-ZEROPOLLUTION-01-two-stage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Decontaminate and bioremediate aquatic pollution</a:t>
            </a:r>
          </a:p>
        </p:txBody>
      </p:sp>
      <p:sp>
        <p:nvSpPr>
          <p:cNvPr id="45" name="TextBox 44">
            <a:extLst>
              <a:ext uri="{FF2B5EF4-FFF2-40B4-BE49-F238E27FC236}">
                <a16:creationId xmlns:a16="http://schemas.microsoft.com/office/drawing/2014/main" id="{B11A3901-79F1-37CD-496C-397D983F004F}"/>
              </a:ext>
            </a:extLst>
          </p:cNvPr>
          <p:cNvSpPr txBox="1"/>
          <p:nvPr/>
        </p:nvSpPr>
        <p:spPr bwMode="auto">
          <a:xfrm>
            <a:off x="4832828" y="4308874"/>
            <a:ext cx="6847845" cy="394210"/>
          </a:xfrm>
          <a:prstGeom prst="rect">
            <a:avLst/>
          </a:prstGeom>
          <a:noFill/>
        </p:spPr>
        <p:txBody>
          <a:bodyPr wrap="square">
            <a:spAutoFit/>
          </a:bodyPr>
          <a:lstStyle/>
          <a:p>
            <a:pPr>
              <a:lnSpc>
                <a:spcPct val="120000"/>
              </a:lnSpc>
              <a:spcBef>
                <a:spcPts val="1000"/>
              </a:spcBef>
              <a:buClr>
                <a:schemeClr val="accent3"/>
              </a:buClr>
              <a:buSzPct val="130000"/>
              <a:defRPr/>
            </a:pPr>
            <a:r>
              <a:rPr lang="en-US" cap="all" dirty="0">
                <a:solidFill>
                  <a:srgbClr val="346FFD"/>
                </a:solidFill>
                <a:latin typeface="Arial" panose="020B0604020202020204" pitchFamily="34" charset="0"/>
                <a:cs typeface="Arial" panose="020B0604020202020204" pitchFamily="34" charset="0"/>
              </a:rPr>
              <a:t>Matching </a:t>
            </a:r>
            <a:r>
              <a:rPr lang="en-150" cap="all" dirty="0">
                <a:solidFill>
                  <a:srgbClr val="346FFD"/>
                </a:solidFill>
                <a:latin typeface="Arial" panose="020B0604020202020204" pitchFamily="34" charset="0"/>
                <a:cs typeface="Arial" panose="020B0604020202020204" pitchFamily="34" charset="0"/>
              </a:rPr>
              <a:t>EU-CONEXUS </a:t>
            </a:r>
            <a:r>
              <a:rPr lang="en-US" cap="all" dirty="0">
                <a:solidFill>
                  <a:srgbClr val="346FFD"/>
                </a:solidFill>
                <a:latin typeface="Arial" panose="020B0604020202020204" pitchFamily="34" charset="0"/>
                <a:cs typeface="Arial" panose="020B0604020202020204" pitchFamily="34" charset="0"/>
              </a:rPr>
              <a:t>Conference Session</a:t>
            </a:r>
          </a:p>
        </p:txBody>
      </p:sp>
      <p:sp>
        <p:nvSpPr>
          <p:cNvPr id="46" name="TextBox 45">
            <a:extLst>
              <a:ext uri="{FF2B5EF4-FFF2-40B4-BE49-F238E27FC236}">
                <a16:creationId xmlns:a16="http://schemas.microsoft.com/office/drawing/2014/main" id="{3555F7FE-8222-A1B4-21F5-E8AE2DA6ED4A}"/>
              </a:ext>
            </a:extLst>
          </p:cNvPr>
          <p:cNvSpPr txBox="1"/>
          <p:nvPr/>
        </p:nvSpPr>
        <p:spPr bwMode="auto">
          <a:xfrm>
            <a:off x="4832828" y="4684452"/>
            <a:ext cx="6635935" cy="562975"/>
          </a:xfrm>
          <a:prstGeom prst="rect">
            <a:avLst/>
          </a:prstGeom>
          <a:noFill/>
        </p:spPr>
        <p:txBody>
          <a:bodyPr wrap="square">
            <a:spAutoFit/>
          </a:bodyPr>
          <a:lstStyle/>
          <a:p>
            <a:pPr marL="285750" indent="-285750">
              <a:lnSpc>
                <a:spcPct val="114000"/>
              </a:lnSpc>
              <a:spcAft>
                <a:spcPts val="600"/>
              </a:spcAft>
              <a:buClr>
                <a:schemeClr val="accent3"/>
              </a:buClr>
              <a:buFont typeface="Arial" panose="020B0604020202020204" pitchFamily="34" charset="0"/>
              <a:buChar char="—"/>
            </a:pPr>
            <a:r>
              <a:rPr lang="en-150" sz="1400" b="1" dirty="0">
                <a:latin typeface="Arial" panose="020B0604020202020204" pitchFamily="34" charset="0"/>
                <a:cs typeface="Arial" panose="020B0604020202020204" pitchFamily="34" charset="0"/>
              </a:rPr>
              <a:t>Session 2:</a:t>
            </a:r>
            <a:r>
              <a:rPr lang="en-150" sz="1400" dirty="0">
                <a:latin typeface="Arial" panose="020B0604020202020204" pitchFamily="34" charset="0"/>
                <a:cs typeface="Arial" panose="020B0604020202020204" pitchFamily="34" charset="0"/>
              </a:rPr>
              <a:t> P</a:t>
            </a:r>
            <a:r>
              <a:rPr lang="en-US" sz="1400" dirty="0" err="1">
                <a:latin typeface="Arial" panose="020B0604020202020204" pitchFamily="34" charset="0"/>
                <a:cs typeface="Arial" panose="020B0604020202020204" pitchFamily="34" charset="0"/>
              </a:rPr>
              <a:t>rotection</a:t>
            </a:r>
            <a:r>
              <a:rPr lang="en-US" sz="1400" dirty="0">
                <a:latin typeface="Arial" panose="020B0604020202020204" pitchFamily="34" charset="0"/>
                <a:cs typeface="Arial" panose="020B0604020202020204" pitchFamily="34" charset="0"/>
              </a:rPr>
              <a:t> of Oceans, Seas &amp; Waters and Sustainable Coastal Waste Management through Socio-Ecological Transitions</a:t>
            </a:r>
          </a:p>
        </p:txBody>
      </p:sp>
      <p:pic>
        <p:nvPicPr>
          <p:cNvPr id="3" name="Picture 2">
            <a:extLst>
              <a:ext uri="{FF2B5EF4-FFF2-40B4-BE49-F238E27FC236}">
                <a16:creationId xmlns:a16="http://schemas.microsoft.com/office/drawing/2014/main" id="{CB1CB201-1A7F-61A1-2AFC-02D162860E9B}"/>
              </a:ext>
            </a:extLst>
          </p:cNvPr>
          <p:cNvPicPr>
            <a:picLocks noChangeAspect="1"/>
          </p:cNvPicPr>
          <p:nvPr/>
        </p:nvPicPr>
        <p:blipFill>
          <a:blip r:embed="rId2"/>
          <a:srcRect l="21419" t="3475" r="10899" b="34643"/>
          <a:stretch>
            <a:fillRect/>
          </a:stretch>
        </p:blipFill>
        <p:spPr>
          <a:xfrm>
            <a:off x="338456" y="1192049"/>
            <a:ext cx="4259438" cy="2352467"/>
          </a:xfrm>
          <a:prstGeom prst="rect">
            <a:avLst/>
          </a:prstGeom>
        </p:spPr>
      </p:pic>
      <p:sp>
        <p:nvSpPr>
          <p:cNvPr id="5" name="TextBox 4">
            <a:extLst>
              <a:ext uri="{FF2B5EF4-FFF2-40B4-BE49-F238E27FC236}">
                <a16:creationId xmlns:a16="http://schemas.microsoft.com/office/drawing/2014/main" id="{E9ED97A7-1250-2006-E76C-17855BBD1780}"/>
              </a:ext>
            </a:extLst>
          </p:cNvPr>
          <p:cNvSpPr txBox="1"/>
          <p:nvPr/>
        </p:nvSpPr>
        <p:spPr bwMode="auto">
          <a:xfrm>
            <a:off x="4832828" y="5549248"/>
            <a:ext cx="5552655" cy="394210"/>
          </a:xfrm>
          <a:prstGeom prst="rect">
            <a:avLst/>
          </a:prstGeom>
          <a:noFill/>
        </p:spPr>
        <p:txBody>
          <a:bodyPr wrap="square">
            <a:spAutoFit/>
          </a:bodyPr>
          <a:lstStyle/>
          <a:p>
            <a:pPr>
              <a:lnSpc>
                <a:spcPct val="120000"/>
              </a:lnSpc>
              <a:spcBef>
                <a:spcPts val="1000"/>
              </a:spcBef>
              <a:buClr>
                <a:schemeClr val="accent3"/>
              </a:buClr>
              <a:buSzPct val="130000"/>
              <a:defRPr/>
            </a:pPr>
            <a:r>
              <a:rPr lang="en-US" cap="all" dirty="0">
                <a:solidFill>
                  <a:srgbClr val="346FFD"/>
                </a:solidFill>
                <a:latin typeface="Arial" panose="020B0604020202020204" pitchFamily="34" charset="0"/>
                <a:cs typeface="Arial" panose="020B0604020202020204" pitchFamily="34" charset="0"/>
              </a:rPr>
              <a:t>Looking for Collaborators For</a:t>
            </a:r>
          </a:p>
        </p:txBody>
      </p:sp>
      <p:pic>
        <p:nvPicPr>
          <p:cNvPr id="7" name="Picture 6">
            <a:extLst>
              <a:ext uri="{FF2B5EF4-FFF2-40B4-BE49-F238E27FC236}">
                <a16:creationId xmlns:a16="http://schemas.microsoft.com/office/drawing/2014/main" id="{33D228C9-F236-0E8A-22EA-D98CA02FFA81}"/>
              </a:ext>
            </a:extLst>
          </p:cNvPr>
          <p:cNvPicPr>
            <a:picLocks noChangeAspect="1"/>
          </p:cNvPicPr>
          <p:nvPr/>
        </p:nvPicPr>
        <p:blipFill>
          <a:blip r:embed="rId3"/>
          <a:srcRect l="25753" t="17046" r="22781" b="37607"/>
          <a:stretch>
            <a:fillRect/>
          </a:stretch>
        </p:blipFill>
        <p:spPr>
          <a:xfrm>
            <a:off x="371554" y="3643609"/>
            <a:ext cx="4259438" cy="2501976"/>
          </a:xfrm>
          <a:prstGeom prst="rect">
            <a:avLst/>
          </a:prstGeom>
        </p:spPr>
      </p:pic>
      <p:cxnSp>
        <p:nvCxnSpPr>
          <p:cNvPr id="4" name="Straight Connector 3">
            <a:extLst>
              <a:ext uri="{FF2B5EF4-FFF2-40B4-BE49-F238E27FC236}">
                <a16:creationId xmlns:a16="http://schemas.microsoft.com/office/drawing/2014/main" id="{A64DBA43-3CD4-3743-63E8-70A8B605B6B9}"/>
              </a:ext>
            </a:extLst>
          </p:cNvPr>
          <p:cNvCxnSpPr>
            <a:cxnSpLocks/>
          </p:cNvCxnSpPr>
          <p:nvPr/>
        </p:nvCxnSpPr>
        <p:spPr bwMode="auto">
          <a:xfrm>
            <a:off x="486112" y="298683"/>
            <a:ext cx="0" cy="416954"/>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16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8AD5-83D4-221C-0CAC-D462608F19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4AB03AC-26AA-1236-6BD4-1392F333AC5C}"/>
              </a:ext>
            </a:extLst>
          </p:cNvPr>
          <p:cNvSpPr txBox="1">
            <a:spLocks/>
          </p:cNvSpPr>
          <p:nvPr/>
        </p:nvSpPr>
        <p:spPr bwMode="auto">
          <a:xfrm>
            <a:off x="1130300" y="2019882"/>
            <a:ext cx="10160615" cy="1267604"/>
          </a:xfrm>
          <a:prstGeom prst="rect">
            <a:avLst/>
          </a:prstGeom>
        </p:spPr>
        <p:txBody>
          <a:bodyPr/>
          <a:lst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a:lstStyle>
          <a:p>
            <a:pPr>
              <a:lnSpc>
                <a:spcPct val="114000"/>
              </a:lnSpc>
            </a:pPr>
            <a:r>
              <a:rPr lang="en-150" sz="7200" b="1" dirty="0">
                <a:solidFill>
                  <a:schemeClr val="tx1"/>
                </a:solidFill>
                <a:latin typeface="Arial" panose="020B0604020202020204" pitchFamily="34" charset="0"/>
                <a:cs typeface="Arial" panose="020B0604020202020204" pitchFamily="34" charset="0"/>
              </a:rPr>
              <a:t>Thank you!</a:t>
            </a:r>
          </a:p>
          <a:p>
            <a:pPr>
              <a:lnSpc>
                <a:spcPct val="114000"/>
              </a:lnSpc>
            </a:pPr>
            <a:endParaRPr lang="en-US" dirty="0">
              <a:solidFill>
                <a:schemeClr val="tx1"/>
              </a:solidFill>
              <a:latin typeface="+mn-lt"/>
            </a:endParaRPr>
          </a:p>
        </p:txBody>
      </p:sp>
      <p:pic>
        <p:nvPicPr>
          <p:cNvPr id="19" name="Picture 18">
            <a:extLst>
              <a:ext uri="{FF2B5EF4-FFF2-40B4-BE49-F238E27FC236}">
                <a16:creationId xmlns:a16="http://schemas.microsoft.com/office/drawing/2014/main" id="{D6EC902B-6951-9882-0A0C-3661B8780ABA}"/>
              </a:ext>
            </a:extLst>
          </p:cNvPr>
          <p:cNvPicPr>
            <a:picLocks noChangeAspect="1"/>
          </p:cNvPicPr>
          <p:nvPr/>
        </p:nvPicPr>
        <p:blipFill>
          <a:blip r:embed="rId2"/>
          <a:stretch>
            <a:fillRect/>
          </a:stretch>
        </p:blipFill>
        <p:spPr>
          <a:xfrm>
            <a:off x="1130300" y="515580"/>
            <a:ext cx="2581134" cy="684000"/>
          </a:xfrm>
          <a:prstGeom prst="rect">
            <a:avLst/>
          </a:prstGeom>
        </p:spPr>
      </p:pic>
      <p:pic>
        <p:nvPicPr>
          <p:cNvPr id="21" name="Picture 20">
            <a:extLst>
              <a:ext uri="{FF2B5EF4-FFF2-40B4-BE49-F238E27FC236}">
                <a16:creationId xmlns:a16="http://schemas.microsoft.com/office/drawing/2014/main" id="{DE169B73-FDB9-9522-BD31-EBDC60F3DD23}"/>
              </a:ext>
            </a:extLst>
          </p:cNvPr>
          <p:cNvPicPr>
            <a:picLocks noChangeAspect="1"/>
          </p:cNvPicPr>
          <p:nvPr/>
        </p:nvPicPr>
        <p:blipFill>
          <a:blip r:embed="rId3"/>
          <a:stretch>
            <a:fillRect/>
          </a:stretch>
        </p:blipFill>
        <p:spPr>
          <a:xfrm>
            <a:off x="4180115" y="515580"/>
            <a:ext cx="3260323" cy="684000"/>
          </a:xfrm>
          <a:prstGeom prst="rect">
            <a:avLst/>
          </a:prstGeom>
        </p:spPr>
      </p:pic>
      <p:sp>
        <p:nvSpPr>
          <p:cNvPr id="3" name="TextBox 2">
            <a:extLst>
              <a:ext uri="{FF2B5EF4-FFF2-40B4-BE49-F238E27FC236}">
                <a16:creationId xmlns:a16="http://schemas.microsoft.com/office/drawing/2014/main" id="{F597298A-07F9-C114-83DA-D88B82A1D08F}"/>
              </a:ext>
            </a:extLst>
          </p:cNvPr>
          <p:cNvSpPr txBox="1"/>
          <p:nvPr/>
        </p:nvSpPr>
        <p:spPr>
          <a:xfrm>
            <a:off x="1132115" y="4696994"/>
            <a:ext cx="5996214"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 </a:t>
            </a:r>
            <a:r>
              <a:rPr lang="en-150" sz="2000"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markou@aegean.gr</a:t>
            </a:r>
          </a:p>
        </p:txBody>
      </p:sp>
      <p:sp>
        <p:nvSpPr>
          <p:cNvPr id="7" name="TextBox 6">
            <a:extLst>
              <a:ext uri="{FF2B5EF4-FFF2-40B4-BE49-F238E27FC236}">
                <a16:creationId xmlns:a16="http://schemas.microsoft.com/office/drawing/2014/main" id="{89DB1536-CCD6-CE2B-710A-B297ADC22DA8}"/>
              </a:ext>
            </a:extLst>
          </p:cNvPr>
          <p:cNvSpPr txBox="1"/>
          <p:nvPr/>
        </p:nvSpPr>
        <p:spPr>
          <a:xfrm>
            <a:off x="1132115" y="3429000"/>
            <a:ext cx="6694714" cy="1048364"/>
          </a:xfrm>
          <a:prstGeom prst="rect">
            <a:avLst/>
          </a:prstGeom>
          <a:noFill/>
        </p:spPr>
        <p:txBody>
          <a:bodyPr wrap="square">
            <a:spAutoFit/>
          </a:bodyPr>
          <a:lstStyle/>
          <a:p>
            <a:pPr>
              <a:lnSpc>
                <a:spcPct val="114000"/>
              </a:lnSpc>
            </a:pPr>
            <a:r>
              <a:rPr lang="en-US" sz="3200" b="1" dirty="0">
                <a:solidFill>
                  <a:schemeClr val="tx1"/>
                </a:solidFill>
                <a:latin typeface="Arial" panose="020B0604020202020204" pitchFamily="34" charset="0"/>
                <a:cs typeface="Arial" panose="020B0604020202020204" pitchFamily="34" charset="0"/>
              </a:rPr>
              <a:t>Dr Sofia Markou</a:t>
            </a:r>
            <a:r>
              <a:rPr lang="en-US" sz="3200" dirty="0">
                <a:solidFill>
                  <a:schemeClr val="tx1"/>
                </a:solidFill>
                <a:latin typeface="Arial" panose="020B0604020202020204" pitchFamily="34" charset="0"/>
                <a:cs typeface="Arial" panose="020B0604020202020204" pitchFamily="34" charset="0"/>
              </a:rPr>
              <a:t> </a:t>
            </a:r>
          </a:p>
          <a:p>
            <a:pPr>
              <a:lnSpc>
                <a:spcPct val="114000"/>
              </a:lnSpc>
            </a:pPr>
            <a:r>
              <a:rPr lang="en-US" sz="2400" dirty="0">
                <a:solidFill>
                  <a:schemeClr val="accent3"/>
                </a:solidFill>
                <a:latin typeface="Arial" panose="020B0604020202020204" pitchFamily="34" charset="0"/>
                <a:cs typeface="Arial" panose="020B0604020202020204" pitchFamily="34" charset="0"/>
              </a:rPr>
              <a:t>Associate Professor, University of the Aegean</a:t>
            </a:r>
            <a:endParaRPr lang="en-US" sz="2400" dirty="0"/>
          </a:p>
        </p:txBody>
      </p:sp>
      <p:pic>
        <p:nvPicPr>
          <p:cNvPr id="2" name="Picture 1">
            <a:extLst>
              <a:ext uri="{FF2B5EF4-FFF2-40B4-BE49-F238E27FC236}">
                <a16:creationId xmlns:a16="http://schemas.microsoft.com/office/drawing/2014/main" id="{438912F0-FB11-11CA-10A3-5382AB19B370}"/>
              </a:ext>
            </a:extLst>
          </p:cNvPr>
          <p:cNvPicPr>
            <a:picLocks noChangeAspect="1"/>
          </p:cNvPicPr>
          <p:nvPr/>
        </p:nvPicPr>
        <p:blipFill>
          <a:blip r:embed="rId4"/>
          <a:stretch>
            <a:fillRect/>
          </a:stretch>
        </p:blipFill>
        <p:spPr>
          <a:xfrm>
            <a:off x="7538371" y="2302912"/>
            <a:ext cx="3227064" cy="1267603"/>
          </a:xfrm>
          <a:prstGeom prst="rect">
            <a:avLst/>
          </a:prstGeom>
        </p:spPr>
      </p:pic>
    </p:spTree>
    <p:extLst>
      <p:ext uri="{BB962C8B-B14F-4D97-AF65-F5344CB8AC3E}">
        <p14:creationId xmlns:p14="http://schemas.microsoft.com/office/powerpoint/2010/main" val="2026679606"/>
      </p:ext>
    </p:extLst>
  </p:cSld>
  <p:clrMapOvr>
    <a:masterClrMapping/>
  </p:clrMapOvr>
</p:sld>
</file>

<file path=ppt/theme/theme1.xml><?xml version="1.0" encoding="utf-8"?>
<a:theme xmlns:a="http://schemas.openxmlformats.org/drawingml/2006/main" name="„Office“ tema">
  <a:themeElements>
    <a:clrScheme name="EU-CONEXUS">
      <a:dk1>
        <a:srgbClr val="011117"/>
      </a:dk1>
      <a:lt1>
        <a:srgbClr val="F7F7F7"/>
      </a:lt1>
      <a:dk2>
        <a:srgbClr val="432CFE"/>
      </a:dk2>
      <a:lt2>
        <a:srgbClr val="FEFFFF"/>
      </a:lt2>
      <a:accent1>
        <a:srgbClr val="00E7BA"/>
      </a:accent1>
      <a:accent2>
        <a:srgbClr val="00CFF1"/>
      </a:accent2>
      <a:accent3>
        <a:srgbClr val="346FFD"/>
      </a:accent3>
      <a:accent4>
        <a:srgbClr val="2A1EFF"/>
      </a:accent4>
      <a:accent5>
        <a:srgbClr val="5337FD"/>
      </a:accent5>
      <a:accent6>
        <a:srgbClr val="744BFB"/>
      </a:accent6>
      <a:hlink>
        <a:srgbClr val="2A1EFF"/>
      </a:hlink>
      <a:folHlink>
        <a:srgbClr val="00000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TotalTime>
  <Words>625</Words>
  <Application>Microsoft Office PowerPoint</Application>
  <DocSecurity>0</DocSecurity>
  <PresentationFormat>Widescreen</PresentationFormat>
  <Paragraphs>66</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.SFNSDisplay</vt:lpstr>
      <vt:lpstr>Arial</vt:lpstr>
      <vt:lpstr>Campton Medium</vt:lpstr>
      <vt:lpstr>Courier New</vt:lpstr>
      <vt:lpstr>Grantipo</vt:lpstr>
      <vt:lpstr>Wingdings</vt:lpstr>
      <vt:lpstr>„Office“ tema</vt:lpstr>
      <vt:lpstr>PowerPoint Presentation</vt:lpstr>
      <vt:lpstr>PowerPoint Presentation</vt:lpstr>
      <vt:lpstr>Nature-Based Coastal Protection &amp; Climate Adaptation</vt:lpstr>
      <vt:lpstr>Microplastic Pollution Monitoring &amp; Socio-Ecological Impact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Aiste Ginaityte</dc:creator>
  <cp:keywords/>
  <dc:description/>
  <cp:lastModifiedBy>Foteini Paradeisi</cp:lastModifiedBy>
  <cp:revision>133</cp:revision>
  <dcterms:created xsi:type="dcterms:W3CDTF">2019-07-24T07:24:43Z</dcterms:created>
  <dcterms:modified xsi:type="dcterms:W3CDTF">2026-02-19T00:31:30Z</dcterms:modified>
  <cp:category/>
  <dc:identifier/>
  <cp:contentStatus/>
  <dc:language/>
  <cp:version/>
</cp:coreProperties>
</file>