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slides/slide2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notesSlides/notesSlide29.xml" ContentType="application/vnd.openxmlformats-officedocument.presentationml.notes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14.xml" ContentType="application/vnd.openxmlformats-officedocument.presentationml.slideLayout+xml"/>
  <Override PartName="/ppt/notesSlides/notesSlide14.xml" ContentType="application/vnd.openxmlformats-officedocument.presentationml.notes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Layouts/slideLayout15.xml" ContentType="application/vnd.openxmlformats-officedocument.presentationml.slideLayout+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Layouts/slideLayout6.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howSpecialPlsOnTitleSld="0">
  <p:sldMasterIdLst>
    <p:sldMasterId id="2147483648" r:id="rId1"/>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127" d="100"/>
          <a:sy n="127" d="100"/>
        </p:scale>
        <p:origin x="559" y="58"/>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notesMaster" Target="notesMasters/notesMaster1.xml"/><Relationship Id="rId34" Type="http://schemas.openxmlformats.org/officeDocument/2006/relationships/presProps" Target="presProps.xml" /><Relationship Id="rId35" Type="http://schemas.openxmlformats.org/officeDocument/2006/relationships/tableStyles" Target="tableStyles.xml" /><Relationship Id="rId36"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1169DD2A-5FB5-CD45-BBD6-F224A426AC86}" type="datetime3">
              <a:rPr lang="en-US"/>
              <a:t>28 March 2024</a:t>
            </a:fld>
            <a:endParaRPr lang="en-US"/>
          </a:p>
        </p:txBody>
      </p:sp>
      <p:sp>
        <p:nvSpPr>
          <p:cNvPr id="4" name="Slide Image Placehold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US"/>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6D6331CC-8A06-6844-B66C-D2205B6DB553}" type="slidenum">
              <a:rPr lang="en-US"/>
              <a:t>‹#›</a:t>
            </a:fld>
            <a:endParaRPr lang="en-US"/>
          </a:p>
        </p:txBody>
      </p:sp>
    </p:spTree>
  </p:cSld>
  <p:clrMap bg1="lt1" tx1="dk1" bg2="lt2" tx2="dk2" accent1="accent1" accent2="accent2" accent3="accent3" accent4="accent4" accent5="accent5" accent6="accent6" hlink="hlink" folHlink="folHlink"/>
  <p:hf dt="1" ftr="0" hdr="0" sldNum="1"/>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3A0F2B5-6DCD-75EE-A62F-6CAF0302D5E8}"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update statistics</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01980B1-AC38-DE9E-48C9-77EC089C8B30}"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002DAE1-9C61-6FCF-D530-77FA9604316D}" type="slidenum">
              <a:rPr/>
              <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D36934E-6B07-47D7-195E-B5E4CD031D12}"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kaidrės vaizdo vietos rezervavimo ženklas 1"/>
          <p:cNvSpPr>
            <a:spLocks noChangeAspect="1" noGrp="1" noRot="1"/>
          </p:cNvSpPr>
          <p:nvPr>
            <p:ph type="sldImg"/>
          </p:nvPr>
        </p:nvSpPr>
        <p:spPr bwMode="auto"/>
      </p:sp>
      <p:sp>
        <p:nvSpPr>
          <p:cNvPr id="3" name="Pastabų vietos rezervavimo ženklas 2"/>
          <p:cNvSpPr>
            <a:spLocks noGrp="1"/>
          </p:cNvSpPr>
          <p:nvPr>
            <p:ph type="body" idx="1"/>
          </p:nvPr>
        </p:nvSpPr>
        <p:spPr bwMode="auto"/>
        <p:txBody>
          <a:bodyPr/>
          <a:lstStyle/>
          <a:p>
            <a:pPr>
              <a:defRPr/>
            </a:pPr>
            <a:r>
              <a:rPr lang="lt-LT"/>
              <a:t>Prospective students</a:t>
            </a:r>
            <a:endParaRPr/>
          </a:p>
        </p:txBody>
      </p:sp>
      <p:sp>
        <p:nvSpPr>
          <p:cNvPr id="4" name="Datos vietos rezervavimo ženklas 3"/>
          <p:cNvSpPr>
            <a:spLocks noGrp="1"/>
          </p:cNvSpPr>
          <p:nvPr>
            <p:ph type="dt" idx="1"/>
          </p:nvPr>
        </p:nvSpPr>
        <p:spPr bwMode="auto"/>
        <p:txBody>
          <a:bodyPr/>
          <a:lstStyle/>
          <a:p>
            <a:pPr>
              <a:defRPr/>
            </a:pPr>
            <a:fld id="{1169DD2A-5FB5-CD45-BBD6-F224A426AC86}" type="datetime3">
              <a:rPr lang="en-US"/>
              <a:t>28 March 2024</a:t>
            </a:fld>
            <a:endParaRPr lang="en-US"/>
          </a:p>
        </p:txBody>
      </p:sp>
      <p:sp>
        <p:nvSpPr>
          <p:cNvPr id="5" name="Skaidrės numerio vietos rezervavimo ženklas 4"/>
          <p:cNvSpPr>
            <a:spLocks noGrp="1"/>
          </p:cNvSpPr>
          <p:nvPr>
            <p:ph type="sldNum" sz="quarter" idx="5"/>
          </p:nvPr>
        </p:nvSpPr>
        <p:spPr bwMode="auto"/>
        <p:txBody>
          <a:bodyPr/>
          <a:lstStyle/>
          <a:p>
            <a:pPr>
              <a:defRPr/>
            </a:pPr>
            <a:fld id="{6D6331CC-8A06-6844-B66C-D2205B6DB553}" type="slidenum">
              <a:rPr lang="en-US"/>
              <a:t>14</a:t>
            </a:fld>
            <a:endParaRPr lang="en-US"/>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sz="1200" b="0" i="0" u="none" strike="noStrike" cap="none" spc="0">
              <a:solidFill>
                <a:schemeClr val="tx1"/>
              </a:solidFill>
              <a:latin typeface="Calibri"/>
              <a:cs typeface="Calibri"/>
            </a:endParaRPr>
          </a:p>
          <a:p>
            <a:pPr>
              <a:defRPr/>
            </a:pPr>
            <a:endParaRPr lang="en-US" sz="1200" b="0" i="0" u="none" strike="noStrike" cap="none" spc="0">
              <a:solidFill>
                <a:srgbClr val="FF0000"/>
              </a:solidFill>
              <a:latin typeface="Calibri"/>
              <a:cs typeface="Calibri"/>
            </a:endParaRPr>
          </a:p>
          <a:p>
            <a:pPr>
              <a:defRPr/>
            </a:pPr>
            <a:r>
              <a:rPr/>
              <a:t>Comment (David): </a:t>
            </a:r>
            <a:r>
              <a:rPr>
                <a:solidFill>
                  <a:srgbClr val="FF0000"/>
                </a:solidFill>
              </a:rPr>
              <a:t>Be a student of 9 (instead of 6)</a:t>
            </a:r>
            <a:br>
              <a:rPr>
                <a:solidFill>
                  <a:srgbClr val="FF0000"/>
                </a:solidFill>
              </a:rPr>
            </a:br>
            <a:r>
              <a:rPr>
                <a:solidFill>
                  <a:srgbClr val="FF0000"/>
                </a:solidFill>
              </a:rPr>
              <a:t>and maybe we can add here: </a:t>
            </a:r>
            <a:br>
              <a:rPr>
                <a:solidFill>
                  <a:srgbClr val="FF0000"/>
                </a:solidFill>
              </a:rPr>
            </a:br>
            <a:r>
              <a:rPr>
                <a:solidFill>
                  <a:srgbClr val="FF0000"/>
                </a:solidFill>
              </a:rPr>
              <a:t>-</a:t>
            </a:r>
            <a:r>
              <a:rPr lang="en-US" sz="1200" b="0" i="0" u="none" strike="noStrike" cap="none" spc="0">
                <a:solidFill>
                  <a:srgbClr val="FF0000"/>
                </a:solidFill>
                <a:latin typeface="Calibri"/>
                <a:cs typeface="Calibri"/>
              </a:rPr>
              <a:t>ALUMNI CLUB</a:t>
            </a:r>
            <a:endParaRPr/>
          </a:p>
          <a:p>
            <a:pPr>
              <a:defRPr/>
            </a:pPr>
            <a:r>
              <a:rPr lang="en-US" sz="1200" b="0" i="0" u="none" strike="noStrike" cap="none" spc="0">
                <a:solidFill>
                  <a:srgbClr val="FF0000"/>
                </a:solidFill>
                <a:latin typeface="Calibri"/>
                <a:cs typeface="Calibri"/>
              </a:rPr>
              <a:t>-STUDENT AMBASSADOR PROGRAMME</a:t>
            </a:r>
            <a:endParaRPr sz="1200" b="0" i="0" u="none" strike="noStrike" cap="none" spc="0">
              <a:solidFill>
                <a:srgbClr val="FF0000"/>
              </a:solidFill>
              <a:latin typeface="Calibri"/>
              <a:cs typeface="Calibri"/>
            </a:endParaRPr>
          </a:p>
          <a:p>
            <a:pPr>
              <a:defRPr/>
            </a:pPr>
            <a:r>
              <a:rPr lang="en-US" sz="1200" b="0" i="0" u="none" strike="noStrike" cap="none" spc="0">
                <a:solidFill>
                  <a:srgbClr val="FF0000"/>
                </a:solidFill>
                <a:latin typeface="Calibri"/>
                <a:cs typeface="Calibri"/>
              </a:rPr>
              <a:t>-CAREER CENTRE</a:t>
            </a:r>
            <a:br>
              <a:rPr>
                <a:solidFill>
                  <a:srgbClr val="FF0000"/>
                </a:solidFill>
              </a:rPr>
            </a:br>
            <a:r>
              <a:rPr>
                <a:solidFill>
                  <a:srgbClr val="FF0000"/>
                </a:solidFill>
              </a:rPr>
              <a:t>maybe even a Buddy system if we are planning to reactivate...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Joint degrees/programmes to highlite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Joint degrees/programmes to highlite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A08C3BC-2661-DF0D-88DD-AEC791266321}"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to check with new brochure info</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Linking EU-CONEXUS back to the initiative of the European Commission. </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A520F3-BB58-66C4-E578-8B0A06F39F29}"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28D53B9-423C-EABA-08E5-E7D648598EEB}"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2333568-84E4-5DAB-02CC-934B569E0ABD}" type="slidenum">
              <a:rPr/>
              <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0806729-BB3A-6B48-F6A0-4B81286DA7EB}" type="slidenum">
              <a:rPr/>
              <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AF85C3E-F742-FB37-2448-B92936A7E45D}" type="slidenum">
              <a:rPr/>
              <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F1DCDA0-1E53-8203-19CC-1F76FDCF0AAD}" type="slidenum">
              <a:rPr/>
              <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3FE661F-9892-DC38-EBF5-0A1C0626A812}" type="slidenum">
              <a:rPr/>
              <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0D64F5F-F4D9-20BB-8FEA-AA3C186E2714}" type="slidenum">
              <a:rPr/>
              <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9073CA-43DC-02D0-726D-523E05C02AEF}" type="slidenum">
              <a:rPr/>
              <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change Thank You! to “Contact us”</a:t>
            </a:r>
            <a:endParaRPr/>
          </a:p>
          <a:p>
            <a:pPr>
              <a:defRPr/>
            </a:pPr>
            <a:r>
              <a:rPr/>
              <a:t>social media icons here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0955730-EB28-A6B6-5DD3-A7A41A37B9AC}"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30AF1A3-B3C8-3D53-6ED6-6E2440E171CE}"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4E00176-3946-9C01-5E45-E90920463CA5}"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2DCC1A1-D488-AFE9-3751-828C0FCB6D42}"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To use this comment for explanation: </a:t>
            </a:r>
            <a:r>
              <a:rPr lang="en-US" sz="1200" b="0" i="0" u="none" strike="noStrike" cap="none" spc="-11">
                <a:solidFill>
                  <a:srgbClr val="000000"/>
                </a:solidFill>
                <a:latin typeface="Arial"/>
                <a:ea typeface="Arial"/>
                <a:cs typeface="Arial"/>
              </a:rPr>
              <a:t>The thematic focus creates a unique competitive advantage for EU- CONEXUS which is well positioned to assemble and build on thematic expertise from all its partners and regional ecosystems, through inter- and transdisciplinary based approaches.</a:t>
            </a:r>
            <a:endParaRPr sz="1200"/>
          </a:p>
          <a:p>
            <a:pPr>
              <a:defRPr/>
            </a:pP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Smart Campus needs to be replaced with something else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r>
              <a:rPr/>
              <a:t>Smart Campus needs to be replaced with something else</a:t>
            </a:r>
            <a:endParaRPr/>
          </a:p>
        </p:txBody>
      </p:sp>
      <p:sp>
        <p:nvSpPr>
          <p:cNvPr id="4" name="Slide Number Placeholder 3"/>
          <p:cNvSpPr>
            <a:spLocks noGrp="1"/>
          </p:cNvSpPr>
          <p:nvPr>
            <p:ph type="sldNum" sz="quarter" idx="10"/>
          </p:nvPr>
        </p:nvSpPr>
        <p:spPr bwMode="auto"/>
        <p:txBody>
          <a:bodyPr/>
          <a:lstStyle/>
          <a:p>
            <a:pPr>
              <a:defRPr/>
            </a:pPr>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jp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p:bg>
      <p:bgPr shadeToTitle="0">
        <a:solidFill>
          <a:schemeClr val="tx2"/>
        </a:solidFill>
      </p:bgPr>
    </p:bg>
    <p:spTree>
      <p:nvGrpSpPr>
        <p:cNvPr id="1" name=""/>
        <p:cNvGrpSpPr/>
        <p:nvPr/>
      </p:nvGrpSpPr>
      <p:grpSpPr bwMode="auto">
        <a:xfrm>
          <a:off x="0" y="0"/>
          <a:ext cx="0" cy="0"/>
          <a:chOff x="0" y="0"/>
          <a:chExt cx="0" cy="0"/>
        </a:xfrm>
      </p:grpSpPr>
      <p:sp>
        <p:nvSpPr>
          <p:cNvPr id="3" name="Subtitle 2"/>
          <p:cNvSpPr>
            <a:spLocks noGrp="1"/>
          </p:cNvSpPr>
          <p:nvPr>
            <p:ph type="subTitle" idx="1" hasCustomPrompt="1"/>
          </p:nvPr>
        </p:nvSpPr>
        <p:spPr bwMode="auto">
          <a:xfrm>
            <a:off x="1879600" y="5502964"/>
            <a:ext cx="6943344" cy="410817"/>
          </a:xfrm>
        </p:spPr>
        <p:txBody>
          <a:bodyPr lIns="0" tIns="0" rIns="0" bIns="0">
            <a:normAutofit/>
          </a:bodyPr>
          <a:lstStyle>
            <a:lvl1pPr marL="0" indent="0" algn="l">
              <a:buNone/>
              <a:defRPr sz="1200" b="0" i="0" cap="all">
                <a:solidFill>
                  <a:srgbClr val="FFFFFF"/>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60BF1996-4579-DF41-B2AE-154DF8AEB4DB}" type="datetime3">
              <a:rPr lang="en-US"/>
              <a:t>​</a:t>
            </a:fld>
            <a:endParaRPr lang="en-US"/>
          </a:p>
        </p:txBody>
      </p:sp>
      <p:pic>
        <p:nvPicPr>
          <p:cNvPr id="2" name="Picture 1"/>
          <p:cNvPicPr>
            <a:picLocks noChangeAspect="1"/>
          </p:cNvPicPr>
          <p:nvPr userDrawn="1"/>
        </p:nvPicPr>
        <p:blipFill>
          <a:blip r:embed="rId2"/>
          <a:stretch/>
        </p:blipFill>
        <p:spPr bwMode="auto">
          <a:xfrm>
            <a:off x="1879599" y="724372"/>
            <a:ext cx="2199600" cy="583372"/>
          </a:xfrm>
          <a:prstGeom prst="rect">
            <a:avLst/>
          </a:prstGeom>
        </p:spPr>
      </p:pic>
      <p:sp>
        <p:nvSpPr>
          <p:cNvPr id="6" name="Title 1"/>
          <p:cNvSpPr>
            <a:spLocks noGrp="1"/>
          </p:cNvSpPr>
          <p:nvPr>
            <p:ph type="title" hasCustomPrompt="1"/>
          </p:nvPr>
        </p:nvSpPr>
        <p:spPr bwMode="auto">
          <a:xfrm>
            <a:off x="1879598" y="2161310"/>
            <a:ext cx="9309101" cy="2898244"/>
          </a:xfrm>
        </p:spPr>
        <p:txBody>
          <a:bodyPr lIns="0" tIns="0" rIns="0" bIns="0" anchor="ctr" anchorCtr="0"/>
          <a:lstStyle>
            <a:lvl1pPr>
              <a:defRPr b="0" i="0">
                <a:solidFill>
                  <a:schemeClr val="bg2"/>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Numbered list">
    <p:spTree>
      <p:nvGrpSpPr>
        <p:cNvPr id="1" name=""/>
        <p:cNvGrpSpPr/>
        <p:nvPr/>
      </p:nvGrpSpPr>
      <p:grpSpPr bwMode="auto">
        <a:xfrm>
          <a:off x="0" y="0"/>
          <a:ext cx="0" cy="0"/>
          <a:chOff x="0" y="0"/>
          <a:chExt cx="0" cy="0"/>
        </a:xfrm>
      </p:grpSpPr>
      <p:sp>
        <p:nvSpPr>
          <p:cNvPr id="6" name="Text Placeholder 7"/>
          <p:cNvSpPr>
            <a:spLocks noGrp="1"/>
          </p:cNvSpPr>
          <p:nvPr>
            <p:ph type="body" sz="quarter" idx="14" hasCustomPrompt="1"/>
          </p:nvPr>
        </p:nvSpPr>
        <p:spPr bwMode="auto">
          <a:xfrm>
            <a:off x="1065343" y="2789088"/>
            <a:ext cx="9666885" cy="3160862"/>
          </a:xfrm>
        </p:spPr>
        <p:txBody>
          <a:bodyPr wrap="square" numCol="2" spcCol="540000">
            <a:noAutofit/>
          </a:bodyPr>
          <a:lstStyle>
            <a:lvl1pPr marL="342900" indent="-342900">
              <a:lnSpc>
                <a:spcPct val="120000"/>
              </a:lnSpc>
              <a:spcBef>
                <a:spcPts val="1200"/>
              </a:spcBef>
              <a:buSzPct val="100000"/>
              <a:buFont typeface="+mj-lt"/>
              <a:buAutoNum type="arabicPeriod"/>
              <a:defRPr sz="1600"/>
            </a:lvl1pPr>
          </a:lstStyle>
          <a:p>
            <a:pPr lvl="0">
              <a:defRPr/>
            </a:pPr>
            <a:r>
              <a:rPr lang="en-GB"/>
              <a:t>To develop joint academic offers</a:t>
            </a:r>
            <a:endParaRPr/>
          </a:p>
          <a:p>
            <a:pPr lvl="0">
              <a:defRPr/>
            </a:pPr>
            <a:r>
              <a:rPr lang="en-GB"/>
              <a:t>To facilitate blended mobility </a:t>
            </a:r>
            <a:endParaRPr/>
          </a:p>
          <a:p>
            <a:pPr lvl="0">
              <a:defRPr/>
            </a:pPr>
            <a:r>
              <a:rPr lang="en-GB"/>
              <a:t>To create a joint research area</a:t>
            </a:r>
            <a:endParaRPr/>
          </a:p>
          <a:p>
            <a:pPr lvl="0">
              <a:defRPr/>
            </a:pPr>
            <a:r>
              <a:rPr lang="en-GB"/>
              <a:t>To foster university-industry cooperation  </a:t>
            </a:r>
            <a:endParaRPr/>
          </a:p>
          <a:p>
            <a:pPr lvl="0">
              <a:defRPr/>
            </a:pPr>
            <a:r>
              <a:rPr lang="en-GB"/>
              <a:t>To impact public policies</a:t>
            </a:r>
            <a:endParaRPr/>
          </a:p>
          <a:p>
            <a:pPr lvl="0">
              <a:defRPr/>
            </a:pPr>
            <a:r>
              <a:rPr lang="en-GB"/>
              <a:t>To create a Smart Campus</a:t>
            </a:r>
            <a:br>
              <a:rPr lang="en-GB"/>
            </a:br>
            <a:endParaRPr lang="en-GB"/>
          </a:p>
          <a:p>
            <a:pPr lvl="0">
              <a:defRPr/>
            </a:pPr>
            <a:r>
              <a:rPr lang="en-GB"/>
              <a:t>To raise social awareness on coastal areas challenges and opportunities</a:t>
            </a:r>
            <a:endParaRPr/>
          </a:p>
          <a:p>
            <a:pPr lvl="0">
              <a:defRPr/>
            </a:pPr>
            <a:r>
              <a:rPr lang="en-GB"/>
              <a:t>To promote cultural diversity and European identity</a:t>
            </a:r>
            <a:endParaRPr/>
          </a:p>
          <a:p>
            <a:pPr lvl="0">
              <a:defRPr/>
            </a:pPr>
            <a:r>
              <a:rPr lang="en-GB"/>
              <a:t>To develop a hub of expertise on Smart Urban Coastal Sustainability</a:t>
            </a:r>
            <a:endParaRPr/>
          </a:p>
        </p:txBody>
      </p:sp>
      <p:sp>
        <p:nvSpPr>
          <p:cNvPr id="7" name="Title 1"/>
          <p:cNvSpPr>
            <a:spLocks noGrp="1"/>
          </p:cNvSpPr>
          <p:nvPr>
            <p:ph type="title" hasCustomPrompt="1"/>
          </p:nvPr>
        </p:nvSpPr>
        <p:spPr bwMode="auto">
          <a:xfrm>
            <a:off x="1074420" y="1319250"/>
            <a:ext cx="9666885" cy="584520"/>
          </a:xfrm>
        </p:spPr>
        <p:txBody>
          <a:bodyPr/>
          <a:lstStyle>
            <a:lvl1pPr>
              <a:defRPr sz="3200">
                <a:solidFill>
                  <a:schemeClr val="tx1"/>
                </a:solidFill>
              </a:defRPr>
            </a:lvl1pPr>
          </a:lstStyle>
          <a:p>
            <a:pPr>
              <a:defRPr/>
            </a:pPr>
            <a:r>
              <a:rPr lang="en-GB"/>
              <a:t>Main objectives of EU-CONEXUS</a:t>
            </a:r>
            <a:endParaRPr lang="en-US"/>
          </a:p>
        </p:txBody>
      </p:sp>
      <p:pic>
        <p:nvPicPr>
          <p:cNvPr id="9" name="Picture 8"/>
          <p:cNvPicPr>
            <a:picLocks noChangeAspect="1"/>
          </p:cNvPicPr>
          <p:nvPr userDrawn="1"/>
        </p:nvPicPr>
        <p:blipFill>
          <a:blip r:embed="rId2"/>
          <a:stretch/>
        </p:blipFill>
        <p:spPr bwMode="auto">
          <a:xfrm>
            <a:off x="11224768" y="5949950"/>
            <a:ext cx="558800" cy="495300"/>
          </a:xfrm>
          <a:prstGeom prst="rect">
            <a:avLst/>
          </a:prstGeom>
        </p:spPr>
      </p:pic>
      <p:sp>
        <p:nvSpPr>
          <p:cNvPr id="10"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1"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Numbered list. Six points">
    <p:bg>
      <p:bgPr shadeToTitle="0">
        <a:solidFill>
          <a:srgbClr val="F7F7F7"/>
        </a:solidFill>
      </p:bgPr>
    </p:bg>
    <p:spTree>
      <p:nvGrpSpPr>
        <p:cNvPr id="1" name=""/>
        <p:cNvGrpSpPr/>
        <p:nvPr/>
      </p:nvGrpSpPr>
      <p:grpSpPr bwMode="auto">
        <a:xfrm>
          <a:off x="0" y="0"/>
          <a:ext cx="0" cy="0"/>
          <a:chOff x="0" y="0"/>
          <a:chExt cx="0" cy="0"/>
        </a:xfrm>
      </p:grpSpPr>
      <p:sp>
        <p:nvSpPr>
          <p:cNvPr id="20"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sp>
        <p:nvSpPr>
          <p:cNvPr id="21"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pic>
        <p:nvPicPr>
          <p:cNvPr id="3" name="Picture 2"/>
          <p:cNvPicPr>
            <a:picLocks noChangeAspect="1"/>
          </p:cNvPicPr>
          <p:nvPr userDrawn="1"/>
        </p:nvPicPr>
        <p:blipFill>
          <a:blip r:embed="rId2"/>
          <a:stretch/>
        </p:blipFill>
        <p:spPr bwMode="auto">
          <a:xfrm>
            <a:off x="11224768" y="5949950"/>
            <a:ext cx="558800" cy="495300"/>
          </a:xfrm>
          <a:prstGeom prst="rect">
            <a:avLst/>
          </a:prstGeom>
        </p:spPr>
      </p:pic>
      <p:sp>
        <p:nvSpPr>
          <p:cNvPr id="8" name="Text Placeholder 7"/>
          <p:cNvSpPr>
            <a:spLocks noGrp="1"/>
          </p:cNvSpPr>
          <p:nvPr>
            <p:ph type="body" sz="quarter" idx="14" hasCustomPrompt="1"/>
          </p:nvPr>
        </p:nvSpPr>
        <p:spPr bwMode="auto">
          <a:xfrm>
            <a:off x="6039420" y="1428897"/>
            <a:ext cx="4692808" cy="4027633"/>
          </a:xfrm>
        </p:spPr>
        <p:txBody>
          <a:bodyPr wrap="square" numCol="1" spcCol="540000" anchor="ctr" anchorCtr="0">
            <a:noAutofit/>
          </a:bodyPr>
          <a:lstStyle>
            <a:lvl1pPr marL="342900" indent="-342900">
              <a:lnSpc>
                <a:spcPct val="120000"/>
              </a:lnSpc>
              <a:spcBef>
                <a:spcPts val="1200"/>
              </a:spcBef>
              <a:buSzPct val="100000"/>
              <a:buFont typeface="+mj-lt"/>
              <a:buAutoNum type="arabicPeriod"/>
              <a:defRPr sz="1600"/>
            </a:lvl1pPr>
          </a:lstStyle>
          <a:p>
            <a:pPr lvl="0">
              <a:defRPr/>
            </a:pPr>
            <a:r>
              <a:rPr lang="en-GB"/>
              <a:t>To develop joint academic offers</a:t>
            </a:r>
            <a:endParaRPr/>
          </a:p>
          <a:p>
            <a:pPr lvl="0">
              <a:defRPr/>
            </a:pPr>
            <a:r>
              <a:rPr lang="en-GB"/>
              <a:t>To facilitate blended mobility </a:t>
            </a:r>
            <a:endParaRPr/>
          </a:p>
          <a:p>
            <a:pPr lvl="0">
              <a:defRPr/>
            </a:pPr>
            <a:r>
              <a:rPr lang="en-GB"/>
              <a:t>To create a joint research area</a:t>
            </a:r>
            <a:endParaRPr/>
          </a:p>
          <a:p>
            <a:pPr lvl="0">
              <a:defRPr/>
            </a:pPr>
            <a:r>
              <a:rPr lang="en-GB"/>
              <a:t>To foster university-industry cooperation  </a:t>
            </a:r>
            <a:endParaRPr/>
          </a:p>
          <a:p>
            <a:pPr lvl="0">
              <a:defRPr/>
            </a:pPr>
            <a:r>
              <a:rPr lang="en-GB"/>
              <a:t>To impact public policies</a:t>
            </a:r>
            <a:endParaRPr/>
          </a:p>
          <a:p>
            <a:pPr lvl="0">
              <a:defRPr/>
            </a:pPr>
            <a:r>
              <a:rPr lang="en-GB"/>
              <a:t>To create a Smart Campus</a:t>
            </a:r>
            <a:endParaRPr/>
          </a:p>
        </p:txBody>
      </p:sp>
      <p:sp>
        <p:nvSpPr>
          <p:cNvPr id="9" name="Title 1"/>
          <p:cNvSpPr>
            <a:spLocks noGrp="1"/>
          </p:cNvSpPr>
          <p:nvPr>
            <p:ph type="title" hasCustomPrompt="1"/>
          </p:nvPr>
        </p:nvSpPr>
        <p:spPr bwMode="auto">
          <a:xfrm>
            <a:off x="1074420" y="1428897"/>
            <a:ext cx="4107180" cy="4027633"/>
          </a:xfrm>
        </p:spPr>
        <p:txBody>
          <a:bodyPr anchor="ctr" anchorCtr="0"/>
          <a:lstStyle>
            <a:lvl1pPr>
              <a:defRPr sz="4000">
                <a:solidFill>
                  <a:srgbClr val="000000"/>
                </a:solidFill>
              </a:defRPr>
            </a:lvl1pPr>
          </a:lstStyle>
          <a:p>
            <a:pPr>
              <a:defRPr/>
            </a:pPr>
            <a:r>
              <a:rPr lang="en-US"/>
              <a:t>Main</a:t>
            </a:r>
            <a:br>
              <a:rPr lang="en-US"/>
            </a:br>
            <a:r>
              <a:rPr lang="en-US"/>
              <a:t>objectives of EU-CONEXUS</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 text">
    <p:bg>
      <p:bgPr shadeToTitle="0">
        <a:solidFill>
          <a:srgbClr val="F7F7F7"/>
        </a:solidFill>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074420" y="1428897"/>
            <a:ext cx="4107180" cy="4027633"/>
          </a:xfrm>
        </p:spPr>
        <p:txBody>
          <a:bodyPr anchor="ctr" anchorCtr="0"/>
          <a:lstStyle>
            <a:lvl1pPr>
              <a:defRPr sz="4000">
                <a:solidFill>
                  <a:srgbClr val="000000"/>
                </a:solidFill>
              </a:defRPr>
            </a:lvl1pPr>
          </a:lstStyle>
          <a:p>
            <a:pPr>
              <a:defRPr/>
            </a:pPr>
            <a:r>
              <a:rPr lang="en-GB"/>
              <a:t>Smart urban</a:t>
            </a:r>
            <a:br>
              <a:rPr lang="en-GB"/>
            </a:br>
            <a:r>
              <a:rPr lang="en-GB"/>
              <a:t>sustainable </a:t>
            </a:r>
            <a:br>
              <a:rPr lang="en-GB"/>
            </a:br>
            <a:r>
              <a:rPr lang="en-GB"/>
              <a:t>coastal </a:t>
            </a:r>
            <a:br>
              <a:rPr lang="en-GB"/>
            </a:br>
            <a:r>
              <a:rPr lang="en-GB"/>
              <a:t>development.</a:t>
            </a:r>
            <a:endParaRPr lang="en-US"/>
          </a:p>
        </p:txBody>
      </p:sp>
      <p:sp>
        <p:nvSpPr>
          <p:cNvPr id="10" name="Text Placeholder 7"/>
          <p:cNvSpPr>
            <a:spLocks noGrp="1"/>
          </p:cNvSpPr>
          <p:nvPr>
            <p:ph type="body" sz="quarter" idx="13" hasCustomPrompt="1"/>
          </p:nvPr>
        </p:nvSpPr>
        <p:spPr bwMode="auto">
          <a:xfrm>
            <a:off x="6078220" y="1889791"/>
            <a:ext cx="4488180" cy="421609"/>
          </a:xfrm>
        </p:spPr>
        <p:txBody>
          <a:bodyPr>
            <a:normAutofit/>
          </a:bodyPr>
          <a:lstStyle>
            <a:lvl1pPr marL="0" indent="0">
              <a:buNone/>
              <a:defRPr sz="1600" b="0" i="0">
                <a:solidFill>
                  <a:srgbClr val="346FFD"/>
                </a:solidFill>
                <a:latin typeface="Campton Medium"/>
                <a:ea typeface="Campton Medium"/>
                <a:cs typeface="Campton Medium"/>
              </a:defRPr>
            </a:lvl1pPr>
          </a:lstStyle>
          <a:p>
            <a:pPr lvl="0">
              <a:defRPr/>
            </a:pPr>
            <a:r>
              <a:rPr lang="en-US"/>
              <a:t>SHORT SUBTITLE DOLOR SIT AMET</a:t>
            </a:r>
            <a:endParaRPr/>
          </a:p>
        </p:txBody>
      </p:sp>
      <p:sp>
        <p:nvSpPr>
          <p:cNvPr id="15" name="Text Placeholder 7"/>
          <p:cNvSpPr>
            <a:spLocks noGrp="1"/>
          </p:cNvSpPr>
          <p:nvPr>
            <p:ph type="body" sz="quarter" idx="14" hasCustomPrompt="1"/>
          </p:nvPr>
        </p:nvSpPr>
        <p:spPr bwMode="auto">
          <a:xfrm>
            <a:off x="6078220" y="2711598"/>
            <a:ext cx="4488180" cy="2744933"/>
          </a:xfrm>
        </p:spPr>
        <p:txBody>
          <a:bodyPr numCol="1" spcCol="684000" anchor="t" anchorCtr="0">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a:p>
        </p:txBody>
      </p:sp>
      <p:sp>
        <p:nvSpPr>
          <p:cNvPr id="20"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sp>
        <p:nvSpPr>
          <p:cNvPr id="21"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pic>
        <p:nvPicPr>
          <p:cNvPr id="3" name="Picture 2"/>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 text">
    <p:bg>
      <p:bgPr shadeToTitle="0">
        <a:solidFill>
          <a:srgbClr val="F7F7F7"/>
        </a:solidFill>
      </p:bgPr>
    </p:bg>
    <p:spTree>
      <p:nvGrpSpPr>
        <p:cNvPr id="1" name=""/>
        <p:cNvGrpSpPr/>
        <p:nvPr/>
      </p:nvGrpSpPr>
      <p:grpSpPr bwMode="auto">
        <a:xfrm>
          <a:off x="0" y="0"/>
          <a:ext cx="0" cy="0"/>
          <a:chOff x="0" y="0"/>
          <a:chExt cx="0" cy="0"/>
        </a:xfrm>
      </p:grpSpPr>
      <p:sp>
        <p:nvSpPr>
          <p:cNvPr id="8" name="Text Placeholder 7"/>
          <p:cNvSpPr>
            <a:spLocks noGrp="1"/>
          </p:cNvSpPr>
          <p:nvPr>
            <p:ph type="body" sz="quarter" idx="13" hasCustomPrompt="1"/>
          </p:nvPr>
        </p:nvSpPr>
        <p:spPr bwMode="auto">
          <a:xfrm>
            <a:off x="1075120" y="2789087"/>
            <a:ext cx="4573328" cy="498124"/>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9" name="Text Placeholder 7"/>
          <p:cNvSpPr>
            <a:spLocks noGrp="1"/>
          </p:cNvSpPr>
          <p:nvPr>
            <p:ph type="body" sz="quarter" idx="14" hasCustomPrompt="1"/>
          </p:nvPr>
        </p:nvSpPr>
        <p:spPr bwMode="auto">
          <a:xfrm>
            <a:off x="1074421" y="3452961"/>
            <a:ext cx="457402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13" name="Text Placeholder 7"/>
          <p:cNvSpPr>
            <a:spLocks noGrp="1"/>
          </p:cNvSpPr>
          <p:nvPr>
            <p:ph type="body" sz="quarter" idx="15" hasCustomPrompt="1"/>
          </p:nvPr>
        </p:nvSpPr>
        <p:spPr bwMode="auto">
          <a:xfrm>
            <a:off x="6149823" y="2789086"/>
            <a:ext cx="4498888" cy="498125"/>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14" name="Text Placeholder 7"/>
          <p:cNvSpPr>
            <a:spLocks noGrp="1"/>
          </p:cNvSpPr>
          <p:nvPr>
            <p:ph type="body" sz="quarter" idx="16" hasCustomPrompt="1"/>
          </p:nvPr>
        </p:nvSpPr>
        <p:spPr bwMode="auto">
          <a:xfrm>
            <a:off x="6149124" y="3452961"/>
            <a:ext cx="449958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16" name="Title 1"/>
          <p:cNvSpPr>
            <a:spLocks noGrp="1"/>
          </p:cNvSpPr>
          <p:nvPr>
            <p:ph type="title" hasCustomPrompt="1"/>
          </p:nvPr>
        </p:nvSpPr>
        <p:spPr bwMode="auto">
          <a:xfrm>
            <a:off x="1074420" y="1319249"/>
            <a:ext cx="9666885" cy="962394"/>
          </a:xfrm>
        </p:spPr>
        <p:txBody>
          <a:bodyPr/>
          <a:lstStyle>
            <a:lvl1pPr>
              <a:defRPr sz="3200">
                <a:solidFill>
                  <a:schemeClr val="tx1"/>
                </a:solidFill>
              </a:defRPr>
            </a:lvl1pPr>
          </a:lstStyle>
          <a:p>
            <a:pPr>
              <a:defRPr/>
            </a:pPr>
            <a:r>
              <a:rPr lang="en-GB"/>
              <a:t>Subtitle name</a:t>
            </a:r>
            <a:br>
              <a:rPr lang="en-GB"/>
            </a:br>
            <a:r>
              <a:rPr lang="en-GB"/>
              <a:t>lorem ipsum long</a:t>
            </a:r>
            <a:endParaRPr lang="en-US"/>
          </a:p>
        </p:txBody>
      </p:sp>
      <p:sp>
        <p:nvSpPr>
          <p:cNvPr id="11"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2"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pic>
        <p:nvPicPr>
          <p:cNvPr id="17" name="Picture 16"/>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2 text">
    <p:bg>
      <p:bgPr shadeToTitle="0">
        <a:solidFill>
          <a:srgbClr val="F7F7F7"/>
        </a:solidFill>
      </p:bgPr>
    </p:bg>
    <p:spTree>
      <p:nvGrpSpPr>
        <p:cNvPr id="1" name=""/>
        <p:cNvGrpSpPr/>
        <p:nvPr/>
      </p:nvGrpSpPr>
      <p:grpSpPr bwMode="auto">
        <a:xfrm>
          <a:off x="0" y="0"/>
          <a:ext cx="0" cy="0"/>
          <a:chOff x="0" y="0"/>
          <a:chExt cx="0" cy="0"/>
        </a:xfrm>
      </p:grpSpPr>
      <p:sp>
        <p:nvSpPr>
          <p:cNvPr id="8" name="Text Placeholder 7"/>
          <p:cNvSpPr>
            <a:spLocks noGrp="1"/>
          </p:cNvSpPr>
          <p:nvPr>
            <p:ph type="body" sz="quarter" idx="13" hasCustomPrompt="1"/>
          </p:nvPr>
        </p:nvSpPr>
        <p:spPr bwMode="auto">
          <a:xfrm>
            <a:off x="1075120" y="2789087"/>
            <a:ext cx="4573328" cy="498124"/>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9" name="Text Placeholder 7"/>
          <p:cNvSpPr>
            <a:spLocks noGrp="1"/>
          </p:cNvSpPr>
          <p:nvPr>
            <p:ph type="body" sz="quarter" idx="14" hasCustomPrompt="1"/>
          </p:nvPr>
        </p:nvSpPr>
        <p:spPr bwMode="auto">
          <a:xfrm>
            <a:off x="1074421" y="3452961"/>
            <a:ext cx="457402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13" name="Text Placeholder 7"/>
          <p:cNvSpPr>
            <a:spLocks noGrp="1"/>
          </p:cNvSpPr>
          <p:nvPr>
            <p:ph type="body" sz="quarter" idx="15" hasCustomPrompt="1"/>
          </p:nvPr>
        </p:nvSpPr>
        <p:spPr bwMode="auto">
          <a:xfrm>
            <a:off x="6149823" y="2789086"/>
            <a:ext cx="4498888" cy="498125"/>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14" name="Text Placeholder 7"/>
          <p:cNvSpPr>
            <a:spLocks noGrp="1"/>
          </p:cNvSpPr>
          <p:nvPr>
            <p:ph type="body" sz="quarter" idx="16" hasCustomPrompt="1"/>
          </p:nvPr>
        </p:nvSpPr>
        <p:spPr bwMode="auto">
          <a:xfrm>
            <a:off x="6149124" y="3452961"/>
            <a:ext cx="449958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16" name="Title 1"/>
          <p:cNvSpPr>
            <a:spLocks noGrp="1"/>
          </p:cNvSpPr>
          <p:nvPr>
            <p:ph type="title" hasCustomPrompt="1"/>
          </p:nvPr>
        </p:nvSpPr>
        <p:spPr bwMode="auto">
          <a:xfrm>
            <a:off x="1074420" y="1319249"/>
            <a:ext cx="9666885" cy="962394"/>
          </a:xfrm>
        </p:spPr>
        <p:txBody>
          <a:bodyPr/>
          <a:lstStyle>
            <a:lvl1pPr>
              <a:defRPr sz="3200">
                <a:solidFill>
                  <a:schemeClr val="tx1"/>
                </a:solidFill>
              </a:defRPr>
            </a:lvl1pPr>
          </a:lstStyle>
          <a:p>
            <a:pPr>
              <a:defRPr/>
            </a:pPr>
            <a:r>
              <a:rPr lang="en-GB"/>
              <a:t>Subtitle name</a:t>
            </a:r>
            <a:br>
              <a:rPr lang="en-GB"/>
            </a:br>
            <a:r>
              <a:rPr lang="en-GB"/>
              <a:t>lorem ipsum long</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Right Photo">
    <p:bg>
      <p:bgPr shadeToTitle="0">
        <a:solidFill>
          <a:srgbClr val="F7F7F7"/>
        </a:solidFill>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074420" y="1321091"/>
            <a:ext cx="4249934" cy="1757774"/>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9" name="Text Placeholder 7"/>
          <p:cNvSpPr>
            <a:spLocks noGrp="1"/>
          </p:cNvSpPr>
          <p:nvPr>
            <p:ph type="body" sz="quarter" idx="14" hasCustomPrompt="1"/>
          </p:nvPr>
        </p:nvSpPr>
        <p:spPr bwMode="auto">
          <a:xfrm>
            <a:off x="1562582" y="3452961"/>
            <a:ext cx="3999319" cy="268532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sp>
        <p:nvSpPr>
          <p:cNvPr id="15" name="Picture Placeholder 14"/>
          <p:cNvSpPr>
            <a:spLocks noGrp="1"/>
          </p:cNvSpPr>
          <p:nvPr>
            <p:ph type="pic" sz="quarter" idx="15" hasCustomPrompt="1"/>
          </p:nvPr>
        </p:nvSpPr>
        <p:spPr bwMode="auto">
          <a:xfrm>
            <a:off x="6285053" y="0"/>
            <a:ext cx="4537276"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pic>
        <p:nvPicPr>
          <p:cNvPr id="12" name="Picture 11"/>
          <p:cNvPicPr>
            <a:picLocks noChangeAspect="1"/>
          </p:cNvPicPr>
          <p:nvPr userDrawn="1"/>
        </p:nvPicPr>
        <p:blipFill>
          <a:blip r:embed="rId2"/>
          <a:stretch/>
        </p:blipFill>
        <p:spPr bwMode="auto">
          <a:xfrm>
            <a:off x="11224768" y="5949950"/>
            <a:ext cx="558800" cy="495300"/>
          </a:xfrm>
          <a:prstGeom prst="rect">
            <a:avLst/>
          </a:prstGeom>
        </p:spPr>
      </p:pic>
      <p:sp>
        <p:nvSpPr>
          <p:cNvPr id="13"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6" name="Footer Placeholder 3"/>
          <p:cNvSpPr>
            <a:spLocks noGrp="1"/>
          </p:cNvSpPr>
          <p:nvPr>
            <p:ph type="ftr" sz="quarter" idx="11"/>
          </p:nvPr>
        </p:nvSpPr>
        <p:spPr bwMode="auto">
          <a:xfrm>
            <a:off x="414663" y="404813"/>
            <a:ext cx="4458279" cy="139197"/>
          </a:xfrm>
        </p:spPr>
        <p:txBody>
          <a:bodyPr lIns="0" tIns="0" rIns="0" bIns="0" anchor="t"/>
          <a:lstStyle>
            <a:lvl1pPr>
              <a:defRPr sz="1000" b="0" i="0" cap="all" spc="100">
                <a:solidFill>
                  <a:schemeClr val="tx1"/>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 Left photo">
    <p:bg>
      <p:bgPr shadeToTitle="0">
        <a:solidFill>
          <a:srgbClr val="F7F7F7"/>
        </a:solidFill>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6981367" y="1321091"/>
            <a:ext cx="4249934" cy="1757774"/>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15" name="Picture Placeholder 14"/>
          <p:cNvSpPr>
            <a:spLocks noGrp="1"/>
          </p:cNvSpPr>
          <p:nvPr>
            <p:ph type="pic" sz="quarter" idx="15" hasCustomPrompt="1"/>
          </p:nvPr>
        </p:nvSpPr>
        <p:spPr bwMode="auto">
          <a:xfrm>
            <a:off x="0" y="0"/>
            <a:ext cx="5906947"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sp>
        <p:nvSpPr>
          <p:cNvPr id="9" name="Text Placeholder 7"/>
          <p:cNvSpPr>
            <a:spLocks noGrp="1"/>
          </p:cNvSpPr>
          <p:nvPr>
            <p:ph type="body" sz="quarter" idx="14" hasCustomPrompt="1"/>
          </p:nvPr>
        </p:nvSpPr>
        <p:spPr bwMode="auto">
          <a:xfrm>
            <a:off x="7469530" y="3452963"/>
            <a:ext cx="3761772" cy="210288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pic>
        <p:nvPicPr>
          <p:cNvPr id="12" name="Picture 11"/>
          <p:cNvPicPr>
            <a:picLocks noChangeAspect="1"/>
          </p:cNvPicPr>
          <p:nvPr userDrawn="1"/>
        </p:nvPicPr>
        <p:blipFill>
          <a:blip r:embed="rId2"/>
          <a:stretch/>
        </p:blipFill>
        <p:spPr bwMode="auto">
          <a:xfrm>
            <a:off x="11224768" y="5949950"/>
            <a:ext cx="558800" cy="495300"/>
          </a:xfrm>
          <a:prstGeom prst="rect">
            <a:avLst/>
          </a:prstGeom>
        </p:spPr>
      </p:pic>
      <p:sp>
        <p:nvSpPr>
          <p:cNvPr id="13"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6" name="Footer Placeholder 3"/>
          <p:cNvSpPr>
            <a:spLocks noGrp="1"/>
          </p:cNvSpPr>
          <p:nvPr>
            <p:ph type="ftr" sz="quarter" idx="11"/>
          </p:nvPr>
        </p:nvSpPr>
        <p:spPr bwMode="auto">
          <a:xfrm>
            <a:off x="6367910" y="404813"/>
            <a:ext cx="4458279" cy="139197"/>
          </a:xfrm>
        </p:spPr>
        <p:txBody>
          <a:bodyPr lIns="0" tIns="0" rIns="0" bIns="0" anchor="t"/>
          <a:lstStyle>
            <a:lvl1pPr>
              <a:defRPr sz="1000" b="0" i="0" cap="all" spc="100">
                <a:solidFill>
                  <a:schemeClr val="tx1"/>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1 Left photo">
    <p:bg>
      <p:bgPr shadeToTitle="0">
        <a:solidFill>
          <a:srgbClr val="F7F7F7"/>
        </a:solidFill>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6981367" y="1321091"/>
            <a:ext cx="4249934" cy="1757774"/>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15" name="Picture Placeholder 14"/>
          <p:cNvSpPr>
            <a:spLocks noGrp="1"/>
          </p:cNvSpPr>
          <p:nvPr>
            <p:ph type="pic" sz="quarter" idx="15" hasCustomPrompt="1"/>
          </p:nvPr>
        </p:nvSpPr>
        <p:spPr bwMode="auto">
          <a:xfrm>
            <a:off x="0" y="0"/>
            <a:ext cx="5906947"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sp>
        <p:nvSpPr>
          <p:cNvPr id="9" name="Text Placeholder 7"/>
          <p:cNvSpPr>
            <a:spLocks noGrp="1"/>
          </p:cNvSpPr>
          <p:nvPr>
            <p:ph type="body" sz="quarter" idx="14" hasCustomPrompt="1"/>
          </p:nvPr>
        </p:nvSpPr>
        <p:spPr bwMode="auto">
          <a:xfrm>
            <a:off x="7469530" y="3452963"/>
            <a:ext cx="3761772" cy="210288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 Left photo">
    <p:bg>
      <p:bgPr shadeToTitle="0">
        <a:solidFill>
          <a:srgbClr val="F7F7F7"/>
        </a:solidFill>
      </p:bgPr>
    </p:bg>
    <p:spTree>
      <p:nvGrpSpPr>
        <p:cNvPr id="1" name=""/>
        <p:cNvGrpSpPr/>
        <p:nvPr/>
      </p:nvGrpSpPr>
      <p:grpSpPr bwMode="auto">
        <a:xfrm>
          <a:off x="0" y="0"/>
          <a:ext cx="0" cy="0"/>
          <a:chOff x="0" y="0"/>
          <a:chExt cx="0" cy="0"/>
        </a:xfrm>
      </p:grpSpPr>
      <p:sp>
        <p:nvSpPr>
          <p:cNvPr id="15" name="Picture Placeholder 14"/>
          <p:cNvSpPr>
            <a:spLocks noGrp="1"/>
          </p:cNvSpPr>
          <p:nvPr>
            <p:ph type="pic" sz="quarter" idx="15" hasCustomPrompt="1"/>
          </p:nvPr>
        </p:nvSpPr>
        <p:spPr bwMode="auto">
          <a:xfrm>
            <a:off x="0" y="0"/>
            <a:ext cx="7592992" cy="6858000"/>
          </a:xfrm>
          <a:prstGeom prst="rect">
            <a:avLst/>
          </a:prstGeom>
          <a:solidFill>
            <a:schemeClr val="accent3"/>
          </a:solidFill>
        </p:spPr>
        <p:txBody>
          <a:bodyPr anchor="ctr">
            <a:normAutofit/>
          </a:bodyPr>
          <a:lstStyle>
            <a:lvl1pPr marL="0" indent="0" algn="ctr">
              <a:buNone/>
              <a:defRPr sz="1600">
                <a:solidFill>
                  <a:schemeClr val="bg1"/>
                </a:solidFill>
              </a:defRPr>
            </a:lvl1pPr>
          </a:lstStyle>
          <a:p>
            <a:pPr>
              <a:defRPr/>
            </a:pPr>
            <a:r>
              <a:rPr lang="en-US"/>
              <a:t>PICTURE</a:t>
            </a:r>
            <a:endParaRPr/>
          </a:p>
        </p:txBody>
      </p:sp>
      <p:pic>
        <p:nvPicPr>
          <p:cNvPr id="7" name="Picture 6"/>
          <p:cNvPicPr>
            <a:picLocks noChangeAspect="1"/>
          </p:cNvPicPr>
          <p:nvPr userDrawn="1"/>
        </p:nvPicPr>
        <p:blipFill>
          <a:blip r:embed="rId2"/>
          <a:stretch/>
        </p:blipFill>
        <p:spPr bwMode="auto">
          <a:xfrm>
            <a:off x="11224768" y="5949950"/>
            <a:ext cx="558800" cy="495300"/>
          </a:xfrm>
          <a:prstGeom prst="rect">
            <a:avLst/>
          </a:prstGeom>
        </p:spPr>
      </p:pic>
      <p:sp>
        <p:nvSpPr>
          <p:cNvPr id="8"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9" name="Footer Placeholder 3"/>
          <p:cNvSpPr>
            <a:spLocks noGrp="1"/>
          </p:cNvSpPr>
          <p:nvPr>
            <p:ph type="ftr" sz="quarter" idx="11"/>
          </p:nvPr>
        </p:nvSpPr>
        <p:spPr bwMode="auto">
          <a:xfrm>
            <a:off x="8053955" y="404813"/>
            <a:ext cx="2779949" cy="250647"/>
          </a:xfrm>
        </p:spPr>
        <p:txBody>
          <a:bodyPr lIns="0" tIns="0" rIns="0" bIns="0" anchor="t"/>
          <a:lstStyle>
            <a:lvl1pPr>
              <a:defRPr sz="1000" b="0" i="0" cap="all" spc="100">
                <a:solidFill>
                  <a:schemeClr val="tx1"/>
                </a:solidFill>
                <a:latin typeface="Campton Medium"/>
                <a:ea typeface="Campton Medium"/>
                <a:cs typeface="Campton Medium"/>
              </a:defRPr>
            </a:lvl1pPr>
          </a:lstStyle>
          <a:p>
            <a:pPr>
              <a:defRPr/>
            </a:pPr>
            <a:endParaRPr lang="en-US"/>
          </a:p>
        </p:txBody>
      </p:sp>
      <p:sp>
        <p:nvSpPr>
          <p:cNvPr id="10" name="Title 1"/>
          <p:cNvSpPr>
            <a:spLocks noGrp="1"/>
          </p:cNvSpPr>
          <p:nvPr>
            <p:ph type="title" hasCustomPrompt="1"/>
          </p:nvPr>
        </p:nvSpPr>
        <p:spPr bwMode="auto">
          <a:xfrm>
            <a:off x="8053955" y="1321091"/>
            <a:ext cx="3725041" cy="1109593"/>
          </a:xfrm>
        </p:spPr>
        <p:txBody>
          <a:bodyPr/>
          <a:lstStyle>
            <a:lvl1pPr>
              <a:defRPr sz="3200">
                <a:solidFill>
                  <a:srgbClr val="000000"/>
                </a:solidFill>
              </a:defRPr>
            </a:lvl1pPr>
          </a:lstStyle>
          <a:p>
            <a:pPr>
              <a:defRPr/>
            </a:pPr>
            <a:r>
              <a:rPr lang="en-GB"/>
              <a:t>Title name</a:t>
            </a:r>
            <a:br>
              <a:rPr lang="en-GB"/>
            </a:br>
            <a:r>
              <a:rPr lang="en-GB"/>
              <a:t>lorem ipsum</a:t>
            </a:r>
            <a:endParaRPr lang="en-US"/>
          </a:p>
        </p:txBody>
      </p:sp>
      <p:sp>
        <p:nvSpPr>
          <p:cNvPr id="16" name="Text Placeholder 7"/>
          <p:cNvSpPr>
            <a:spLocks noGrp="1"/>
          </p:cNvSpPr>
          <p:nvPr>
            <p:ph type="body" sz="quarter" idx="14" hasCustomPrompt="1"/>
          </p:nvPr>
        </p:nvSpPr>
        <p:spPr bwMode="auto">
          <a:xfrm>
            <a:off x="8542118" y="2774075"/>
            <a:ext cx="3236878" cy="2149185"/>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 </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Quote">
    <p:bg>
      <p:bgPr shadeToTitle="0">
        <a:solidFill>
          <a:schemeClr val="accent5"/>
        </a:solidFill>
      </p:bgPr>
    </p:bg>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a:stretch/>
        </p:blipFill>
        <p:spPr bwMode="auto">
          <a:xfrm>
            <a:off x="11232989" y="5949950"/>
            <a:ext cx="558800" cy="495300"/>
          </a:xfrm>
          <a:prstGeom prst="rect">
            <a:avLst/>
          </a:prstGeom>
        </p:spPr>
      </p:pic>
      <p:sp>
        <p:nvSpPr>
          <p:cNvPr id="2" name="Title 1"/>
          <p:cNvSpPr>
            <a:spLocks noGrp="1"/>
          </p:cNvSpPr>
          <p:nvPr>
            <p:ph type="title" hasCustomPrompt="1"/>
          </p:nvPr>
        </p:nvSpPr>
        <p:spPr bwMode="auto">
          <a:xfrm>
            <a:off x="1074420" y="902824"/>
            <a:ext cx="8752486" cy="4815069"/>
          </a:xfrm>
        </p:spPr>
        <p:txBody>
          <a:bodyPr lIns="0" tIns="0" rIns="0" bIns="0" anchor="ctr"/>
          <a:lstStyle>
            <a:lvl1pPr>
              <a:defRPr sz="5000">
                <a:solidFill>
                  <a:srgbClr val="FFFFFF"/>
                </a:solidFill>
              </a:defRPr>
            </a:lvl1pPr>
          </a:lstStyle>
          <a:p>
            <a:pPr>
              <a:defRPr/>
            </a:pPr>
            <a:r>
              <a:rPr lang="en-GB"/>
              <a:t>„Lorem ipsum dolor sit amet, consectetuer adipiscing sed diam“</a:t>
            </a:r>
            <a:endParaRPr lang="en-US"/>
          </a:p>
        </p:txBody>
      </p:sp>
      <p:sp>
        <p:nvSpPr>
          <p:cNvPr id="6" name="Slide Number Placeholder 4"/>
          <p:cNvSpPr>
            <a:spLocks noGrp="1"/>
          </p:cNvSpPr>
          <p:nvPr>
            <p:ph type="sldNum" sz="quarter" idx="12"/>
          </p:nvPr>
        </p:nvSpPr>
        <p:spPr bwMode="auto">
          <a:xfrm>
            <a:off x="11224768" y="404814"/>
            <a:ext cx="554228" cy="250646"/>
          </a:xfrm>
        </p:spPr>
        <p:txBody>
          <a:bodyPr tIns="0" rIns="0" anchor="t" anchorCtr="0"/>
          <a:lstStyle>
            <a:lvl1pPr>
              <a:defRPr>
                <a:solidFill>
                  <a:srgbClr val="F7F7F7"/>
                </a:solidFill>
              </a:defRPr>
            </a:lvl1pPr>
          </a:lstStyle>
          <a:p>
            <a:pPr>
              <a:defRPr/>
            </a:pPr>
            <a:fld id="{53969381-6070-C14C-AC19-9F0CCB6EE0F1}" type="slidenum">
              <a:rPr lang="en-US"/>
              <a:t>‹#›</a:t>
            </a:fld>
            <a:r>
              <a:rPr lang="en-US"/>
              <a:t> </a:t>
            </a:r>
            <a:endParaRPr/>
          </a:p>
        </p:txBody>
      </p:sp>
      <p:sp>
        <p:nvSpPr>
          <p:cNvPr id="9" name="Footer Placeholder 3"/>
          <p:cNvSpPr>
            <a:spLocks noGrp="1"/>
          </p:cNvSpPr>
          <p:nvPr>
            <p:ph type="ftr" sz="quarter" idx="11"/>
          </p:nvPr>
        </p:nvSpPr>
        <p:spPr bwMode="auto">
          <a:xfrm>
            <a:off x="414663" y="404813"/>
            <a:ext cx="4458279" cy="139197"/>
          </a:xfrm>
        </p:spPr>
        <p:txBody>
          <a:bodyPr lIns="0" tIns="0" rIns="0" bIns="0" anchor="t"/>
          <a:lstStyle>
            <a:lvl1pPr>
              <a:defRPr sz="1000" b="0" i="0" cap="all" spc="100">
                <a:solidFill>
                  <a:schemeClr val="bg2"/>
                </a:solidFill>
                <a:latin typeface="Campton Medium"/>
                <a:ea typeface="Campton Medium"/>
                <a:cs typeface="Campton Medium"/>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Title+EU_Logotype">
    <p:bg>
      <p:bgPr shadeToTitle="0">
        <a:solidFill>
          <a:schemeClr val="tx2"/>
        </a:solidFill>
      </p:bgPr>
    </p:bg>
    <p:spTree>
      <p:nvGrpSpPr>
        <p:cNvPr id="1" name=""/>
        <p:cNvGrpSpPr/>
        <p:nvPr/>
      </p:nvGrpSpPr>
      <p:grpSpPr bwMode="auto">
        <a:xfrm>
          <a:off x="0" y="0"/>
          <a:ext cx="0" cy="0"/>
          <a:chOff x="0" y="0"/>
          <a:chExt cx="0" cy="0"/>
        </a:xfrm>
      </p:grpSpPr>
      <p:sp>
        <p:nvSpPr>
          <p:cNvPr id="3" name="Subtitle 2"/>
          <p:cNvSpPr>
            <a:spLocks noGrp="1"/>
          </p:cNvSpPr>
          <p:nvPr>
            <p:ph type="subTitle" idx="1" hasCustomPrompt="1"/>
          </p:nvPr>
        </p:nvSpPr>
        <p:spPr bwMode="auto">
          <a:xfrm>
            <a:off x="1879600" y="5502964"/>
            <a:ext cx="6943344" cy="410817"/>
          </a:xfrm>
        </p:spPr>
        <p:txBody>
          <a:bodyPr lIns="0" tIns="0" rIns="0" bIns="0">
            <a:normAutofit/>
          </a:bodyPr>
          <a:lstStyle>
            <a:lvl1pPr marL="0" indent="0" algn="l">
              <a:buNone/>
              <a:defRPr sz="1200" b="0" i="0" cap="all">
                <a:solidFill>
                  <a:srgbClr val="FFFFFF"/>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D53F55B0-5AC2-8242-844E-0421012AA4E4}" type="datetime3">
              <a:rPr lang="en-US"/>
              <a:t>​</a:t>
            </a:fld>
            <a:endParaRPr lang="en-US"/>
          </a:p>
        </p:txBody>
      </p:sp>
      <p:pic>
        <p:nvPicPr>
          <p:cNvPr id="2" name="Picture 1"/>
          <p:cNvPicPr>
            <a:picLocks noChangeAspect="1"/>
          </p:cNvPicPr>
          <p:nvPr userDrawn="1"/>
        </p:nvPicPr>
        <p:blipFill>
          <a:blip r:embed="rId2"/>
          <a:stretch/>
        </p:blipFill>
        <p:spPr bwMode="auto">
          <a:xfrm>
            <a:off x="1879599" y="724372"/>
            <a:ext cx="2199600" cy="583372"/>
          </a:xfrm>
          <a:prstGeom prst="rect">
            <a:avLst/>
          </a:prstGeom>
        </p:spPr>
      </p:pic>
      <p:sp>
        <p:nvSpPr>
          <p:cNvPr id="6" name="Title 1"/>
          <p:cNvSpPr>
            <a:spLocks noGrp="1"/>
          </p:cNvSpPr>
          <p:nvPr>
            <p:ph type="title" hasCustomPrompt="1"/>
          </p:nvPr>
        </p:nvSpPr>
        <p:spPr bwMode="auto">
          <a:xfrm>
            <a:off x="1879598" y="2161310"/>
            <a:ext cx="9309101" cy="2898244"/>
          </a:xfrm>
        </p:spPr>
        <p:txBody>
          <a:bodyPr lIns="0" tIns="0" rIns="0" bIns="0" anchor="ctr" anchorCtr="0"/>
          <a:lstStyle>
            <a:lvl1pPr>
              <a:defRPr b="0" i="0">
                <a:solidFill>
                  <a:schemeClr val="bg2"/>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pic>
        <p:nvPicPr>
          <p:cNvPr id="7" name="Picture 6"/>
          <p:cNvPicPr>
            <a:picLocks noChangeAspect="1"/>
          </p:cNvPicPr>
          <p:nvPr userDrawn="1"/>
        </p:nvPicPr>
        <p:blipFill>
          <a:blip r:embed="rId3"/>
          <a:stretch/>
        </p:blipFill>
        <p:spPr bwMode="auto">
          <a:xfrm>
            <a:off x="4656851" y="727630"/>
            <a:ext cx="2645144" cy="5796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able">
    <p:bg>
      <p:bgPr shadeToTitle="0">
        <a:solidFill>
          <a:srgbClr val="F7F7F7"/>
        </a:solidFill>
      </p:bgPr>
    </p:bg>
    <p:spTree>
      <p:nvGrpSpPr>
        <p:cNvPr id="1" name=""/>
        <p:cNvGrpSpPr/>
        <p:nvPr/>
      </p:nvGrpSpPr>
      <p:grpSpPr bwMode="auto">
        <a:xfrm>
          <a:off x="0" y="0"/>
          <a:ext cx="0" cy="0"/>
          <a:chOff x="0" y="0"/>
          <a:chExt cx="0" cy="0"/>
        </a:xfrm>
      </p:grpSpPr>
      <p:sp>
        <p:nvSpPr>
          <p:cNvPr id="16" name="Title 1"/>
          <p:cNvSpPr>
            <a:spLocks noGrp="1"/>
          </p:cNvSpPr>
          <p:nvPr>
            <p:ph type="title" hasCustomPrompt="1"/>
          </p:nvPr>
        </p:nvSpPr>
        <p:spPr bwMode="auto">
          <a:xfrm>
            <a:off x="1074420" y="1319916"/>
            <a:ext cx="9919162" cy="971872"/>
          </a:xfrm>
        </p:spPr>
        <p:txBody>
          <a:bodyPr/>
          <a:lstStyle>
            <a:lvl1pPr>
              <a:defRPr sz="3200">
                <a:solidFill>
                  <a:schemeClr val="tx1"/>
                </a:solidFill>
              </a:defRPr>
            </a:lvl1pPr>
          </a:lstStyle>
          <a:p>
            <a:pPr>
              <a:defRPr/>
            </a:pPr>
            <a:r>
              <a:rPr lang="en-GB"/>
              <a:t>Title name lorem laoreet </a:t>
            </a:r>
            <a:br>
              <a:rPr lang="en-GB"/>
            </a:br>
            <a:r>
              <a:rPr lang="en-GB"/>
              <a:t>dolor ipsum long</a:t>
            </a:r>
            <a:endParaRPr lang="en-US"/>
          </a:p>
        </p:txBody>
      </p:sp>
      <p:sp>
        <p:nvSpPr>
          <p:cNvPr id="3" name="Table Placeholder 2"/>
          <p:cNvSpPr>
            <a:spLocks noGrp="1"/>
          </p:cNvSpPr>
          <p:nvPr>
            <p:ph type="tbl" sz="quarter" idx="13"/>
          </p:nvPr>
        </p:nvSpPr>
        <p:spPr bwMode="auto">
          <a:xfrm>
            <a:off x="1074419" y="2327275"/>
            <a:ext cx="9919163" cy="3390619"/>
          </a:xfrm>
        </p:spPr>
        <p:txBody>
          <a:bodyPr anchor="ctr"/>
          <a:lstStyle>
            <a:lvl1pPr marL="0" indent="0" algn="ctr">
              <a:buNone/>
              <a:defRPr/>
            </a:lvl1pPr>
          </a:lstStyle>
          <a:p>
            <a:pPr>
              <a:defRPr/>
            </a:pPr>
            <a:endParaRPr lang="en-US"/>
          </a:p>
        </p:txBody>
      </p:sp>
      <p:sp>
        <p:nvSpPr>
          <p:cNvPr id="6"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7"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pic>
        <p:nvPicPr>
          <p:cNvPr id="8" name="Picture 7"/>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hank you">
    <p:bg>
      <p:bgPr shadeToTitle="0">
        <a:solidFill>
          <a:schemeClr val="tx2"/>
        </a:solidFill>
      </p:bgPr>
    </p:bg>
    <p:spTree>
      <p:nvGrpSpPr>
        <p:cNvPr id="1" name=""/>
        <p:cNvGrpSpPr/>
        <p:nvPr/>
      </p:nvGrpSpPr>
      <p:grpSpPr bwMode="auto">
        <a:xfrm>
          <a:off x="0" y="0"/>
          <a:ext cx="0" cy="0"/>
          <a:chOff x="0" y="0"/>
          <a:chExt cx="0" cy="0"/>
        </a:xfrm>
      </p:grpSpPr>
      <p:sp>
        <p:nvSpPr>
          <p:cNvPr id="3" name="Subtitle 2"/>
          <p:cNvSpPr>
            <a:spLocks noGrp="1"/>
          </p:cNvSpPr>
          <p:nvPr>
            <p:ph type="subTitle" idx="1" hasCustomPrompt="1"/>
          </p:nvPr>
        </p:nvSpPr>
        <p:spPr bwMode="auto">
          <a:xfrm>
            <a:off x="1879599" y="5893429"/>
            <a:ext cx="9413240" cy="380480"/>
          </a:xfrm>
        </p:spPr>
        <p:txBody>
          <a:bodyPr lIns="90000" rIns="0" numCol="3" spcCol="360000">
            <a:normAutofit/>
          </a:bodyPr>
          <a:lstStyle>
            <a:lvl1pPr marL="0" indent="0" algn="l">
              <a:buNone/>
              <a:defRPr sz="1600" b="0" i="0">
                <a:solidFill>
                  <a:schemeClr val="bg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+370 682 67890</a:t>
            </a:r>
            <a:endParaRPr/>
          </a:p>
          <a:p>
            <a:pPr>
              <a:defRPr/>
            </a:pPr>
            <a:r>
              <a:rPr lang="en-GB"/>
              <a:t>info@conexus.com</a:t>
            </a:r>
            <a:endParaRPr/>
          </a:p>
          <a:p>
            <a:pPr>
              <a:defRPr/>
            </a:pPr>
            <a:r>
              <a:rPr lang="en-GB"/>
              <a:t>www.conexus.com</a:t>
            </a:r>
            <a:endParaRPr/>
          </a:p>
        </p:txBody>
      </p:sp>
      <p:sp>
        <p:nvSpPr>
          <p:cNvPr id="8" name="Title 7"/>
          <p:cNvSpPr>
            <a:spLocks noGrp="1"/>
          </p:cNvSpPr>
          <p:nvPr>
            <p:ph type="title" hasCustomPrompt="1"/>
          </p:nvPr>
        </p:nvSpPr>
        <p:spPr bwMode="auto">
          <a:xfrm>
            <a:off x="1884099" y="2465593"/>
            <a:ext cx="9408740" cy="1926812"/>
          </a:xfrm>
        </p:spPr>
        <p:txBody>
          <a:bodyPr anchor="ctr"/>
          <a:lstStyle>
            <a:lvl1pPr marL="0" marR="0" indent="0" algn="l" defTabSz="914400">
              <a:lnSpc>
                <a:spcPct val="90000"/>
              </a:lnSpc>
              <a:spcBef>
                <a:spcPts val="0"/>
              </a:spcBef>
              <a:spcAft>
                <a:spcPts val="0"/>
              </a:spcAft>
              <a:buClrTx/>
              <a:buSzTx/>
              <a:buFontTx/>
              <a:buNone/>
              <a:defRPr sz="5000" b="0" i="0">
                <a:solidFill>
                  <a:srgbClr val="FFFFFF"/>
                </a:solidFill>
                <a:latin typeface="Campton Medium"/>
                <a:ea typeface="Campton Medium"/>
                <a:cs typeface="Campton Medium"/>
              </a:defRPr>
            </a:lvl1pPr>
          </a:lstStyle>
          <a:p>
            <a:pPr>
              <a:defRPr/>
            </a:pPr>
            <a:r>
              <a:rPr lang="en-GB"/>
              <a:t>Thank you!</a:t>
            </a:r>
            <a:endParaRPr lang="en-US"/>
          </a:p>
        </p:txBody>
      </p:sp>
      <p:pic>
        <p:nvPicPr>
          <p:cNvPr id="11" name="Picture 10"/>
          <p:cNvPicPr>
            <a:picLocks noChangeAspect="1"/>
          </p:cNvPicPr>
          <p:nvPr userDrawn="1"/>
        </p:nvPicPr>
        <p:blipFill>
          <a:blip r:embed="rId2"/>
          <a:stretch/>
        </p:blipFill>
        <p:spPr bwMode="auto">
          <a:xfrm>
            <a:off x="1879599" y="724372"/>
            <a:ext cx="2199600" cy="58337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userDrawn="1">
  <p:cSld name="1_1 text-no stripe">
    <p:bg>
      <p:bgPr shadeToTitle="0">
        <a:solidFill>
          <a:srgbClr val="F7F7F7"/>
        </a:solidFill>
      </p:bgPr>
    </p:bg>
    <p:spTree>
      <p:nvGrpSpPr>
        <p:cNvPr id="1" name=""/>
        <p:cNvGrpSpPr/>
        <p:nvPr/>
      </p:nvGrpSpPr>
      <p:grpSpPr bwMode="auto">
        <a:xfrm>
          <a:off x="0" y="0"/>
          <a:ext cx="0" cy="0"/>
          <a:chOff x="0" y="0"/>
          <a:chExt cx="0" cy="0"/>
        </a:xfrm>
      </p:grpSpPr>
      <p:sp>
        <p:nvSpPr>
          <p:cNvPr id="8" name="Text Placeholder 7"/>
          <p:cNvSpPr>
            <a:spLocks noGrp="1"/>
          </p:cNvSpPr>
          <p:nvPr>
            <p:ph type="body" sz="quarter" idx="13" hasCustomPrompt="1"/>
          </p:nvPr>
        </p:nvSpPr>
        <p:spPr bwMode="auto">
          <a:xfrm>
            <a:off x="1074420" y="1544387"/>
            <a:ext cx="10148948" cy="377684"/>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endParaRPr/>
          </a:p>
        </p:txBody>
      </p:sp>
      <p:sp>
        <p:nvSpPr>
          <p:cNvPr id="16" name="Title 1"/>
          <p:cNvSpPr>
            <a:spLocks noGrp="1"/>
          </p:cNvSpPr>
          <p:nvPr>
            <p:ph type="title" hasCustomPrompt="1"/>
          </p:nvPr>
        </p:nvSpPr>
        <p:spPr bwMode="auto">
          <a:xfrm>
            <a:off x="1074420" y="974879"/>
            <a:ext cx="10150348" cy="517037"/>
          </a:xfrm>
        </p:spPr>
        <p:txBody>
          <a:bodyPr/>
          <a:lstStyle>
            <a:lvl1pPr>
              <a:defRPr sz="3200">
                <a:solidFill>
                  <a:schemeClr val="tx1"/>
                </a:solidFill>
              </a:defRPr>
            </a:lvl1pPr>
          </a:lstStyle>
          <a:p>
            <a:pPr>
              <a:defRPr/>
            </a:pPr>
            <a:r>
              <a:rPr lang="en-GB"/>
              <a:t>Subtitle name lorem ipsum long</a:t>
            </a:r>
            <a:endParaRPr lang="en-US"/>
          </a:p>
        </p:txBody>
      </p:sp>
      <p:sp>
        <p:nvSpPr>
          <p:cNvPr id="11"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12"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pic>
        <p:nvPicPr>
          <p:cNvPr id="17" name="Picture 16"/>
          <p:cNvPicPr>
            <a:picLocks noChangeAspect="1"/>
          </p:cNvPicPr>
          <p:nvPr userDrawn="1"/>
        </p:nvPicPr>
        <p:blipFill>
          <a:blip r:embed="rId2"/>
          <a:stretch/>
        </p:blipFill>
        <p:spPr bwMode="auto">
          <a:xfrm>
            <a:off x="11224768" y="5949950"/>
            <a:ext cx="558800" cy="495300"/>
          </a:xfrm>
          <a:prstGeom prst="rect">
            <a:avLst/>
          </a:prstGeom>
        </p:spPr>
      </p:pic>
      <p:sp>
        <p:nvSpPr>
          <p:cNvPr id="13" name="Marcador de contenido 4"/>
          <p:cNvSpPr>
            <a:spLocks noGrp="1"/>
          </p:cNvSpPr>
          <p:nvPr>
            <p:ph sz="quarter" idx="15" hasCustomPrompt="1"/>
          </p:nvPr>
        </p:nvSpPr>
        <p:spPr bwMode="auto">
          <a:xfrm>
            <a:off x="1074420" y="2294021"/>
            <a:ext cx="10148948" cy="3655928"/>
          </a:xfrm>
        </p:spPr>
        <p:txBody>
          <a:bodyPr>
            <a:normAutofit/>
          </a:bodyPr>
          <a:lstStyle>
            <a:lvl1pPr marL="0" indent="0">
              <a:buFont typeface="+mj-lt"/>
              <a:buNone/>
              <a:defRPr sz="1400"/>
            </a:lvl1pPr>
            <a:lvl2pPr marL="800100" indent="-342900">
              <a:buFont typeface="+mj-lt"/>
              <a:buAutoNum type="arabicPeriod"/>
              <a:defRPr sz="1400"/>
            </a:lvl2pPr>
            <a:lvl3pPr marL="1257300" indent="-342900">
              <a:buFont typeface="Courier New"/>
              <a:buChar char="o"/>
              <a:defRPr sz="1400"/>
            </a:lvl3pPr>
            <a:lvl4pPr marL="1714500" indent="-342900">
              <a:buFont typeface="Arial"/>
              <a:buChar char="•"/>
              <a:defRPr sz="1400"/>
            </a:lvl4pPr>
            <a:lvl5pPr marL="2171700" indent="-342900">
              <a:buFont typeface="+mj-lt"/>
              <a:buAutoNum type="arabicPeriod"/>
              <a:defRPr sz="1400"/>
            </a:lvl5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a:p>
          <a:p>
            <a:pPr lvl="1">
              <a:defRPr/>
            </a:pPr>
            <a:r>
              <a:rPr lang="es-ES"/>
              <a:t>Segundo nivel</a:t>
            </a:r>
            <a:endParaRPr/>
          </a:p>
          <a:p>
            <a:pPr lvl="2">
              <a:defRPr/>
            </a:pPr>
            <a:r>
              <a:rPr lang="es-ES"/>
              <a:t>Tercer nivel</a:t>
            </a:r>
            <a:endParaRPr/>
          </a:p>
          <a:p>
            <a:pPr lvl="3">
              <a:defRPr/>
            </a:pPr>
            <a:r>
              <a:rPr lang="es-ES"/>
              <a:t>Cuarto nivel</a:t>
            </a:r>
            <a:endParaRPr/>
          </a:p>
          <a:p>
            <a:pPr lvl="4">
              <a:defRPr/>
            </a:pPr>
            <a:r>
              <a:rPr lang="es-ES"/>
              <a:t>Quinto nivel</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Intro">
    <p:bg>
      <p:bgPr shadeToTitle="0">
        <a:solidFill>
          <a:srgbClr val="F7F7F7"/>
        </a:solidFill>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879598" y="2161310"/>
            <a:ext cx="9309101" cy="2898244"/>
          </a:xfrm>
        </p:spPr>
        <p:txBody>
          <a:bodyPr lIns="0" tIns="0" rIns="0" bIns="0" anchor="ctr" anchorCtr="0"/>
          <a:lstStyle>
            <a:lvl1pPr>
              <a:defRPr b="0" i="0">
                <a:solidFill>
                  <a:srgbClr val="000000"/>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pic>
        <p:nvPicPr>
          <p:cNvPr id="3" name="Picture 2"/>
          <p:cNvPicPr>
            <a:picLocks noChangeAspect="1"/>
          </p:cNvPicPr>
          <p:nvPr userDrawn="1"/>
        </p:nvPicPr>
        <p:blipFill>
          <a:blip r:embed="rId2"/>
          <a:stretch/>
        </p:blipFill>
        <p:spPr bwMode="auto">
          <a:xfrm>
            <a:off x="1879599" y="727630"/>
            <a:ext cx="2199600" cy="580114"/>
          </a:xfrm>
          <a:prstGeom prst="rect">
            <a:avLst/>
          </a:prstGeom>
        </p:spPr>
      </p:pic>
      <p:sp>
        <p:nvSpPr>
          <p:cNvPr id="14" name="Subtitle 2"/>
          <p:cNvSpPr>
            <a:spLocks noGrp="1"/>
          </p:cNvSpPr>
          <p:nvPr>
            <p:ph type="subTitle" idx="1" hasCustomPrompt="1"/>
          </p:nvPr>
        </p:nvSpPr>
        <p:spPr bwMode="auto">
          <a:xfrm>
            <a:off x="1879600" y="5502964"/>
            <a:ext cx="6943344" cy="410817"/>
          </a:xfrm>
        </p:spPr>
        <p:txBody>
          <a:bodyPr lIns="0" tIns="0" rIns="0" bIns="0">
            <a:normAutofit/>
          </a:bodyPr>
          <a:lstStyle>
            <a:lvl1pPr marL="0" indent="0" algn="l">
              <a:buNone/>
              <a:defRPr sz="1200" b="0" i="0" cap="all">
                <a:solidFill>
                  <a:schemeClr val="tx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A38F165B-DEBE-1F43-8CFE-5BB40AE975A9}" type="datetime3">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Intro+EU_Logotype">
    <p:bg>
      <p:bgPr shadeToTitle="0">
        <a:solidFill>
          <a:srgbClr val="F7F7F7"/>
        </a:solidFill>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1268548" y="2369148"/>
            <a:ext cx="8061190" cy="2253790"/>
          </a:xfrm>
        </p:spPr>
        <p:txBody>
          <a:bodyPr lIns="0" tIns="0" rIns="0" bIns="0" anchor="t" anchorCtr="0"/>
          <a:lstStyle>
            <a:lvl1pPr>
              <a:defRPr sz="4600" b="0" i="0">
                <a:solidFill>
                  <a:srgbClr val="000000"/>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sp>
        <p:nvSpPr>
          <p:cNvPr id="14" name="Subtitle 2"/>
          <p:cNvSpPr>
            <a:spLocks noGrp="1"/>
          </p:cNvSpPr>
          <p:nvPr>
            <p:ph type="subTitle" idx="1" hasCustomPrompt="1"/>
          </p:nvPr>
        </p:nvSpPr>
        <p:spPr bwMode="auto">
          <a:xfrm>
            <a:off x="694658" y="6237312"/>
            <a:ext cx="2785389" cy="228961"/>
          </a:xfrm>
        </p:spPr>
        <p:txBody>
          <a:bodyPr lIns="0" tIns="0" rIns="0" bIns="0">
            <a:normAutofit/>
          </a:bodyPr>
          <a:lstStyle>
            <a:lvl1pPr marL="0" indent="0" algn="l">
              <a:buNone/>
              <a:defRPr sz="1200" b="0" i="0" cap="all">
                <a:solidFill>
                  <a:schemeClr val="tx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878A0F15-9C23-6642-B232-3600444686E2}" type="datetime3">
              <a:rPr lang="en-US"/>
              <a:t>​</a:t>
            </a:fld>
            <a:r>
              <a:rPr lang="en-US"/>
              <a:t>21 August 2023</a:t>
            </a:r>
            <a:endParaRPr/>
          </a:p>
        </p:txBody>
      </p:sp>
      <p:sp>
        <p:nvSpPr>
          <p:cNvPr id="15" name="Rectangle 14"/>
          <p:cNvSpPr/>
          <p:nvPr userDrawn="1"/>
        </p:nvSpPr>
        <p:spPr bwMode="auto">
          <a:xfrm>
            <a:off x="9671073" y="0"/>
            <a:ext cx="2520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3" name="Group 2"/>
          <p:cNvGrpSpPr/>
          <p:nvPr userDrawn="1"/>
        </p:nvGrpSpPr>
        <p:grpSpPr bwMode="auto">
          <a:xfrm>
            <a:off x="694658" y="548680"/>
            <a:ext cx="5024624" cy="517716"/>
            <a:chOff x="711336" y="682797"/>
            <a:chExt cx="6115640" cy="630129"/>
          </a:xfrm>
        </p:grpSpPr>
        <p:pic>
          <p:nvPicPr>
            <p:cNvPr id="19" name="Graphic 18"/>
            <p:cNvPicPr>
              <a:picLocks noChangeAspect="1"/>
            </p:cNvPicPr>
            <p:nvPr userDrawn="1"/>
          </p:nvPicPr>
          <p:blipFill>
            <a:blip r:embed="rId2"/>
            <a:stretch/>
          </p:blipFill>
          <p:spPr bwMode="auto">
            <a:xfrm>
              <a:off x="711336" y="682797"/>
              <a:ext cx="2382840" cy="630129"/>
            </a:xfrm>
            <a:prstGeom prst="rect">
              <a:avLst/>
            </a:prstGeom>
          </p:spPr>
        </p:pic>
        <p:pic>
          <p:nvPicPr>
            <p:cNvPr id="7" name="Graphic 6"/>
            <p:cNvPicPr>
              <a:picLocks noChangeAspect="1"/>
            </p:cNvPicPr>
            <p:nvPr userDrawn="1"/>
          </p:nvPicPr>
          <p:blipFill>
            <a:blip r:embed="rId3"/>
            <a:stretch/>
          </p:blipFill>
          <p:spPr bwMode="auto">
            <a:xfrm>
              <a:off x="3707837" y="682797"/>
              <a:ext cx="3119139" cy="630129"/>
            </a:xfrm>
            <a:prstGeom prst="rect">
              <a:avLst/>
            </a:prstGeom>
          </p:spPr>
        </p:pic>
      </p:grpSp>
      <p:pic>
        <p:nvPicPr>
          <p:cNvPr id="8" name="Picture 7"/>
          <p:cNvPicPr>
            <a:picLocks noChangeAspect="1"/>
          </p:cNvPicPr>
          <p:nvPr userDrawn="1"/>
        </p:nvPicPr>
        <p:blipFill>
          <a:blip r:embed="rId4"/>
          <a:stretch/>
        </p:blipFill>
        <p:spPr bwMode="auto">
          <a:xfrm>
            <a:off x="9671074" y="0"/>
            <a:ext cx="2520925"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able of content">
    <p:spTree>
      <p:nvGrpSpPr>
        <p:cNvPr id="1" name=""/>
        <p:cNvGrpSpPr/>
        <p:nvPr/>
      </p:nvGrpSpPr>
      <p:grpSpPr bwMode="auto">
        <a:xfrm>
          <a:off x="0" y="0"/>
          <a:ext cx="0" cy="0"/>
          <a:chOff x="0" y="0"/>
          <a:chExt cx="0" cy="0"/>
        </a:xfrm>
      </p:grpSpPr>
      <p:sp>
        <p:nvSpPr>
          <p:cNvPr id="9" name="Text Placeholder 7"/>
          <p:cNvSpPr>
            <a:spLocks noGrp="1"/>
          </p:cNvSpPr>
          <p:nvPr>
            <p:ph type="body" sz="quarter" idx="15" hasCustomPrompt="1"/>
          </p:nvPr>
        </p:nvSpPr>
        <p:spPr bwMode="auto">
          <a:xfrm>
            <a:off x="723570" y="2075290"/>
            <a:ext cx="11200387" cy="3155821"/>
          </a:xfrm>
        </p:spPr>
        <p:txBody>
          <a:bodyPr numCol="2" spcCol="504000" anchor="t" anchorCtr="0">
            <a:noAutofit/>
          </a:bodyPr>
          <a:lstStyle>
            <a:lvl1pPr marL="446088" indent="-446088">
              <a:lnSpc>
                <a:spcPct val="100000"/>
              </a:lnSpc>
              <a:spcBef>
                <a:spcPts val="1000"/>
              </a:spcBef>
              <a:buSzPct val="100000"/>
              <a:buFont typeface="+mj-lt"/>
              <a:buAutoNum type="arabicPeriod"/>
              <a:defRPr sz="1400"/>
            </a:lvl1pPr>
          </a:lstStyle>
          <a:p>
            <a:pPr lvl="0">
              <a:defRPr/>
            </a:pPr>
            <a:r>
              <a:rPr lang="en-GB"/>
              <a:t>European universities</a:t>
            </a:r>
            <a:endParaRPr/>
          </a:p>
          <a:p>
            <a:pPr lvl="0">
              <a:defRPr/>
            </a:pPr>
            <a:r>
              <a:rPr lang="en-GB"/>
              <a:t>A strong partnership covering european coasts</a:t>
            </a:r>
            <a:endParaRPr/>
          </a:p>
          <a:p>
            <a:pPr lvl="0">
              <a:defRPr/>
            </a:pPr>
            <a:r>
              <a:rPr lang="en-GB"/>
              <a:t>Gathered around the same values</a:t>
            </a:r>
            <a:endParaRPr/>
          </a:p>
          <a:p>
            <a:pPr lvl="0">
              <a:defRPr/>
            </a:pPr>
            <a:r>
              <a:rPr lang="en-GB"/>
              <a:t>EU-CONEXUS opens up opportunities to education</a:t>
            </a:r>
            <a:br>
              <a:rPr lang="en-GB"/>
            </a:br>
            <a:r>
              <a:rPr lang="en-GB"/>
              <a:t>through new generation of european universities</a:t>
            </a:r>
            <a:endParaRPr/>
          </a:p>
          <a:p>
            <a:pPr lvl="0">
              <a:defRPr/>
            </a:pPr>
            <a:r>
              <a:rPr lang="en-GB"/>
              <a:t>One of the 17 first “universities of the future</a:t>
            </a:r>
            <a:endParaRPr/>
          </a:p>
          <a:p>
            <a:pPr lvl="0">
              <a:defRPr/>
            </a:pPr>
            <a:r>
              <a:rPr lang="en-GB"/>
              <a:t>Building an EU-CONEXUS community</a:t>
            </a:r>
            <a:endParaRPr/>
          </a:p>
          <a:p>
            <a:pPr lvl="0">
              <a:defRPr/>
            </a:pPr>
            <a:r>
              <a:rPr lang="en-GB"/>
              <a:t>A new role model of collaborative university </a:t>
            </a:r>
            <a:endParaRPr/>
          </a:p>
          <a:p>
            <a:pPr lvl="0">
              <a:defRPr/>
            </a:pPr>
            <a:r>
              <a:rPr lang="en-GB"/>
              <a:t>Performing all missions of a university</a:t>
            </a:r>
            <a:endParaRPr/>
          </a:p>
          <a:p>
            <a:pPr lvl="0">
              <a:defRPr/>
            </a:pPr>
            <a:r>
              <a:rPr lang="en-GB"/>
              <a:t>Main objectives of EU-CONEXUS</a:t>
            </a:r>
            <a:endParaRPr/>
          </a:p>
          <a:p>
            <a:pPr lvl="0">
              <a:defRPr/>
            </a:pPr>
            <a:r>
              <a:rPr lang="en-GB"/>
              <a:t>Activities by thematic areas</a:t>
            </a:r>
            <a:endParaRPr/>
          </a:p>
          <a:p>
            <a:pPr lvl="0">
              <a:defRPr/>
            </a:pPr>
            <a:r>
              <a:rPr lang="en-GB"/>
              <a:t>Management</a:t>
            </a:r>
            <a:endParaRPr/>
          </a:p>
          <a:p>
            <a:pPr lvl="0">
              <a:defRPr/>
            </a:pPr>
            <a:r>
              <a:rPr lang="en-GB"/>
              <a:t>A comprehensive academic offer</a:t>
            </a:r>
            <a:endParaRPr/>
          </a:p>
          <a:p>
            <a:pPr lvl="0">
              <a:defRPr/>
            </a:pPr>
            <a:r>
              <a:rPr lang="en-GB"/>
              <a:t>Blended  mobility</a:t>
            </a:r>
            <a:endParaRPr/>
          </a:p>
          <a:p>
            <a:pPr lvl="0">
              <a:defRPr/>
            </a:pPr>
            <a:r>
              <a:rPr lang="en-GB"/>
              <a:t>A hub of excellence in smart urban costal sustainability</a:t>
            </a:r>
            <a:endParaRPr/>
          </a:p>
          <a:p>
            <a:pPr lvl="0">
              <a:defRPr/>
            </a:pPr>
            <a:r>
              <a:rPr lang="en-GB"/>
              <a:t>A close industry-university cooperation</a:t>
            </a:r>
            <a:endParaRPr/>
          </a:p>
          <a:p>
            <a:pPr lvl="0">
              <a:defRPr/>
            </a:pPr>
            <a:r>
              <a:rPr lang="en-GB"/>
              <a:t>An inter-university campus life </a:t>
            </a:r>
            <a:endParaRPr/>
          </a:p>
          <a:p>
            <a:pPr lvl="0">
              <a:defRPr/>
            </a:pPr>
            <a:r>
              <a:rPr lang="en-GB"/>
              <a:t>An EU-CONEXUS smart campus </a:t>
            </a:r>
            <a:endParaRPr/>
          </a:p>
          <a:p>
            <a:pPr lvl="0">
              <a:defRPr/>
            </a:pPr>
            <a:r>
              <a:rPr lang="en-GB"/>
              <a:t>Dissemination and sustainability</a:t>
            </a:r>
            <a:endParaRPr/>
          </a:p>
          <a:p>
            <a:pPr lvl="0">
              <a:defRPr/>
            </a:pPr>
            <a:r>
              <a:rPr lang="en-GB"/>
              <a:t>Milestones </a:t>
            </a:r>
            <a:endParaRPr/>
          </a:p>
          <a:p>
            <a:pPr lvl="0">
              <a:defRPr/>
            </a:pPr>
            <a:r>
              <a:rPr lang="en-GB"/>
              <a:t>EU-CONEXUS challenges</a:t>
            </a:r>
            <a:endParaRPr/>
          </a:p>
        </p:txBody>
      </p:sp>
      <p:sp>
        <p:nvSpPr>
          <p:cNvPr id="12" name="Title 5"/>
          <p:cNvSpPr txBox="1"/>
          <p:nvPr userDrawn="1"/>
        </p:nvSpPr>
        <p:spPr bwMode="auto">
          <a:xfrm>
            <a:off x="1074420" y="838052"/>
            <a:ext cx="4157534" cy="962394"/>
          </a:xfrm>
          <a:prstGeom prst="rect">
            <a:avLst/>
          </a:prstGeom>
        </p:spPr>
        <p:txBody>
          <a:bodyPr vert="horz" lIns="91440" tIns="45720" rIns="91440" bIns="45720" rtlCol="0" anchor="t">
            <a:no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s-ES"/>
              <a:t>Table of</a:t>
            </a:r>
            <a:r>
              <a:rPr lang="lt-LT"/>
              <a:t> c</a:t>
            </a:r>
            <a:r>
              <a:rPr lang="es-ES"/>
              <a:t>ontent</a:t>
            </a:r>
            <a:endParaRPr lang="en-US"/>
          </a:p>
        </p:txBody>
      </p:sp>
      <p:cxnSp>
        <p:nvCxnSpPr>
          <p:cNvPr id="13" name="Straight Connector 12"/>
          <p:cNvCxnSpPr>
            <a:cxnSpLocks/>
          </p:cNvCxnSpPr>
          <p:nvPr userDrawn="1"/>
        </p:nvCxnSpPr>
        <p:spPr bwMode="auto">
          <a:xfrm>
            <a:off x="783060" y="772042"/>
            <a:ext cx="0" cy="575561"/>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Bulleted list">
    <p:spTree>
      <p:nvGrpSpPr>
        <p:cNvPr id="1" name=""/>
        <p:cNvGrpSpPr/>
        <p:nvPr/>
      </p:nvGrpSpPr>
      <p:grpSpPr bwMode="auto">
        <a:xfrm>
          <a:off x="0" y="0"/>
          <a:ext cx="0" cy="0"/>
          <a:chOff x="0" y="0"/>
          <a:chExt cx="0" cy="0"/>
        </a:xfrm>
      </p:grpSpPr>
      <p:sp>
        <p:nvSpPr>
          <p:cNvPr id="4"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5"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sp>
        <p:nvSpPr>
          <p:cNvPr id="6" name="Text Placeholder 7"/>
          <p:cNvSpPr>
            <a:spLocks noGrp="1"/>
          </p:cNvSpPr>
          <p:nvPr>
            <p:ph type="body" sz="quarter" idx="14" hasCustomPrompt="1"/>
          </p:nvPr>
        </p:nvSpPr>
        <p:spPr bwMode="auto">
          <a:xfrm>
            <a:off x="1065343" y="2995070"/>
            <a:ext cx="9666885" cy="2954879"/>
          </a:xfrm>
        </p:spPr>
        <p:txBody>
          <a:bodyPr wrap="square" numCol="2" spcCol="540000">
            <a:noAutofit/>
          </a:bodyPr>
          <a:lstStyle>
            <a:lvl1pPr marL="612000" indent="-612000">
              <a:lnSpc>
                <a:spcPct val="120000"/>
              </a:lnSpc>
              <a:spcBef>
                <a:spcPts val="1200"/>
              </a:spcBef>
              <a:buSzPct val="180000"/>
              <a:buFont typeface="Grantipo"/>
              <a:buChar char="—"/>
              <a:defRPr sz="1600">
                <a:latin typeface="Grantipo"/>
              </a:defRPr>
            </a:lvl1pPr>
          </a:lstStyle>
          <a:p>
            <a:pPr lvl="0">
              <a:defRPr/>
            </a:pPr>
            <a:r>
              <a:rPr lang="en-GB"/>
              <a:t>to sustainable development of urban coasts</a:t>
            </a:r>
            <a:endParaRPr/>
          </a:p>
          <a:p>
            <a:pPr lvl="0">
              <a:defRPr/>
            </a:pPr>
            <a:r>
              <a:rPr lang="en-GB"/>
              <a:t>to sustainability</a:t>
            </a:r>
            <a:endParaRPr/>
          </a:p>
          <a:p>
            <a:pPr lvl="0">
              <a:defRPr/>
            </a:pPr>
            <a:r>
              <a:rPr lang="en-GB"/>
              <a:t>to create blue economy in your city and in Europe</a:t>
            </a:r>
            <a:endParaRPr/>
          </a:p>
          <a:p>
            <a:pPr lvl="0">
              <a:defRPr/>
            </a:pPr>
            <a:r>
              <a:rPr lang="en-GB"/>
              <a:t>to act globally</a:t>
            </a:r>
            <a:endParaRPr/>
          </a:p>
          <a:p>
            <a:pPr lvl="0">
              <a:defRPr/>
            </a:pPr>
            <a:r>
              <a:rPr lang="en-GB"/>
              <a:t>to 6 coasts</a:t>
            </a:r>
            <a:endParaRPr/>
          </a:p>
          <a:p>
            <a:pPr lvl="0">
              <a:defRPr/>
            </a:pPr>
            <a:r>
              <a:rPr lang="en-GB"/>
              <a:t>to local experts to solve global challenges</a:t>
            </a:r>
            <a:endParaRPr/>
          </a:p>
        </p:txBody>
      </p:sp>
      <p:sp>
        <p:nvSpPr>
          <p:cNvPr id="8" name="Title 1"/>
          <p:cNvSpPr>
            <a:spLocks noGrp="1"/>
          </p:cNvSpPr>
          <p:nvPr>
            <p:ph type="title" hasCustomPrompt="1"/>
          </p:nvPr>
        </p:nvSpPr>
        <p:spPr bwMode="auto">
          <a:xfrm>
            <a:off x="1074420" y="1319250"/>
            <a:ext cx="9666885" cy="584520"/>
          </a:xfrm>
        </p:spPr>
        <p:txBody>
          <a:bodyPr/>
          <a:lstStyle>
            <a:lvl1pPr>
              <a:defRPr sz="3200">
                <a:solidFill>
                  <a:schemeClr val="tx1"/>
                </a:solidFill>
              </a:defRPr>
            </a:lvl1pPr>
          </a:lstStyle>
          <a:p>
            <a:pPr>
              <a:defRPr/>
            </a:pPr>
            <a:r>
              <a:rPr lang="en-GB"/>
              <a:t>EU-CONEXUS opens up opportunities :</a:t>
            </a:r>
            <a:endParaRPr lang="en-US"/>
          </a:p>
        </p:txBody>
      </p:sp>
      <p:sp>
        <p:nvSpPr>
          <p:cNvPr id="9" name="Text Placeholder 7"/>
          <p:cNvSpPr>
            <a:spLocks noGrp="1"/>
          </p:cNvSpPr>
          <p:nvPr>
            <p:ph type="body" sz="quarter" idx="13" hasCustomPrompt="1"/>
          </p:nvPr>
        </p:nvSpPr>
        <p:spPr bwMode="auto">
          <a:xfrm>
            <a:off x="1074421" y="1903769"/>
            <a:ext cx="7907121" cy="561162"/>
          </a:xfrm>
        </p:spPr>
        <p:txBody>
          <a:bodyPr>
            <a:normAutofit/>
          </a:bodyPr>
          <a:lstStyle>
            <a:lvl1pPr marL="0" indent="0">
              <a:buNone/>
              <a:defRPr sz="1600" b="0" i="0" cap="all">
                <a:solidFill>
                  <a:srgbClr val="346FFD"/>
                </a:solidFill>
                <a:latin typeface="Campton Medium"/>
                <a:ea typeface="Campton Medium"/>
                <a:cs typeface="Campton Medium"/>
              </a:defRPr>
            </a:lvl1pPr>
          </a:lstStyle>
          <a:p>
            <a:pPr lvl="0">
              <a:defRPr/>
            </a:pPr>
            <a:r>
              <a:rPr lang="en-GB"/>
              <a:t>TO EDUCATION THROUGH NEW GENERATION OF EUROPEAN UNIVERSITIES</a:t>
            </a:r>
            <a:endParaRPr lang="en-US"/>
          </a:p>
        </p:txBody>
      </p:sp>
      <p:pic>
        <p:nvPicPr>
          <p:cNvPr id="14" name="Picture 13"/>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Bulleted list">
    <p:spTree>
      <p:nvGrpSpPr>
        <p:cNvPr id="1" name=""/>
        <p:cNvGrpSpPr/>
        <p:nvPr/>
      </p:nvGrpSpPr>
      <p:grpSpPr bwMode="auto">
        <a:xfrm>
          <a:off x="0" y="0"/>
          <a:ext cx="0" cy="0"/>
          <a:chOff x="0" y="0"/>
          <a:chExt cx="0" cy="0"/>
        </a:xfrm>
      </p:grpSpPr>
      <p:sp>
        <p:nvSpPr>
          <p:cNvPr id="4"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a:t>
            </a:fld>
            <a:r>
              <a:rPr lang="en-US"/>
              <a:t> </a:t>
            </a:r>
            <a:endParaRPr/>
          </a:p>
        </p:txBody>
      </p:sp>
      <p:sp>
        <p:nvSpPr>
          <p:cNvPr id="5"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sp>
        <p:nvSpPr>
          <p:cNvPr id="6" name="Text Placeholder 7"/>
          <p:cNvSpPr>
            <a:spLocks noGrp="1"/>
          </p:cNvSpPr>
          <p:nvPr>
            <p:ph type="body" sz="quarter" idx="14" hasCustomPrompt="1"/>
          </p:nvPr>
        </p:nvSpPr>
        <p:spPr bwMode="auto">
          <a:xfrm>
            <a:off x="1065343" y="2995070"/>
            <a:ext cx="9666885" cy="2954879"/>
          </a:xfrm>
        </p:spPr>
        <p:txBody>
          <a:bodyPr wrap="square" numCol="2" spcCol="540000">
            <a:noAutofit/>
          </a:bodyPr>
          <a:lstStyle>
            <a:lvl1pPr marL="612000" indent="-612000">
              <a:lnSpc>
                <a:spcPct val="120000"/>
              </a:lnSpc>
              <a:spcBef>
                <a:spcPts val="1200"/>
              </a:spcBef>
              <a:buSzPct val="180000"/>
              <a:buFont typeface="Grantipo"/>
              <a:buChar char="—"/>
              <a:defRPr sz="1600">
                <a:latin typeface="Grantipo"/>
              </a:defRPr>
            </a:lvl1pPr>
          </a:lstStyle>
          <a:p>
            <a:pPr lvl="0">
              <a:defRPr/>
            </a:pPr>
            <a:r>
              <a:rPr lang="en-GB"/>
              <a:t>to sustainable development of urban coasts</a:t>
            </a:r>
            <a:endParaRPr/>
          </a:p>
          <a:p>
            <a:pPr lvl="0">
              <a:defRPr/>
            </a:pPr>
            <a:r>
              <a:rPr lang="en-GB"/>
              <a:t>to sustainability</a:t>
            </a:r>
            <a:endParaRPr/>
          </a:p>
          <a:p>
            <a:pPr lvl="0">
              <a:defRPr/>
            </a:pPr>
            <a:r>
              <a:rPr lang="en-GB"/>
              <a:t>to create blue economy in your city and in Europe</a:t>
            </a:r>
            <a:endParaRPr/>
          </a:p>
          <a:p>
            <a:pPr lvl="0">
              <a:defRPr/>
            </a:pPr>
            <a:r>
              <a:rPr lang="en-GB"/>
              <a:t>to act globally</a:t>
            </a:r>
            <a:endParaRPr/>
          </a:p>
          <a:p>
            <a:pPr lvl="0">
              <a:defRPr/>
            </a:pPr>
            <a:r>
              <a:rPr lang="en-GB"/>
              <a:t>to 6 coasts</a:t>
            </a:r>
            <a:endParaRPr/>
          </a:p>
          <a:p>
            <a:pPr lvl="0">
              <a:defRPr/>
            </a:pPr>
            <a:r>
              <a:rPr lang="en-GB"/>
              <a:t>to local experts to solve global challenges</a:t>
            </a:r>
            <a:endParaRPr/>
          </a:p>
        </p:txBody>
      </p:sp>
      <p:sp>
        <p:nvSpPr>
          <p:cNvPr id="8" name="Title 1"/>
          <p:cNvSpPr>
            <a:spLocks noGrp="1"/>
          </p:cNvSpPr>
          <p:nvPr>
            <p:ph type="title" hasCustomPrompt="1"/>
          </p:nvPr>
        </p:nvSpPr>
        <p:spPr bwMode="auto">
          <a:xfrm>
            <a:off x="1074420" y="1319250"/>
            <a:ext cx="9666885" cy="584520"/>
          </a:xfrm>
        </p:spPr>
        <p:txBody>
          <a:bodyPr/>
          <a:lstStyle>
            <a:lvl1pPr>
              <a:defRPr sz="3200">
                <a:solidFill>
                  <a:schemeClr val="tx1"/>
                </a:solidFill>
              </a:defRPr>
            </a:lvl1pPr>
          </a:lstStyle>
          <a:p>
            <a:pPr>
              <a:defRPr/>
            </a:pPr>
            <a:r>
              <a:rPr lang="en-GB"/>
              <a:t>EU-CONEXUS opens up opportunities :</a:t>
            </a:r>
            <a:endParaRPr lang="en-US"/>
          </a:p>
        </p:txBody>
      </p:sp>
      <p:sp>
        <p:nvSpPr>
          <p:cNvPr id="9" name="Text Placeholder 7"/>
          <p:cNvSpPr>
            <a:spLocks noGrp="1"/>
          </p:cNvSpPr>
          <p:nvPr>
            <p:ph type="body" sz="quarter" idx="13" hasCustomPrompt="1"/>
          </p:nvPr>
        </p:nvSpPr>
        <p:spPr bwMode="auto">
          <a:xfrm>
            <a:off x="1074421" y="1903769"/>
            <a:ext cx="7907121" cy="561162"/>
          </a:xfrm>
        </p:spPr>
        <p:txBody>
          <a:bodyPr>
            <a:normAutofit/>
          </a:bodyPr>
          <a:lstStyle>
            <a:lvl1pPr marL="0" indent="0">
              <a:buNone/>
              <a:defRPr sz="1600" b="0" i="0" cap="all">
                <a:solidFill>
                  <a:srgbClr val="346FFD"/>
                </a:solidFill>
                <a:latin typeface="Campton Medium"/>
                <a:ea typeface="Campton Medium"/>
                <a:cs typeface="Campton Medium"/>
              </a:defRPr>
            </a:lvl1pPr>
          </a:lstStyle>
          <a:p>
            <a:pPr lvl="0">
              <a:defRPr/>
            </a:pPr>
            <a:r>
              <a:rPr lang="en-GB"/>
              <a:t>TO EDUCATION THROUGH NEW GENERATION OF EUROPEAN UNIVERSITIES</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Custom Layout">
    <p:spTree>
      <p:nvGrpSpPr>
        <p:cNvPr id="1" name=""/>
        <p:cNvGrpSpPr/>
        <p:nvPr/>
      </p:nvGrpSpPr>
      <p:grpSpPr bwMode="auto">
        <a:xfrm>
          <a:off x="0" y="0"/>
          <a:ext cx="0" cy="0"/>
          <a:chOff x="0" y="0"/>
          <a:chExt cx="0" cy="0"/>
        </a:xfrm>
      </p:grpSpPr>
      <p:pic>
        <p:nvPicPr>
          <p:cNvPr id="5" name="Picture 4"/>
          <p:cNvPicPr>
            <a:picLocks noChangeAspect="1"/>
          </p:cNvPicPr>
          <p:nvPr userDrawn="1"/>
        </p:nvPicPr>
        <p:blipFill>
          <a:blip r:embed="rId2"/>
          <a:stretch/>
        </p:blipFill>
        <p:spPr bwMode="auto">
          <a:xfrm>
            <a:off x="11224768" y="5949950"/>
            <a:ext cx="558800" cy="4953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1_Custom Layout">
    <p:spTree>
      <p:nvGrpSpPr>
        <p:cNvPr id="1" name=""/>
        <p:cNvGrpSpPr/>
        <p:nvPr/>
      </p:nvGrpSpPr>
      <p:grpSpPr bwMode="auto">
        <a:xfrm>
          <a:off x="0" y="0"/>
          <a:ext cx="0" cy="0"/>
          <a:chOff x="0" y="0"/>
          <a:chExt cx="0" cy="0"/>
        </a:xfrm>
      </p:grpSpPr>
      <p:sp>
        <p:nvSpPr>
          <p:cNvPr id="3" name="Title 1"/>
          <p:cNvSpPr>
            <a:spLocks noGrp="1"/>
          </p:cNvSpPr>
          <p:nvPr>
            <p:ph type="title" hasCustomPrompt="1"/>
          </p:nvPr>
        </p:nvSpPr>
        <p:spPr bwMode="auto">
          <a:xfrm>
            <a:off x="1074420" y="1319250"/>
            <a:ext cx="9666885" cy="584520"/>
          </a:xfrm>
        </p:spPr>
        <p:txBody>
          <a:bodyPr/>
          <a:lstStyle>
            <a:lvl1pPr>
              <a:defRPr sz="3200">
                <a:solidFill>
                  <a:schemeClr val="tx1"/>
                </a:solidFill>
              </a:defRPr>
            </a:lvl1pPr>
          </a:lstStyle>
          <a:p>
            <a:pPr>
              <a:defRPr/>
            </a:pPr>
            <a:r>
              <a:rPr lang="en-GB"/>
              <a:t>Main objectives of EU-CONEXUS</a:t>
            </a:r>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646664" cy="1926812"/>
          </a:xfrm>
          <a:prstGeom prst="rect">
            <a:avLst/>
          </a:prstGeom>
        </p:spPr>
        <p:txBody>
          <a:bodyPr vert="horz" lIns="91440" tIns="45720" rIns="91440" bIns="45720" rtlCol="0" anchor="t">
            <a:noAutofit/>
          </a:bodyPr>
          <a:lstStyle/>
          <a:p>
            <a:pPr>
              <a:defRPr/>
            </a:pPr>
            <a:endParaRPr lang="en-US"/>
          </a:p>
        </p:txBody>
      </p:sp>
      <p:sp>
        <p:nvSpPr>
          <p:cNvPr id="3" name="Text Placeholder 2"/>
          <p:cNvSpPr>
            <a:spLocks noGrp="1"/>
          </p:cNvSpPr>
          <p:nvPr>
            <p:ph type="body" idx="1"/>
          </p:nvPr>
        </p:nvSpPr>
        <p:spPr bwMode="auto">
          <a:xfrm>
            <a:off x="838200" y="2497641"/>
            <a:ext cx="10646664" cy="3505015"/>
          </a:xfrm>
          <a:prstGeom prst="rect">
            <a:avLst/>
          </a:prstGeom>
        </p:spPr>
        <p:txBody>
          <a:bodyPr vert="horz" lIns="91440" tIns="45720" rIns="91440" bIns="45720" rtlCol="0" anchor="t">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5" name="Footer Placeholder 4"/>
          <p:cNvSpPr>
            <a:spLocks noGrp="1"/>
          </p:cNvSpPr>
          <p:nvPr>
            <p:ph type="ftr" sz="quarter" idx="3"/>
          </p:nvPr>
        </p:nvSpPr>
        <p:spPr bwMode="auto">
          <a:xfrm>
            <a:off x="838200" y="6219825"/>
            <a:ext cx="4114800" cy="365125"/>
          </a:xfrm>
          <a:prstGeom prst="rect">
            <a:avLst/>
          </a:prstGeom>
        </p:spPr>
        <p:txBody>
          <a:bodyPr vert="horz" lIns="91440" tIns="45720" rIns="91440" bIns="45720" rtlCol="0" anchor="b"/>
          <a:lstStyle>
            <a:lvl1pPr algn="l">
              <a:defRPr sz="1200" b="0" i="0" cap="all">
                <a:solidFill>
                  <a:schemeClr val="tx1"/>
                </a:solidFill>
                <a:latin typeface="Campton Medium"/>
                <a:ea typeface="Campton Medium"/>
                <a:cs typeface="Campton Medium"/>
              </a:defRPr>
            </a:lvl1pPr>
          </a:lstStyle>
          <a:p>
            <a:pPr>
              <a:defRPr/>
            </a:pPr>
            <a:endParaRPr lang="en-US"/>
          </a:p>
        </p:txBody>
      </p:sp>
      <p:sp>
        <p:nvSpPr>
          <p:cNvPr id="6" name="Slide Number Placeholder 5"/>
          <p:cNvSpPr>
            <a:spLocks noGrp="1"/>
          </p:cNvSpPr>
          <p:nvPr>
            <p:ph type="sldNum" sz="quarter" idx="4"/>
          </p:nvPr>
        </p:nvSpPr>
        <p:spPr bwMode="auto">
          <a:xfrm>
            <a:off x="8741664" y="6219825"/>
            <a:ext cx="2743200" cy="365125"/>
          </a:xfrm>
          <a:prstGeom prst="rect">
            <a:avLst/>
          </a:prstGeom>
        </p:spPr>
        <p:txBody>
          <a:bodyPr vert="horz" lIns="91440" tIns="45720" rIns="91440" bIns="45720" rtlCol="0" anchor="b"/>
          <a:lstStyle>
            <a:lvl1pPr algn="r">
              <a:defRPr sz="1000" b="0" i="0">
                <a:solidFill>
                  <a:srgbClr val="000000"/>
                </a:solidFill>
                <a:latin typeface="Campton Medium"/>
                <a:ea typeface="Campton Medium"/>
                <a:cs typeface="Campton Medium"/>
              </a:defRPr>
            </a:lvl1pPr>
          </a:lstStyle>
          <a:p>
            <a:pPr>
              <a:defRPr/>
            </a:pPr>
            <a:fld id="{53969381-6070-C14C-AC19-9F0CCB6EE0F1}"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sldNum="1"/>
  <p:txStyles>
    <p:titleStyle>
      <a:lvl1pPr algn="l" defTabSz="914400">
        <a:lnSpc>
          <a:spcPct val="90000"/>
        </a:lnSpc>
        <a:spcBef>
          <a:spcPts val="0"/>
        </a:spcBef>
        <a:buNone/>
        <a:defRPr sz="5000" b="0" i="0" cap="none" spc="0">
          <a:solidFill>
            <a:srgbClr val="2E34D1"/>
          </a:solidFill>
          <a:latin typeface="Campton Medium"/>
          <a:ea typeface="Campton Medium"/>
          <a:cs typeface="Campton Medium"/>
        </a:defRPr>
      </a:lvl1pPr>
    </p:titleStyle>
    <p:body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hyperlink" Target="https://ec.europa.eu/education/education-in-the-eu/council-recommendation-on-common-values-inclusive-education-and-the-european-dimension-of-teaching_en" TargetMode="External"/><Relationship Id="rId5" Type="http://schemas.openxmlformats.org/officeDocument/2006/relationships/hyperlink" Target="https://ec.europa.eu/education/policies/higher-education/relevant-and-high-quality-higher-education_en" TargetMode="External"/><Relationship Id="rId6" Type="http://schemas.openxmlformats.org/officeDocument/2006/relationships/hyperlink" Target="https://ec.europa.eu/education/policies/international-cooperation/making-eu-more-attractive-foreign-students_en"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hyperlink" Target="https://www.facebook.com/eu.conexus/" TargetMode="External"/><Relationship Id="rId4" Type="http://schemas.openxmlformats.org/officeDocument/2006/relationships/hyperlink" Target="https://www.instagram.com/eu_conexus/" TargetMode="External"/><Relationship Id="rId5" Type="http://schemas.openxmlformats.org/officeDocument/2006/relationships/hyperlink" Target="https://www.linkedin.com/school/eu-conexus/" TargetMode="External"/><Relationship Id="rId6" Type="http://schemas.openxmlformats.org/officeDocument/2006/relationships/hyperlink" Target="https://twitter.com/eu_conexus"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23169" y="2315087"/>
            <a:ext cx="8061325" cy="2371213"/>
          </a:xfrm>
        </p:spPr>
        <p:txBody>
          <a:bodyPr/>
          <a:lstStyle/>
          <a:p>
            <a:pPr>
              <a:defRPr/>
            </a:pPr>
            <a:r>
              <a:rPr lang="en-US" sz="4600">
                <a:solidFill>
                  <a:schemeClr val="accent3"/>
                </a:solidFill>
              </a:rPr>
              <a:t>EU-CONEXUS</a:t>
            </a:r>
            <a:r>
              <a:rPr lang="en-US" sz="4600"/>
              <a:t> </a:t>
            </a:r>
            <a:br>
              <a:rPr lang="en-US" sz="4600"/>
            </a:br>
            <a:r>
              <a:rPr lang="en-US"/>
              <a:t>European University </a:t>
            </a:r>
            <a:br>
              <a:rPr lang="en-US"/>
            </a:br>
            <a:r>
              <a:rPr lang="en-US"/>
              <a:t>for Smart Urban Coastal Sustainability</a:t>
            </a:r>
            <a:br>
              <a:rPr lang="en-US" sz="4600"/>
            </a:br>
            <a:r>
              <a:rPr lang="en-US" sz="4600"/>
              <a:t> </a:t>
            </a:r>
            <a:endParaRPr/>
          </a:p>
        </p:txBody>
      </p:sp>
      <p:cxnSp>
        <p:nvCxnSpPr>
          <p:cNvPr id="4" name="Straight Connector 3"/>
          <p:cNvCxnSpPr>
            <a:cxnSpLocks/>
          </p:cNvCxnSpPr>
          <p:nvPr/>
        </p:nvCxnSpPr>
        <p:spPr bwMode="auto">
          <a:xfrm>
            <a:off x="711200" y="2204864"/>
            <a:ext cx="0" cy="2693948"/>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3"/>
        </a:solidFill>
      </p:bgPr>
    </p:bg>
    <p:spTree>
      <p:nvGrpSpPr>
        <p:cNvPr id="1" name=""/>
        <p:cNvGrpSpPr/>
        <p:nvPr/>
      </p:nvGrpSpPr>
      <p:grpSpPr bwMode="auto">
        <a:xfrm>
          <a:off x="0" y="0"/>
          <a:ext cx="0" cy="0"/>
          <a:chOff x="0" y="0"/>
          <a:chExt cx="0" cy="0"/>
        </a:xfrm>
      </p:grpSpPr>
      <p:sp>
        <p:nvSpPr>
          <p:cNvPr id="28" name="Rectangle: Rounded Corners 27"/>
          <p:cNvSpPr/>
          <p:nvPr/>
        </p:nvSpPr>
        <p:spPr bwMode="auto">
          <a:xfrm>
            <a:off x="600748" y="2132856"/>
            <a:ext cx="2694186" cy="3456384"/>
          </a:xfrm>
          <a:prstGeom prst="roundRect">
            <a:avLst>
              <a:gd name="adj" fmla="val 6543"/>
            </a:avLst>
          </a:prstGeom>
          <a:solidFill>
            <a:srgbClr val="5D8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sz="1200"/>
          </a:p>
        </p:txBody>
      </p:sp>
      <p:sp>
        <p:nvSpPr>
          <p:cNvPr id="4" name="Rectangle 3"/>
          <p:cNvSpPr/>
          <p:nvPr/>
        </p:nvSpPr>
        <p:spPr bwMode="auto">
          <a:xfrm>
            <a:off x="1435682" y="2391421"/>
            <a:ext cx="1024318" cy="369332"/>
          </a:xfrm>
          <a:prstGeom prst="rect">
            <a:avLst/>
          </a:prstGeom>
        </p:spPr>
        <p:txBody>
          <a:bodyPr wrap="none" lIns="0" rIns="0">
            <a:spAutoFit/>
          </a:bodyPr>
          <a:lstStyle/>
          <a:p>
            <a:pPr algn="ctr">
              <a:defRPr/>
            </a:pPr>
            <a:r>
              <a:rPr lang="fr-FR">
                <a:solidFill>
                  <a:schemeClr val="bg2"/>
                </a:solidFill>
                <a:latin typeface="Campton Medium"/>
                <a:ea typeface=".SFNSDisplay"/>
                <a:cs typeface="Calibri"/>
              </a:rPr>
              <a:t>Students</a:t>
            </a:r>
            <a:endParaRPr lang="fr-FR">
              <a:solidFill>
                <a:schemeClr val="bg2"/>
              </a:solidFill>
            </a:endParaRPr>
          </a:p>
        </p:txBody>
      </p:sp>
      <p:sp>
        <p:nvSpPr>
          <p:cNvPr id="35" name="Rectangle: Rounded Corners 34"/>
          <p:cNvSpPr/>
          <p:nvPr/>
        </p:nvSpPr>
        <p:spPr bwMode="auto">
          <a:xfrm>
            <a:off x="3629934" y="2132856"/>
            <a:ext cx="2694186" cy="3456384"/>
          </a:xfrm>
          <a:prstGeom prst="roundRect">
            <a:avLst>
              <a:gd name="adj" fmla="val 6543"/>
            </a:avLst>
          </a:prstGeom>
          <a:solidFill>
            <a:srgbClr val="5D8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sz="1200"/>
          </a:p>
        </p:txBody>
      </p:sp>
      <p:sp>
        <p:nvSpPr>
          <p:cNvPr id="43" name="Rectangle: Rounded Corners 42"/>
          <p:cNvSpPr/>
          <p:nvPr/>
        </p:nvSpPr>
        <p:spPr bwMode="auto">
          <a:xfrm>
            <a:off x="6622514" y="2141693"/>
            <a:ext cx="2694186" cy="3456384"/>
          </a:xfrm>
          <a:prstGeom prst="roundRect">
            <a:avLst>
              <a:gd name="adj" fmla="val 6543"/>
            </a:avLst>
          </a:prstGeom>
          <a:solidFill>
            <a:srgbClr val="5D8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sz="1200"/>
          </a:p>
        </p:txBody>
      </p:sp>
      <p:sp>
        <p:nvSpPr>
          <p:cNvPr id="12" name="Rectangle 11"/>
          <p:cNvSpPr/>
          <p:nvPr/>
        </p:nvSpPr>
        <p:spPr bwMode="auto">
          <a:xfrm>
            <a:off x="917912" y="2616921"/>
            <a:ext cx="2059859" cy="830997"/>
          </a:xfrm>
          <a:prstGeom prst="rect">
            <a:avLst/>
          </a:prstGeom>
        </p:spPr>
        <p:txBody>
          <a:bodyPr wrap="none" lIns="0" rIns="0">
            <a:spAutoFit/>
          </a:bodyPr>
          <a:lstStyle/>
          <a:p>
            <a:pPr algn="ctr">
              <a:defRPr/>
            </a:pPr>
            <a:r>
              <a:rPr lang="en-GB" sz="4800" cap="all">
                <a:solidFill>
                  <a:schemeClr val="bg2"/>
                </a:solidFill>
                <a:latin typeface="Campton Medium"/>
                <a:ea typeface=".SFNSDisplay"/>
                <a:cs typeface="Calibri"/>
              </a:rPr>
              <a:t>69 032</a:t>
            </a:r>
            <a:endParaRPr sz="4800">
              <a:solidFill>
                <a:schemeClr val="bg2"/>
              </a:solidFill>
            </a:endParaRPr>
          </a:p>
        </p:txBody>
      </p:sp>
      <p:sp>
        <p:nvSpPr>
          <p:cNvPr id="13" name="Rectangle 12"/>
          <p:cNvSpPr/>
          <p:nvPr/>
        </p:nvSpPr>
        <p:spPr bwMode="auto">
          <a:xfrm>
            <a:off x="875475" y="3755826"/>
            <a:ext cx="654025" cy="1607748"/>
          </a:xfrm>
          <a:prstGeom prst="rect">
            <a:avLst/>
          </a:prstGeom>
          <a:grpFill/>
        </p:spPr>
        <p:txBody>
          <a:bodyPr wrap="none" lIns="0" rIns="0">
            <a:spAutoFit/>
          </a:bodyPr>
          <a:lstStyle/>
          <a:p>
            <a:pPr algn="r">
              <a:lnSpc>
                <a:spcPct val="125000"/>
              </a:lnSpc>
              <a:defRPr/>
            </a:pPr>
            <a:r>
              <a:rPr lang="lt-LT" sz="1600">
                <a:solidFill>
                  <a:schemeClr val="bg2"/>
                </a:solidFill>
                <a:latin typeface="Campton Book"/>
              </a:rPr>
              <a:t>51</a:t>
            </a:r>
            <a:r>
              <a:rPr lang="en-US" sz="1600">
                <a:solidFill>
                  <a:schemeClr val="bg2"/>
                </a:solidFill>
                <a:latin typeface="Campton Book"/>
              </a:rPr>
              <a:t> </a:t>
            </a:r>
            <a:r>
              <a:rPr lang="lt-LT" sz="1600">
                <a:solidFill>
                  <a:schemeClr val="bg2"/>
                </a:solidFill>
                <a:latin typeface="Campton Book"/>
              </a:rPr>
              <a:t>658</a:t>
            </a:r>
            <a:endParaRPr lang="en-US" sz="1600">
              <a:solidFill>
                <a:schemeClr val="bg2"/>
              </a:solidFill>
              <a:latin typeface="Campton Book"/>
            </a:endParaRPr>
          </a:p>
          <a:p>
            <a:pPr algn="r">
              <a:lnSpc>
                <a:spcPct val="125000"/>
              </a:lnSpc>
              <a:defRPr/>
            </a:pPr>
            <a:r>
              <a:rPr lang="lt-LT" sz="1600">
                <a:solidFill>
                  <a:schemeClr val="bg2"/>
                </a:solidFill>
                <a:latin typeface="Campton Book"/>
              </a:rPr>
              <a:t>14</a:t>
            </a:r>
            <a:r>
              <a:rPr lang="en-US" sz="1600">
                <a:solidFill>
                  <a:schemeClr val="bg2"/>
                </a:solidFill>
                <a:latin typeface="Campton Book"/>
              </a:rPr>
              <a:t> </a:t>
            </a:r>
            <a:r>
              <a:rPr lang="lt-LT" sz="1600">
                <a:solidFill>
                  <a:schemeClr val="bg2"/>
                </a:solidFill>
                <a:latin typeface="Campton Book"/>
              </a:rPr>
              <a:t>185</a:t>
            </a:r>
            <a:endParaRPr lang="en-US" sz="1600">
              <a:solidFill>
                <a:schemeClr val="bg2"/>
              </a:solidFill>
              <a:latin typeface="Campton Book"/>
            </a:endParaRPr>
          </a:p>
          <a:p>
            <a:pPr algn="r">
              <a:lnSpc>
                <a:spcPct val="125000"/>
              </a:lnSpc>
              <a:defRPr/>
            </a:pPr>
            <a:r>
              <a:rPr lang="lt-LT" sz="1600" cap="all">
                <a:solidFill>
                  <a:schemeClr val="bg2"/>
                </a:solidFill>
                <a:latin typeface="Campton Book"/>
                <a:cs typeface="Calibri"/>
              </a:rPr>
              <a:t>3</a:t>
            </a:r>
            <a:r>
              <a:rPr lang="en-US" sz="1600" cap="all">
                <a:solidFill>
                  <a:schemeClr val="bg2"/>
                </a:solidFill>
                <a:latin typeface="Campton Book"/>
                <a:cs typeface="Calibri"/>
              </a:rPr>
              <a:t> </a:t>
            </a:r>
            <a:r>
              <a:rPr lang="lt-LT" sz="1600" cap="all">
                <a:solidFill>
                  <a:schemeClr val="bg2"/>
                </a:solidFill>
                <a:latin typeface="Campton Book"/>
                <a:cs typeface="Calibri"/>
              </a:rPr>
              <a:t>189</a:t>
            </a:r>
            <a:endParaRPr lang="en-US" sz="1600" cap="all">
              <a:solidFill>
                <a:schemeClr val="bg2"/>
              </a:solidFill>
              <a:latin typeface="Campton Book"/>
              <a:cs typeface="Calibri"/>
            </a:endParaRPr>
          </a:p>
          <a:p>
            <a:pPr algn="r">
              <a:lnSpc>
                <a:spcPct val="125000"/>
              </a:lnSpc>
              <a:defRPr/>
            </a:pPr>
            <a:r>
              <a:rPr lang="lt-LT" sz="1600">
                <a:solidFill>
                  <a:schemeClr val="bg2"/>
                </a:solidFill>
                <a:latin typeface="Campton Book"/>
              </a:rPr>
              <a:t>9</a:t>
            </a:r>
            <a:r>
              <a:rPr lang="en-US" sz="1600">
                <a:solidFill>
                  <a:schemeClr val="bg2"/>
                </a:solidFill>
                <a:latin typeface="Campton Book"/>
              </a:rPr>
              <a:t> </a:t>
            </a:r>
            <a:r>
              <a:rPr lang="lt-LT" sz="1600">
                <a:solidFill>
                  <a:schemeClr val="bg2"/>
                </a:solidFill>
                <a:latin typeface="Campton Book"/>
              </a:rPr>
              <a:t>264</a:t>
            </a:r>
            <a:endParaRPr lang="en-US" sz="1600">
              <a:solidFill>
                <a:schemeClr val="bg2"/>
              </a:solidFill>
              <a:latin typeface="Campton Book"/>
            </a:endParaRPr>
          </a:p>
          <a:p>
            <a:pPr algn="r">
              <a:lnSpc>
                <a:spcPct val="125000"/>
              </a:lnSpc>
              <a:defRPr/>
            </a:pPr>
            <a:r>
              <a:rPr lang="lt-LT" sz="1600">
                <a:solidFill>
                  <a:schemeClr val="bg2"/>
                </a:solidFill>
                <a:latin typeface="Campton Book"/>
              </a:rPr>
              <a:t>1</a:t>
            </a:r>
            <a:r>
              <a:rPr lang="en-US" sz="1600">
                <a:solidFill>
                  <a:schemeClr val="bg2"/>
                </a:solidFill>
                <a:latin typeface="Campton Book"/>
              </a:rPr>
              <a:t> </a:t>
            </a:r>
            <a:r>
              <a:rPr lang="lt-LT" sz="1600">
                <a:solidFill>
                  <a:schemeClr val="bg2"/>
                </a:solidFill>
                <a:latin typeface="Campton Book"/>
              </a:rPr>
              <a:t>248</a:t>
            </a:r>
            <a:endParaRPr lang="lt-LT" sz="1600">
              <a:solidFill>
                <a:schemeClr val="bg2"/>
              </a:solidFill>
            </a:endParaRPr>
          </a:p>
        </p:txBody>
      </p:sp>
      <p:sp>
        <p:nvSpPr>
          <p:cNvPr id="55" name="Rectangle: Rounded Corners 54"/>
          <p:cNvSpPr/>
          <p:nvPr/>
        </p:nvSpPr>
        <p:spPr bwMode="auto">
          <a:xfrm>
            <a:off x="9638875" y="2141693"/>
            <a:ext cx="1952378" cy="3456384"/>
          </a:xfrm>
          <a:prstGeom prst="roundRect">
            <a:avLst>
              <a:gd name="adj" fmla="val 6543"/>
            </a:avLst>
          </a:prstGeom>
          <a:solidFill>
            <a:srgbClr val="5D8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sz="1200"/>
          </a:p>
        </p:txBody>
      </p:sp>
      <p:sp>
        <p:nvSpPr>
          <p:cNvPr id="14" name="Rectangle 13"/>
          <p:cNvSpPr/>
          <p:nvPr/>
        </p:nvSpPr>
        <p:spPr bwMode="auto">
          <a:xfrm>
            <a:off x="1659252" y="3822257"/>
            <a:ext cx="1360955" cy="1514199"/>
          </a:xfrm>
          <a:prstGeom prst="rect">
            <a:avLst/>
          </a:prstGeom>
          <a:grpFill/>
        </p:spPr>
        <p:txBody>
          <a:bodyPr wrap="square" lIns="0" rIns="0">
            <a:spAutoFit/>
          </a:bodyPr>
          <a:lstStyle/>
          <a:p>
            <a:pPr>
              <a:spcAft>
                <a:spcPts val="1000"/>
              </a:spcAft>
              <a:defRPr/>
            </a:pPr>
            <a:r>
              <a:rPr lang="fr-FR" sz="1200">
                <a:solidFill>
                  <a:schemeClr val="bg2"/>
                </a:solidFill>
                <a:latin typeface="Grantipo"/>
              </a:rPr>
              <a:t>Bachelor</a:t>
            </a:r>
            <a:endParaRPr/>
          </a:p>
          <a:p>
            <a:pPr>
              <a:spcAft>
                <a:spcPts val="1000"/>
              </a:spcAft>
              <a:defRPr/>
            </a:pPr>
            <a:r>
              <a:rPr lang="fr-FR" sz="1200">
                <a:solidFill>
                  <a:schemeClr val="bg2"/>
                </a:solidFill>
                <a:latin typeface="Grantipo"/>
              </a:rPr>
              <a:t>Master</a:t>
            </a:r>
            <a:endParaRPr/>
          </a:p>
          <a:p>
            <a:pPr>
              <a:spcAft>
                <a:spcPts val="1000"/>
              </a:spcAft>
              <a:defRPr/>
            </a:pPr>
            <a:r>
              <a:rPr lang="fr-FR" sz="1200">
                <a:solidFill>
                  <a:schemeClr val="bg2"/>
                </a:solidFill>
                <a:latin typeface="Grantipo"/>
              </a:rPr>
              <a:t>Ph.D.</a:t>
            </a:r>
            <a:endParaRPr/>
          </a:p>
          <a:p>
            <a:pPr>
              <a:spcAft>
                <a:spcPts val="1000"/>
              </a:spcAft>
              <a:defRPr/>
            </a:pPr>
            <a:r>
              <a:rPr lang="fr-FR" sz="1200">
                <a:solidFill>
                  <a:schemeClr val="bg2"/>
                </a:solidFill>
                <a:latin typeface="Grantipo"/>
              </a:rPr>
              <a:t>Foreign </a:t>
            </a:r>
            <a:endParaRPr/>
          </a:p>
          <a:p>
            <a:pPr>
              <a:spcAft>
                <a:spcPts val="1000"/>
              </a:spcAft>
              <a:defRPr/>
            </a:pPr>
            <a:r>
              <a:rPr lang="fr-FR" sz="1200">
                <a:solidFill>
                  <a:schemeClr val="bg2"/>
                </a:solidFill>
                <a:latin typeface="Grantipo"/>
              </a:rPr>
              <a:t>Vocational </a:t>
            </a:r>
            <a:endParaRPr/>
          </a:p>
        </p:txBody>
      </p:sp>
      <p:sp>
        <p:nvSpPr>
          <p:cNvPr id="10" name="Rectangle 9"/>
          <p:cNvSpPr/>
          <p:nvPr/>
        </p:nvSpPr>
        <p:spPr bwMode="auto">
          <a:xfrm>
            <a:off x="4678869" y="2391421"/>
            <a:ext cx="596317" cy="369332"/>
          </a:xfrm>
          <a:prstGeom prst="rect">
            <a:avLst/>
          </a:prstGeom>
        </p:spPr>
        <p:txBody>
          <a:bodyPr wrap="none" lIns="0" rIns="0">
            <a:spAutoFit/>
          </a:bodyPr>
          <a:lstStyle/>
          <a:p>
            <a:pPr marR="0" lvl="0" indent="0" algn="ctr">
              <a:lnSpc>
                <a:spcPct val="100000"/>
              </a:lnSpc>
              <a:spcBef>
                <a:spcPts val="0"/>
              </a:spcBef>
              <a:spcAft>
                <a:spcPts val="0"/>
              </a:spcAft>
              <a:buClrTx/>
              <a:buSzTx/>
              <a:buFontTx/>
              <a:buNone/>
              <a:defRPr/>
            </a:pPr>
            <a:r>
              <a:rPr lang="fr-FR">
                <a:solidFill>
                  <a:schemeClr val="bg2"/>
                </a:solidFill>
                <a:latin typeface="Campton Medium"/>
                <a:cs typeface="Calibri"/>
              </a:rPr>
              <a:t>Staff</a:t>
            </a:r>
            <a:endParaRPr/>
          </a:p>
        </p:txBody>
      </p:sp>
      <p:sp>
        <p:nvSpPr>
          <p:cNvPr id="11" name="Rectangle 10"/>
          <p:cNvSpPr/>
          <p:nvPr/>
        </p:nvSpPr>
        <p:spPr bwMode="auto">
          <a:xfrm>
            <a:off x="4125031" y="2616921"/>
            <a:ext cx="1703993" cy="830997"/>
          </a:xfrm>
          <a:prstGeom prst="rect">
            <a:avLst/>
          </a:prstGeom>
        </p:spPr>
        <p:txBody>
          <a:bodyPr wrap="none" lIns="0" rIns="0">
            <a:spAutoFit/>
          </a:bodyPr>
          <a:lstStyle/>
          <a:p>
            <a:pPr>
              <a:defRPr/>
            </a:pPr>
            <a:r>
              <a:rPr lang="en-GB" sz="4800" cap="all">
                <a:solidFill>
                  <a:schemeClr val="bg2"/>
                </a:solidFill>
                <a:latin typeface="Campton Medium"/>
                <a:ea typeface=".SFNSDisplay"/>
                <a:cs typeface="Calibri"/>
              </a:rPr>
              <a:t>8 035</a:t>
            </a:r>
            <a:endParaRPr lang="en-GB" sz="4800">
              <a:solidFill>
                <a:schemeClr val="bg2"/>
              </a:solidFill>
            </a:endParaRPr>
          </a:p>
        </p:txBody>
      </p:sp>
      <p:grpSp>
        <p:nvGrpSpPr>
          <p:cNvPr id="3" name="Group 2"/>
          <p:cNvGrpSpPr/>
          <p:nvPr/>
        </p:nvGrpSpPr>
        <p:grpSpPr bwMode="auto">
          <a:xfrm>
            <a:off x="3928125" y="3755827"/>
            <a:ext cx="2099242" cy="1144963"/>
            <a:chOff x="0" y="0"/>
            <a:chExt cx="2099242" cy="1144963"/>
          </a:xfrm>
        </p:grpSpPr>
        <p:sp>
          <p:nvSpPr>
            <p:cNvPr id="5" name="Rectangle 4"/>
            <p:cNvSpPr/>
            <p:nvPr/>
          </p:nvSpPr>
          <p:spPr bwMode="auto">
            <a:xfrm>
              <a:off x="0" y="0"/>
              <a:ext cx="556306" cy="992836"/>
            </a:xfrm>
            <a:prstGeom prst="rect">
              <a:avLst/>
            </a:prstGeom>
            <a:grpFill/>
          </p:spPr>
          <p:txBody>
            <a:bodyPr wrap="none" lIns="0" rIns="0">
              <a:spAutoFit/>
            </a:bodyPr>
            <a:lstStyle/>
            <a:p>
              <a:pPr algn="r">
                <a:lnSpc>
                  <a:spcPct val="125000"/>
                </a:lnSpc>
                <a:defRPr/>
              </a:pPr>
              <a:r>
                <a:rPr lang="en-US" sz="1600">
                  <a:solidFill>
                    <a:schemeClr val="bg2"/>
                  </a:solidFill>
                  <a:latin typeface="Campton Book"/>
                </a:rPr>
                <a:t>4 928</a:t>
              </a:r>
              <a:endParaRPr/>
            </a:p>
            <a:p>
              <a:pPr algn="r">
                <a:lnSpc>
                  <a:spcPct val="125000"/>
                </a:lnSpc>
                <a:defRPr/>
              </a:pPr>
              <a:r>
                <a:rPr lang="en-US" sz="1600">
                  <a:solidFill>
                    <a:schemeClr val="bg2"/>
                  </a:solidFill>
                  <a:latin typeface="Campton Book"/>
                </a:rPr>
                <a:t>2949</a:t>
              </a:r>
              <a:endParaRPr/>
            </a:p>
            <a:p>
              <a:pPr algn="r">
                <a:lnSpc>
                  <a:spcPct val="125000"/>
                </a:lnSpc>
                <a:defRPr/>
              </a:pPr>
              <a:r>
                <a:rPr lang="en-US" sz="1600">
                  <a:solidFill>
                    <a:schemeClr val="bg2"/>
                  </a:solidFill>
                  <a:latin typeface="Campton Book"/>
                </a:rPr>
                <a:t>288</a:t>
              </a:r>
              <a:endParaRPr lang="lt-LT" sz="1600">
                <a:solidFill>
                  <a:schemeClr val="bg2"/>
                </a:solidFill>
              </a:endParaRPr>
            </a:p>
          </p:txBody>
        </p:sp>
        <p:sp>
          <p:nvSpPr>
            <p:cNvPr id="6" name="Rectangle 5"/>
            <p:cNvSpPr/>
            <p:nvPr/>
          </p:nvSpPr>
          <p:spPr bwMode="auto">
            <a:xfrm>
              <a:off x="686062" y="67644"/>
              <a:ext cx="1413179" cy="1077319"/>
            </a:xfrm>
            <a:prstGeom prst="rect">
              <a:avLst/>
            </a:prstGeom>
            <a:grpFill/>
          </p:spPr>
          <p:txBody>
            <a:bodyPr wrap="square" lIns="0" rIns="0">
              <a:spAutoFit/>
            </a:bodyPr>
            <a:lstStyle/>
            <a:p>
              <a:pPr>
                <a:spcAft>
                  <a:spcPts val="1000"/>
                </a:spcAft>
                <a:defRPr/>
              </a:pPr>
              <a:r>
                <a:rPr lang="fr-FR" sz="1200">
                  <a:solidFill>
                    <a:schemeClr val="bg2"/>
                  </a:solidFill>
                  <a:latin typeface="Grantipo"/>
                </a:rPr>
                <a:t>Teaching / Research</a:t>
              </a:r>
              <a:endParaRPr/>
            </a:p>
            <a:p>
              <a:pPr>
                <a:spcAft>
                  <a:spcPts val="1000"/>
                </a:spcAft>
                <a:defRPr/>
              </a:pPr>
              <a:r>
                <a:rPr lang="fr-FR" sz="1200">
                  <a:solidFill>
                    <a:schemeClr val="bg2"/>
                  </a:solidFill>
                  <a:latin typeface="Grantipo"/>
                </a:rPr>
                <a:t>Administrative</a:t>
              </a:r>
              <a:endParaRPr/>
            </a:p>
            <a:p>
              <a:pPr>
                <a:spcAft>
                  <a:spcPts val="1000"/>
                </a:spcAft>
                <a:defRPr/>
              </a:pPr>
              <a:r>
                <a:rPr lang="fr-FR" sz="1200">
                  <a:solidFill>
                    <a:schemeClr val="bg2"/>
                  </a:solidFill>
                  <a:latin typeface="Grantipo"/>
                </a:rPr>
                <a:t>Other (technical, </a:t>
              </a:r>
              <a:br>
                <a:rPr lang="fr-FR" sz="1200">
                  <a:solidFill>
                    <a:schemeClr val="bg2"/>
                  </a:solidFill>
                  <a:latin typeface="Grantipo"/>
                </a:rPr>
              </a:br>
              <a:r>
                <a:rPr lang="fr-FR" sz="1200">
                  <a:solidFill>
                    <a:schemeClr val="bg2"/>
                  </a:solidFill>
                  <a:latin typeface="Grantipo"/>
                </a:rPr>
                <a:t>infrastructure)</a:t>
              </a:r>
              <a:endParaRPr/>
            </a:p>
          </p:txBody>
        </p:sp>
      </p:grpSp>
      <p:cxnSp>
        <p:nvCxnSpPr>
          <p:cNvPr id="7" name="Straight Connector 6"/>
          <p:cNvCxnSpPr>
            <a:cxnSpLocks/>
          </p:cNvCxnSpPr>
          <p:nvPr/>
        </p:nvCxnSpPr>
        <p:spPr bwMode="auto">
          <a:xfrm>
            <a:off x="3904227" y="3547595"/>
            <a:ext cx="2145600" cy="0"/>
          </a:xfrm>
          <a:prstGeom prst="line">
            <a:avLst/>
          </a:prstGeom>
          <a:ln w="12700" cap="rnd">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auto">
          <a:xfrm>
            <a:off x="7265889" y="2391421"/>
            <a:ext cx="1407437" cy="369332"/>
          </a:xfrm>
          <a:prstGeom prst="rect">
            <a:avLst/>
          </a:prstGeom>
        </p:spPr>
        <p:txBody>
          <a:bodyPr wrap="none" lIns="0" rIns="0">
            <a:spAutoFit/>
          </a:bodyPr>
          <a:lstStyle/>
          <a:p>
            <a:pPr algn="ctr">
              <a:defRPr/>
            </a:pPr>
            <a:r>
              <a:rPr lang="fr-FR">
                <a:solidFill>
                  <a:schemeClr val="bg2"/>
                </a:solidFill>
                <a:latin typeface="Campton Medium"/>
                <a:cs typeface="Calibri"/>
              </a:rPr>
              <a:t>Programmes</a:t>
            </a:r>
            <a:endParaRPr/>
          </a:p>
        </p:txBody>
      </p:sp>
      <p:sp>
        <p:nvSpPr>
          <p:cNvPr id="20" name="Rectangle 19"/>
          <p:cNvSpPr/>
          <p:nvPr/>
        </p:nvSpPr>
        <p:spPr bwMode="auto">
          <a:xfrm>
            <a:off x="7399739" y="2616921"/>
            <a:ext cx="1139736" cy="830997"/>
          </a:xfrm>
          <a:prstGeom prst="rect">
            <a:avLst/>
          </a:prstGeom>
        </p:spPr>
        <p:txBody>
          <a:bodyPr wrap="none" lIns="0" rIns="0">
            <a:spAutoFit/>
          </a:bodyPr>
          <a:lstStyle/>
          <a:p>
            <a:pPr>
              <a:defRPr/>
            </a:pPr>
            <a:r>
              <a:rPr lang="en-GB" sz="4800" cap="all">
                <a:solidFill>
                  <a:schemeClr val="bg2"/>
                </a:solidFill>
                <a:latin typeface="Campton Medium"/>
                <a:ea typeface=".SFNSDisplay"/>
                <a:cs typeface="Calibri"/>
              </a:rPr>
              <a:t>899</a:t>
            </a:r>
            <a:endParaRPr lang="en-GB" sz="4800">
              <a:solidFill>
                <a:schemeClr val="bg2"/>
              </a:solidFill>
            </a:endParaRPr>
          </a:p>
        </p:txBody>
      </p:sp>
      <p:grpSp>
        <p:nvGrpSpPr>
          <p:cNvPr id="21" name="Group 20"/>
          <p:cNvGrpSpPr/>
          <p:nvPr/>
        </p:nvGrpSpPr>
        <p:grpSpPr bwMode="auto">
          <a:xfrm>
            <a:off x="7108787" y="3755827"/>
            <a:ext cx="1727037" cy="1625445"/>
            <a:chOff x="0" y="0"/>
            <a:chExt cx="1727037" cy="1625445"/>
          </a:xfrm>
        </p:grpSpPr>
        <p:sp>
          <p:nvSpPr>
            <p:cNvPr id="22" name="Rectangle 21"/>
            <p:cNvSpPr/>
            <p:nvPr/>
          </p:nvSpPr>
          <p:spPr bwMode="auto">
            <a:xfrm>
              <a:off x="0" y="0"/>
              <a:ext cx="349518" cy="1300612"/>
            </a:xfrm>
            <a:prstGeom prst="rect">
              <a:avLst/>
            </a:prstGeom>
            <a:grpFill/>
          </p:spPr>
          <p:txBody>
            <a:bodyPr wrap="none" lIns="0" rIns="0">
              <a:spAutoFit/>
            </a:bodyPr>
            <a:lstStyle/>
            <a:p>
              <a:pPr algn="r">
                <a:lnSpc>
                  <a:spcPct val="125000"/>
                </a:lnSpc>
                <a:defRPr/>
              </a:pPr>
              <a:r>
                <a:rPr lang="en-US" sz="1600">
                  <a:solidFill>
                    <a:schemeClr val="bg2"/>
                  </a:solidFill>
                  <a:latin typeface="Campton Book"/>
                </a:rPr>
                <a:t>347</a:t>
              </a:r>
              <a:endParaRPr/>
            </a:p>
            <a:p>
              <a:pPr algn="r">
                <a:lnSpc>
                  <a:spcPct val="125000"/>
                </a:lnSpc>
                <a:defRPr/>
              </a:pPr>
              <a:r>
                <a:rPr lang="en-US" sz="1600">
                  <a:solidFill>
                    <a:schemeClr val="bg2"/>
                  </a:solidFill>
                  <a:latin typeface="Campton Book"/>
                </a:rPr>
                <a:t>375</a:t>
              </a:r>
              <a:endParaRPr/>
            </a:p>
            <a:p>
              <a:pPr algn="r">
                <a:lnSpc>
                  <a:spcPct val="125000"/>
                </a:lnSpc>
                <a:defRPr/>
              </a:pPr>
              <a:r>
                <a:rPr lang="en-US" sz="1600">
                  <a:solidFill>
                    <a:schemeClr val="bg2"/>
                  </a:solidFill>
                  <a:latin typeface="Campton Book"/>
                </a:rPr>
                <a:t>114</a:t>
              </a:r>
              <a:endParaRPr/>
            </a:p>
            <a:p>
              <a:pPr algn="r">
                <a:lnSpc>
                  <a:spcPct val="125000"/>
                </a:lnSpc>
                <a:defRPr/>
              </a:pPr>
              <a:r>
                <a:rPr lang="en-US" sz="1600">
                  <a:solidFill>
                    <a:schemeClr val="bg2"/>
                  </a:solidFill>
                  <a:latin typeface="Campton Book"/>
                </a:rPr>
                <a:t>63</a:t>
              </a:r>
              <a:endParaRPr lang="lt-LT" sz="1600">
                <a:solidFill>
                  <a:schemeClr val="bg2"/>
                </a:solidFill>
              </a:endParaRPr>
            </a:p>
          </p:txBody>
        </p:sp>
        <p:sp>
          <p:nvSpPr>
            <p:cNvPr id="23" name="Rectangle 22"/>
            <p:cNvSpPr/>
            <p:nvPr/>
          </p:nvSpPr>
          <p:spPr bwMode="auto">
            <a:xfrm>
              <a:off x="479274" y="55365"/>
              <a:ext cx="1247762" cy="1570079"/>
            </a:xfrm>
            <a:prstGeom prst="rect">
              <a:avLst/>
            </a:prstGeom>
            <a:grpFill/>
          </p:spPr>
          <p:txBody>
            <a:bodyPr wrap="square" lIns="0" rIns="0">
              <a:spAutoFit/>
            </a:bodyPr>
            <a:lstStyle/>
            <a:p>
              <a:pPr>
                <a:spcAft>
                  <a:spcPts val="1000"/>
                </a:spcAft>
                <a:defRPr/>
              </a:pPr>
              <a:r>
                <a:rPr lang="fr-FR" sz="1200">
                  <a:solidFill>
                    <a:schemeClr val="bg2"/>
                  </a:solidFill>
                  <a:latin typeface="Grantipo"/>
                </a:rPr>
                <a:t>Bachelor´s</a:t>
              </a:r>
              <a:endParaRPr/>
            </a:p>
            <a:p>
              <a:pPr>
                <a:spcAft>
                  <a:spcPts val="1000"/>
                </a:spcAft>
                <a:defRPr/>
              </a:pPr>
              <a:r>
                <a:rPr lang="fr-FR" sz="1200">
                  <a:solidFill>
                    <a:schemeClr val="bg2"/>
                  </a:solidFill>
                  <a:latin typeface="Grantipo"/>
                </a:rPr>
                <a:t>Master´s</a:t>
              </a:r>
              <a:endParaRPr/>
            </a:p>
            <a:p>
              <a:pPr>
                <a:spcAft>
                  <a:spcPts val="1000"/>
                </a:spcAft>
                <a:defRPr/>
              </a:pPr>
              <a:r>
                <a:rPr lang="fr-FR" sz="1200">
                  <a:solidFill>
                    <a:schemeClr val="bg2"/>
                  </a:solidFill>
                  <a:latin typeface="Grantipo"/>
                </a:rPr>
                <a:t>Ph.D.</a:t>
              </a:r>
              <a:endParaRPr/>
            </a:p>
            <a:p>
              <a:pPr>
                <a:spcAft>
                  <a:spcPts val="1000"/>
                </a:spcAft>
                <a:defRPr/>
              </a:pPr>
              <a:r>
                <a:rPr lang="fr-FR" sz="1200">
                  <a:solidFill>
                    <a:schemeClr val="bg2"/>
                  </a:solidFill>
                  <a:latin typeface="Grantipo"/>
                </a:rPr>
                <a:t>Postgraduate </a:t>
              </a:r>
              <a:br>
                <a:rPr lang="fr-FR" sz="1200">
                  <a:solidFill>
                    <a:schemeClr val="bg2"/>
                  </a:solidFill>
                  <a:latin typeface="Grantipo"/>
                </a:rPr>
              </a:br>
              <a:r>
                <a:rPr lang="fr-FR" sz="1200">
                  <a:solidFill>
                    <a:schemeClr val="bg2"/>
                  </a:solidFill>
                  <a:latin typeface="Grantipo"/>
                </a:rPr>
                <a:t>specialised studies </a:t>
              </a:r>
              <a:endParaRPr/>
            </a:p>
          </p:txBody>
        </p:sp>
      </p:grpSp>
      <p:cxnSp>
        <p:nvCxnSpPr>
          <p:cNvPr id="30" name="Straight Connector 29"/>
          <p:cNvCxnSpPr>
            <a:cxnSpLocks/>
          </p:cNvCxnSpPr>
          <p:nvPr/>
        </p:nvCxnSpPr>
        <p:spPr bwMode="auto">
          <a:xfrm>
            <a:off x="875475" y="3538844"/>
            <a:ext cx="2144732" cy="0"/>
          </a:xfrm>
          <a:prstGeom prst="line">
            <a:avLst/>
          </a:prstGeom>
          <a:ln w="12700" cap="rnd">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bwMode="auto">
          <a:xfrm>
            <a:off x="6896807" y="3547595"/>
            <a:ext cx="2145600" cy="0"/>
          </a:xfrm>
          <a:prstGeom prst="line">
            <a:avLst/>
          </a:prstGeom>
          <a:ln w="12700" cap="rnd">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bwMode="auto">
          <a:xfrm>
            <a:off x="10065234" y="3281175"/>
            <a:ext cx="1099660" cy="1332522"/>
            <a:chOff x="10258613" y="3396196"/>
            <a:chExt cx="1099660" cy="1332522"/>
          </a:xfrm>
        </p:grpSpPr>
        <p:sp>
          <p:nvSpPr>
            <p:cNvPr id="53" name="Rectangle 52"/>
            <p:cNvSpPr/>
            <p:nvPr/>
          </p:nvSpPr>
          <p:spPr bwMode="auto">
            <a:xfrm>
              <a:off x="10258613" y="4082387"/>
              <a:ext cx="1099660" cy="646331"/>
            </a:xfrm>
            <a:prstGeom prst="rect">
              <a:avLst/>
            </a:prstGeom>
            <a:grpFill/>
          </p:spPr>
          <p:txBody>
            <a:bodyPr wrap="none" lIns="0" rIns="0">
              <a:spAutoFit/>
            </a:bodyPr>
            <a:lstStyle/>
            <a:p>
              <a:pPr algn="ctr">
                <a:defRPr/>
              </a:pPr>
              <a:r>
                <a:rPr lang="fr-FR" sz="1800">
                  <a:solidFill>
                    <a:schemeClr val="bg2"/>
                  </a:solidFill>
                  <a:latin typeface="Campton Medium"/>
                  <a:ea typeface=".SFNSDisplay"/>
                  <a:cs typeface="Calibri"/>
                </a:rPr>
                <a:t>Research</a:t>
              </a:r>
              <a:br>
                <a:rPr lang="fr-FR" sz="1800">
                  <a:solidFill>
                    <a:schemeClr val="bg2"/>
                  </a:solidFill>
                  <a:latin typeface="Campton Medium"/>
                  <a:ea typeface=".SFNSDisplay"/>
                  <a:cs typeface="Calibri"/>
                </a:rPr>
              </a:br>
              <a:r>
                <a:rPr lang="fr-FR" sz="1800">
                  <a:solidFill>
                    <a:schemeClr val="bg2"/>
                  </a:solidFill>
                  <a:latin typeface="Campton Medium"/>
                  <a:ea typeface=".SFNSDisplay"/>
                  <a:cs typeface="Calibri"/>
                </a:rPr>
                <a:t>institutes</a:t>
              </a:r>
              <a:endParaRPr lang="fr-FR">
                <a:solidFill>
                  <a:schemeClr val="bg2"/>
                </a:solidFill>
              </a:endParaRPr>
            </a:p>
          </p:txBody>
        </p:sp>
        <p:sp>
          <p:nvSpPr>
            <p:cNvPr id="54" name="Rectangle 53"/>
            <p:cNvSpPr/>
            <p:nvPr/>
          </p:nvSpPr>
          <p:spPr bwMode="auto">
            <a:xfrm>
              <a:off x="10286666" y="3396196"/>
              <a:ext cx="1043555" cy="830997"/>
            </a:xfrm>
            <a:prstGeom prst="rect">
              <a:avLst/>
            </a:prstGeom>
            <a:grpFill/>
          </p:spPr>
          <p:txBody>
            <a:bodyPr wrap="none" lIns="0" rIns="0">
              <a:spAutoFit/>
            </a:bodyPr>
            <a:lstStyle/>
            <a:p>
              <a:pPr>
                <a:defRPr/>
              </a:pPr>
              <a:r>
                <a:rPr lang="en-GB" sz="4800" cap="all">
                  <a:solidFill>
                    <a:schemeClr val="bg2"/>
                  </a:solidFill>
                  <a:latin typeface="Campton Medium"/>
                  <a:ea typeface=".SFNSDisplay"/>
                  <a:cs typeface="Calibri"/>
                </a:rPr>
                <a:t>218</a:t>
              </a:r>
              <a:endParaRPr lang="en-GB" sz="4800">
                <a:solidFill>
                  <a:schemeClr val="bg2"/>
                </a:solidFill>
              </a:endParaRPr>
            </a:p>
          </p:txBody>
        </p:sp>
      </p:grpSp>
      <p:sp>
        <p:nvSpPr>
          <p:cNvPr id="61" name="Title 3"/>
          <p:cNvSpPr txBox="1"/>
          <p:nvPr/>
        </p:nvSpPr>
        <p:spPr bwMode="auto">
          <a:xfrm>
            <a:off x="1074420" y="908050"/>
            <a:ext cx="5341527" cy="538417"/>
          </a:xfrm>
          <a:prstGeom prst="rect">
            <a:avLst/>
          </a:prstGeom>
          <a:ln>
            <a:noFill/>
          </a:ln>
        </p:spPr>
        <p:txBody>
          <a:bodyPr vert="horz" wrap="none" lIns="91440" tIns="45720" rIns="91440" bIns="45720" rtlCol="0" anchor="t">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n-GB">
                <a:solidFill>
                  <a:schemeClr val="bg2"/>
                </a:solidFill>
              </a:rPr>
              <a:t>EU-CONEXUS in numbers</a:t>
            </a:r>
            <a:endParaRPr/>
          </a:p>
        </p:txBody>
      </p:sp>
      <p:cxnSp>
        <p:nvCxnSpPr>
          <p:cNvPr id="15" name="Straight Connector 14"/>
          <p:cNvCxnSpPr>
            <a:cxnSpLocks/>
          </p:cNvCxnSpPr>
          <p:nvPr/>
        </p:nvCxnSpPr>
        <p:spPr bwMode="auto">
          <a:xfrm>
            <a:off x="783060" y="931646"/>
            <a:ext cx="0" cy="432718"/>
          </a:xfrm>
          <a:prstGeom prst="line">
            <a:avLst/>
          </a:prstGeom>
          <a:ln w="47625" cap="rnd">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5"/>
        </a:solidFill>
      </p:bgPr>
    </p:bg>
    <p:spTree>
      <p:nvGrpSpPr>
        <p:cNvPr id="1" name=""/>
        <p:cNvGrpSpPr/>
        <p:nvPr/>
      </p:nvGrpSpPr>
      <p:grpSpPr bwMode="auto">
        <a:xfrm>
          <a:off x="0" y="0"/>
          <a:ext cx="0" cy="0"/>
          <a:chOff x="0" y="0"/>
          <a:chExt cx="0" cy="0"/>
        </a:xfrm>
      </p:grpSpPr>
      <p:sp>
        <p:nvSpPr>
          <p:cNvPr id="14" name="Rectangle 13"/>
          <p:cNvSpPr/>
          <p:nvPr/>
        </p:nvSpPr>
        <p:spPr bwMode="auto">
          <a:xfrm>
            <a:off x="10632504" y="5589240"/>
            <a:ext cx="1296144" cy="10801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0" name="Picture 19"/>
          <p:cNvPicPr>
            <a:picLocks noChangeAspect="1"/>
          </p:cNvPicPr>
          <p:nvPr/>
        </p:nvPicPr>
        <p:blipFill>
          <a:blip r:embed="rId3"/>
          <a:stretch/>
        </p:blipFill>
        <p:spPr bwMode="auto">
          <a:xfrm>
            <a:off x="-240704" y="876191"/>
            <a:ext cx="12529667" cy="5343915"/>
          </a:xfrm>
          <a:prstGeom prst="rect">
            <a:avLst/>
          </a:prstGeom>
        </p:spPr>
      </p:pic>
      <p:sp>
        <p:nvSpPr>
          <p:cNvPr id="2" name="Title 1"/>
          <p:cNvSpPr>
            <a:spLocks noGrp="1"/>
          </p:cNvSpPr>
          <p:nvPr>
            <p:ph type="title"/>
          </p:nvPr>
        </p:nvSpPr>
        <p:spPr bwMode="auto">
          <a:xfrm>
            <a:off x="1074420" y="908648"/>
            <a:ext cx="9666885" cy="584520"/>
          </a:xfrm>
        </p:spPr>
        <p:txBody>
          <a:bodyPr/>
          <a:lstStyle/>
          <a:p>
            <a:pPr>
              <a:defRPr/>
            </a:pPr>
            <a:r>
              <a:rPr lang="en-US" sz="3200">
                <a:solidFill>
                  <a:schemeClr val="bg2"/>
                </a:solidFill>
              </a:rPr>
              <a:t>A new role model of collaborative university </a:t>
            </a:r>
            <a:endParaRPr lang="en-US"/>
          </a:p>
        </p:txBody>
      </p:sp>
      <p:cxnSp>
        <p:nvCxnSpPr>
          <p:cNvPr id="8" name="Straight Connector 7"/>
          <p:cNvCxnSpPr>
            <a:cxnSpLocks/>
          </p:cNvCxnSpPr>
          <p:nvPr/>
        </p:nvCxnSpPr>
        <p:spPr bwMode="auto">
          <a:xfrm>
            <a:off x="783060" y="931646"/>
            <a:ext cx="0" cy="432718"/>
          </a:xfrm>
          <a:prstGeom prst="line">
            <a:avLst/>
          </a:prstGeom>
          <a:ln w="47625" cap="rnd">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 name="Teksto vietos rezervavimo ženklas 1"/>
          <p:cNvSpPr txBox="1"/>
          <p:nvPr/>
        </p:nvSpPr>
        <p:spPr bwMode="auto">
          <a:xfrm>
            <a:off x="6690007" y="1832733"/>
            <a:ext cx="4392170" cy="701602"/>
          </a:xfrm>
          <a:prstGeom prst="rect">
            <a:avLst/>
          </a:prstGeom>
        </p:spPr>
        <p:txBody>
          <a:bodyPr vertOverflow="overflow" horzOverflow="overflow" vert="horz" wrap="square" lIns="91440" tIns="45720" rIns="91440" bIns="45720" numCol="1" spcCol="0" rtlCol="0" fromWordArt="0" anchor="t" anchorCtr="0" forceAA="0" compatLnSpc="0">
            <a:sp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TESTING A tool FOR ADMINISTRATIVE INTEGRATION OF THE ALLIANCE</a:t>
            </a:r>
            <a:endParaRPr/>
          </a:p>
        </p:txBody>
      </p:sp>
      <p:sp>
        <p:nvSpPr>
          <p:cNvPr id="20" name="Turinio vietos rezervavimo ženklas 4"/>
          <p:cNvSpPr txBox="1"/>
          <p:nvPr/>
        </p:nvSpPr>
        <p:spPr bwMode="auto">
          <a:xfrm>
            <a:off x="6600056" y="5805264"/>
            <a:ext cx="4094375" cy="669286"/>
          </a:xfrm>
          <a:prstGeom prst="rect">
            <a:avLst/>
          </a:prstGeom>
        </p:spPr>
        <p:txBody>
          <a:bodyPr vertOverflow="overflow" horzOverflow="overflow" vert="horz" wrap="square" lIns="91440" tIns="45720" rIns="91440" bIns="45720" numCol="1" spcCol="0" rtlCol="0" fromWordArt="0" anchor="t" anchorCtr="0" forceAA="0" compatLnSpc="0">
            <a:sp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1000" cap="none">
                <a:solidFill>
                  <a:schemeClr val="bg1">
                    <a:lumMod val="75000"/>
                  </a:schemeClr>
                </a:solidFill>
              </a:rPr>
              <a:t>International non-profit association (in french, </a:t>
            </a:r>
            <a:r>
              <a:rPr lang="en-US" sz="1000" i="1" cap="none">
                <a:solidFill>
                  <a:schemeClr val="bg1">
                    <a:lumMod val="75000"/>
                  </a:schemeClr>
                </a:solidFill>
              </a:rPr>
              <a:t>Association Internationale Sans But Lucrative </a:t>
            </a:r>
            <a:r>
              <a:rPr lang="en-US" sz="1000" cap="none">
                <a:solidFill>
                  <a:schemeClr val="bg1">
                    <a:lumMod val="75000"/>
                  </a:schemeClr>
                </a:solidFill>
              </a:rPr>
              <a:t>– AISBL) was created under Belgian law for the management of EU-CONEXUS.</a:t>
            </a:r>
            <a:endParaRPr sz="1000"/>
          </a:p>
        </p:txBody>
      </p:sp>
      <p:sp>
        <p:nvSpPr>
          <p:cNvPr id="7" name="Title 6"/>
          <p:cNvSpPr>
            <a:spLocks noGrp="1"/>
          </p:cNvSpPr>
          <p:nvPr>
            <p:ph type="title"/>
          </p:nvPr>
        </p:nvSpPr>
        <p:spPr bwMode="auto">
          <a:xfrm>
            <a:off x="6689689" y="920303"/>
            <a:ext cx="4968552" cy="1757774"/>
          </a:xfrm>
        </p:spPr>
        <p:txBody>
          <a:bodyPr/>
          <a:lstStyle/>
          <a:p>
            <a:pPr>
              <a:defRPr/>
            </a:pPr>
            <a:r>
              <a:rPr lang="lt-LT"/>
              <a:t>EU-CONEX</a:t>
            </a:r>
            <a:r>
              <a:rPr lang="fr-FR"/>
              <a:t>US AISBL – EU-CONEXA</a:t>
            </a:r>
            <a:endParaRPr lang="en-US"/>
          </a:p>
        </p:txBody>
      </p:sp>
      <p:pic>
        <p:nvPicPr>
          <p:cNvPr id="24" name="Picture Placeholder 23"/>
          <p:cNvPicPr>
            <a:picLocks noChangeAspect="1" noGrp="1"/>
          </p:cNvPicPr>
          <p:nvPr>
            <p:ph type="pic" sz="quarter" idx="15"/>
          </p:nvPr>
        </p:nvPicPr>
        <p:blipFill>
          <a:blip r:embed="rId3"/>
          <a:srcRect l="5564" t="18630" r="9567" b="15614"/>
          <a:stretch/>
        </p:blipFill>
        <p:spPr bwMode="auto">
          <a:xfrm>
            <a:off x="56865" y="0"/>
            <a:ext cx="5906947" cy="6858000"/>
          </a:xfrm>
          <a:prstGeom prst="rect">
            <a:avLst/>
          </a:prstGeom>
        </p:spPr>
      </p:pic>
      <p:sp>
        <p:nvSpPr>
          <p:cNvPr id="10" name="Text Placeholder 2"/>
          <p:cNvSpPr txBox="1"/>
          <p:nvPr/>
        </p:nvSpPr>
        <p:spPr bwMode="auto">
          <a:xfrm>
            <a:off x="6689688" y="3050010"/>
            <a:ext cx="4573328" cy="498124"/>
          </a:xfrm>
          <a:prstGeom prst="rect">
            <a:avLst/>
          </a:prstGeom>
        </p:spPr>
        <p:txBody>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1600" cap="all">
                <a:latin typeface="Campton Medium"/>
              </a:rPr>
              <a:t>Mission</a:t>
            </a:r>
            <a:endParaRPr lang="en-GB" sz="1600" cap="all">
              <a:latin typeface="Campton Medium"/>
            </a:endParaRPr>
          </a:p>
        </p:txBody>
      </p:sp>
      <p:sp>
        <p:nvSpPr>
          <p:cNvPr id="14" name="Text Placeholder 13"/>
          <p:cNvSpPr>
            <a:spLocks noGrp="1"/>
          </p:cNvSpPr>
          <p:nvPr>
            <p:ph type="body" sz="quarter" idx="14"/>
          </p:nvPr>
        </p:nvSpPr>
        <p:spPr bwMode="auto">
          <a:xfrm>
            <a:off x="6700741" y="3548134"/>
            <a:ext cx="4651841" cy="2102885"/>
          </a:xfrm>
        </p:spPr>
        <p:txBody>
          <a:bodyPr>
            <a:normAutofit/>
          </a:bodyPr>
          <a:lstStyle/>
          <a:p>
            <a:pPr marL="450850" indent="-450850">
              <a:buFont typeface="Grantipo"/>
              <a:buChar char="—"/>
              <a:defRPr/>
            </a:pPr>
            <a:r>
              <a:rPr lang="en-US" sz="1400"/>
              <a:t>To promote and coordinate </a:t>
            </a:r>
            <a:br>
              <a:rPr lang="en-US" sz="1400"/>
            </a:br>
            <a:r>
              <a:rPr lang="en-US" sz="1400"/>
              <a:t>the four EU-CONEXUS missions</a:t>
            </a:r>
            <a:endParaRPr/>
          </a:p>
          <a:p>
            <a:pPr marL="450850" indent="-450850">
              <a:buFont typeface="Grantipo"/>
              <a:buChar char="—"/>
              <a:defRPr/>
            </a:pPr>
            <a:r>
              <a:rPr lang="en-US" sz="1400"/>
              <a:t>To develop and implement a long-term partnership and cooperation strategy based on a common vision and values in relation to the four missions</a:t>
            </a:r>
            <a:endParaRPr/>
          </a:p>
          <a:p>
            <a:pPr marL="450850" indent="-450850">
              <a:buFont typeface="Grantipo"/>
              <a:buChar char="—"/>
              <a:defRPr/>
            </a:pPr>
            <a:endParaRPr lang="lt-LT" sz="1400"/>
          </a:p>
        </p:txBody>
      </p:sp>
      <p:cxnSp>
        <p:nvCxnSpPr>
          <p:cNvPr id="15" name="Straight Connector 14"/>
          <p:cNvCxnSpPr>
            <a:cxnSpLocks/>
          </p:cNvCxnSpPr>
          <p:nvPr/>
        </p:nvCxnSpPr>
        <p:spPr bwMode="auto">
          <a:xfrm>
            <a:off x="6456040" y="908050"/>
            <a:ext cx="0" cy="1614036"/>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16509338" name="TextBox 1716509337"/>
          <p:cNvSpPr txBox="1"/>
          <p:nvPr/>
        </p:nvSpPr>
        <p:spPr bwMode="auto">
          <a:xfrm>
            <a:off x="6095999" y="3172008"/>
            <a:ext cx="4579560" cy="245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450850" indent="-450850">
              <a:lnSpc>
                <a:spcPct val="125000"/>
              </a:lnSpc>
              <a:spcBef>
                <a:spcPts val="1200"/>
              </a:spcBef>
              <a:buClr>
                <a:schemeClr val="accent3"/>
              </a:buClr>
              <a:buSzPct val="130000"/>
              <a:buFont typeface="Grantipo"/>
              <a:buChar char="—"/>
              <a:defRPr/>
            </a:pPr>
            <a:r>
              <a:rPr lang="en-US" sz="1600">
                <a:latin typeface="Grantipo Medium"/>
              </a:rPr>
              <a:t>Executive Board: </a:t>
            </a:r>
            <a:br>
              <a:rPr lang="en-US" sz="1600">
                <a:latin typeface="Grantipo"/>
              </a:rPr>
            </a:br>
            <a:r>
              <a:rPr lang="en-US" sz="1400">
                <a:latin typeface="Grantipo"/>
              </a:rPr>
              <a:t>Appointed by the General Assembly, </a:t>
            </a:r>
            <a:br>
              <a:rPr lang="en-US" sz="1400">
                <a:latin typeface="Grantipo"/>
              </a:rPr>
            </a:br>
            <a:r>
              <a:rPr lang="en-US" sz="1400">
                <a:latin typeface="Grantipo"/>
              </a:rPr>
              <a:t>the Executive Board steers the operational management of the Association.</a:t>
            </a:r>
            <a:endParaRPr/>
          </a:p>
          <a:p>
            <a:pPr marL="450850" indent="-450850">
              <a:lnSpc>
                <a:spcPct val="125000"/>
              </a:lnSpc>
              <a:spcBef>
                <a:spcPts val="1200"/>
              </a:spcBef>
              <a:buClr>
                <a:schemeClr val="accent3"/>
              </a:buClr>
              <a:buSzPct val="130000"/>
              <a:buFont typeface="Grantipo"/>
              <a:buChar char="—"/>
              <a:defRPr/>
            </a:pPr>
            <a:r>
              <a:rPr lang="en-US" sz="1600">
                <a:latin typeface="Grantipo Medium"/>
              </a:rPr>
              <a:t>Directors: </a:t>
            </a:r>
            <a:br>
              <a:rPr lang="en-US" sz="1600">
                <a:latin typeface="Grantipo"/>
              </a:rPr>
            </a:br>
            <a:r>
              <a:rPr lang="en-US" sz="1400">
                <a:latin typeface="Grantipo"/>
              </a:rPr>
              <a:t>Appointed by the General Assembly, </a:t>
            </a:r>
            <a:br>
              <a:rPr lang="en-US" sz="1400">
                <a:latin typeface="Grantipo"/>
              </a:rPr>
            </a:br>
            <a:r>
              <a:rPr lang="en-US" sz="1400">
                <a:latin typeface="Grantipo"/>
              </a:rPr>
              <a:t>the Directors take care of the operational management of the Association.</a:t>
            </a:r>
            <a:endParaRPr sz="1400">
              <a:latin typeface="Grantipo"/>
            </a:endParaRPr>
          </a:p>
        </p:txBody>
      </p:sp>
      <p:sp>
        <p:nvSpPr>
          <p:cNvPr id="2" name="Text Placeholder 2"/>
          <p:cNvSpPr txBox="1"/>
          <p:nvPr/>
        </p:nvSpPr>
        <p:spPr bwMode="auto">
          <a:xfrm>
            <a:off x="1103939" y="2492896"/>
            <a:ext cx="4573328" cy="498124"/>
          </a:xfrm>
          <a:prstGeom prst="rect">
            <a:avLst/>
          </a:prstGeom>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solidFill>
                  <a:schemeClr val="tx1"/>
                </a:solidFill>
              </a:rPr>
              <a:t>Association governance</a:t>
            </a:r>
            <a:endParaRPr/>
          </a:p>
        </p:txBody>
      </p:sp>
      <p:sp>
        <p:nvSpPr>
          <p:cNvPr id="5" name="TextBox 4"/>
          <p:cNvSpPr txBox="1"/>
          <p:nvPr/>
        </p:nvSpPr>
        <p:spPr bwMode="auto">
          <a:xfrm>
            <a:off x="1093716" y="3175649"/>
            <a:ext cx="4579560" cy="241668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450850" indent="-450850">
              <a:lnSpc>
                <a:spcPct val="125000"/>
              </a:lnSpc>
              <a:spcBef>
                <a:spcPts val="1200"/>
              </a:spcBef>
              <a:buClr>
                <a:schemeClr val="accent3"/>
              </a:buClr>
              <a:buSzPct val="130000"/>
              <a:buFont typeface="Grantipo"/>
              <a:buChar char="—"/>
              <a:defRPr/>
            </a:pPr>
            <a:r>
              <a:rPr lang="en-US" sz="1600">
                <a:latin typeface="Grantipo Medium"/>
              </a:rPr>
              <a:t>General Assembly:</a:t>
            </a:r>
            <a:br>
              <a:rPr lang="en-US" sz="1400">
                <a:latin typeface="Grantipo Medium"/>
              </a:rPr>
            </a:br>
            <a:r>
              <a:rPr lang="en-US" sz="1400">
                <a:latin typeface="Grantipo"/>
              </a:rPr>
              <a:t>Composed of the Members represented</a:t>
            </a:r>
            <a:br>
              <a:rPr lang="en-US" sz="1400">
                <a:latin typeface="Grantipo"/>
              </a:rPr>
            </a:br>
            <a:r>
              <a:rPr lang="en-US" sz="1400">
                <a:latin typeface="Grantipo"/>
              </a:rPr>
              <a:t>each by its Rector.</a:t>
            </a:r>
            <a:br>
              <a:rPr lang="en-US" sz="1200">
                <a:latin typeface="Grantipo"/>
              </a:rPr>
            </a:br>
            <a:endParaRPr lang="en-US" sz="1200">
              <a:latin typeface="Grantipo"/>
            </a:endParaRPr>
          </a:p>
          <a:p>
            <a:pPr marL="450850" indent="-450850">
              <a:lnSpc>
                <a:spcPct val="125000"/>
              </a:lnSpc>
              <a:spcBef>
                <a:spcPts val="1200"/>
              </a:spcBef>
              <a:buClr>
                <a:schemeClr val="accent3"/>
              </a:buClr>
              <a:buSzPct val="130000"/>
              <a:buFont typeface="Grantipo"/>
              <a:buChar char="—"/>
              <a:defRPr/>
            </a:pPr>
            <a:r>
              <a:rPr lang="en-US" sz="1600">
                <a:latin typeface="Grantipo Medium"/>
              </a:rPr>
              <a:t>President of The General Assembly: </a:t>
            </a:r>
            <a:br>
              <a:rPr lang="en-US" sz="1400">
                <a:latin typeface="Grantipo Medium"/>
              </a:rPr>
            </a:br>
            <a:r>
              <a:rPr lang="en-US" sz="1400">
                <a:latin typeface="Grantipo"/>
              </a:rPr>
              <a:t>Appointed by the General Assembly, </a:t>
            </a:r>
            <a:br>
              <a:rPr lang="lt-LT" sz="1400">
                <a:latin typeface="Grantipo"/>
              </a:rPr>
            </a:br>
            <a:r>
              <a:rPr lang="en-US" sz="1400">
                <a:latin typeface="Grantipo"/>
              </a:rPr>
              <a:t>the President</a:t>
            </a:r>
            <a:r>
              <a:rPr lang="lt-LT" sz="1400">
                <a:latin typeface="Grantipo"/>
              </a:rPr>
              <a:t> </a:t>
            </a:r>
            <a:r>
              <a:rPr lang="en-US" sz="1400">
                <a:latin typeface="Grantipo"/>
              </a:rPr>
              <a:t>chairs the General Meetings </a:t>
            </a:r>
            <a:br>
              <a:rPr lang="lt-LT" sz="1400">
                <a:latin typeface="Grantipo"/>
              </a:rPr>
            </a:br>
            <a:r>
              <a:rPr lang="en-US" sz="1400">
                <a:latin typeface="Grantipo"/>
              </a:rPr>
              <a:t>and meetings of the Executive Board.</a:t>
            </a:r>
            <a:endParaRPr sz="1400">
              <a:latin typeface="Grantipo"/>
            </a:endParaRPr>
          </a:p>
        </p:txBody>
      </p:sp>
      <p:sp>
        <p:nvSpPr>
          <p:cNvPr id="26" name="Turinio vietos rezervavimo ženklas 4"/>
          <p:cNvSpPr txBox="1"/>
          <p:nvPr/>
        </p:nvSpPr>
        <p:spPr bwMode="auto">
          <a:xfrm>
            <a:off x="783061" y="6213206"/>
            <a:ext cx="11408939" cy="258597"/>
          </a:xfrm>
          <a:prstGeom prst="rect">
            <a:avLst/>
          </a:prstGeom>
        </p:spPr>
        <p:txBody>
          <a:bodyPr vertOverflow="overflow" horzOverflow="overflow" vert="horz" wrap="square" lIns="91440" tIns="45720" rIns="91440" bIns="45720" numCol="1" spcCol="0" rtlCol="0" fromWordArt="0" anchor="t" anchorCtr="0" forceAA="0" compatLnSpc="0">
            <a:sp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900" cap="none">
                <a:solidFill>
                  <a:schemeClr val="bg1">
                    <a:lumMod val="75000"/>
                  </a:schemeClr>
                </a:solidFill>
              </a:rPr>
              <a:t>International non-profit association (in french, </a:t>
            </a:r>
            <a:r>
              <a:rPr lang="en-US" sz="900" i="1" cap="none">
                <a:solidFill>
                  <a:schemeClr val="bg1">
                    <a:lumMod val="75000"/>
                  </a:schemeClr>
                </a:solidFill>
              </a:rPr>
              <a:t>Association Internationale Sans But Lucrative </a:t>
            </a:r>
            <a:r>
              <a:rPr lang="en-US" sz="900" cap="none">
                <a:solidFill>
                  <a:schemeClr val="bg1">
                    <a:lumMod val="75000"/>
                  </a:schemeClr>
                </a:solidFill>
              </a:rPr>
              <a:t>– AISBL) was created under Belgian law for the management of EU-CONEXUS.</a:t>
            </a:r>
            <a:endParaRPr/>
          </a:p>
        </p:txBody>
      </p:sp>
      <p:sp>
        <p:nvSpPr>
          <p:cNvPr id="3" name="Teksto vietos rezervavimo ženklas 1"/>
          <p:cNvSpPr txBox="1"/>
          <p:nvPr/>
        </p:nvSpPr>
        <p:spPr bwMode="auto">
          <a:xfrm>
            <a:off x="1074738" y="1490062"/>
            <a:ext cx="7677486" cy="387927"/>
          </a:xfrm>
          <a:prstGeom prst="rect">
            <a:avLst/>
          </a:prstGeom>
        </p:spPr>
        <p:txBody>
          <a:bodyPr vertOverflow="overflow" horzOverflow="overflow" vert="horz" wrap="none" lIns="91440" tIns="45720" rIns="91440" bIns="45720" numCol="1" spcCol="0" rtlCol="0" fromWordArt="0" anchor="t" anchorCtr="0" forceAA="0" compatLnSpc="0">
            <a:sp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TESTING A tool FOR ADMINISTRATIVE INTEGRATION OF THE ALLIANCE</a:t>
            </a:r>
            <a:endParaRPr/>
          </a:p>
        </p:txBody>
      </p:sp>
      <p:sp>
        <p:nvSpPr>
          <p:cNvPr id="4" name="Pavadinimas 2"/>
          <p:cNvSpPr txBox="1"/>
          <p:nvPr/>
        </p:nvSpPr>
        <p:spPr bwMode="auto">
          <a:xfrm>
            <a:off x="1074420" y="920303"/>
            <a:ext cx="7479933" cy="538417"/>
          </a:xfrm>
          <a:prstGeom prst="rect">
            <a:avLst/>
          </a:prstGeom>
        </p:spPr>
        <p:txBody>
          <a:bodyPr vert="horz" wrap="none" lIns="91440" tIns="45720" rIns="91440" bIns="45720" rtlCol="0" anchor="t">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lt-LT"/>
              <a:t>EU-CONEX</a:t>
            </a:r>
            <a:r>
              <a:rPr lang="fr-FR"/>
              <a:t>US AISBL – EU-CONEXA</a:t>
            </a:r>
            <a:endParaRPr lang="en-US"/>
          </a:p>
        </p:txBody>
      </p:sp>
      <p:cxnSp>
        <p:nvCxnSpPr>
          <p:cNvPr id="8" name="Straight Connector 7"/>
          <p:cNvCxnSpPr>
            <a:cxnSpLocks/>
          </p:cNvCxnSpPr>
          <p:nvPr/>
        </p:nvCxnSpPr>
        <p:spPr bwMode="auto">
          <a:xfrm>
            <a:off x="783060" y="908050"/>
            <a:ext cx="0" cy="966136"/>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1052463" y="913418"/>
            <a:ext cx="10150348" cy="517037"/>
          </a:xfrm>
        </p:spPr>
        <p:txBody>
          <a:bodyPr/>
          <a:lstStyle/>
          <a:p>
            <a:pPr>
              <a:defRPr/>
            </a:pPr>
            <a:r>
              <a:rPr lang="en-GB"/>
              <a:t>Target audiences</a:t>
            </a:r>
            <a:endParaRPr/>
          </a:p>
        </p:txBody>
      </p:sp>
      <p:sp>
        <p:nvSpPr>
          <p:cNvPr id="4" name="Espace réservé du numéro de diapositive 3"/>
          <p:cNvSpPr>
            <a:spLocks noGrp="1"/>
          </p:cNvSpPr>
          <p:nvPr>
            <p:ph type="sldNum" sz="quarter" idx="12"/>
          </p:nvPr>
        </p:nvSpPr>
        <p:spPr bwMode="auto">
          <a:xfrm>
            <a:off x="11224768" y="404814"/>
            <a:ext cx="554228" cy="250646"/>
          </a:xfrm>
        </p:spPr>
        <p:txBody>
          <a:bodyPr/>
          <a:lstStyle/>
          <a:p>
            <a:pPr>
              <a:defRPr/>
            </a:pPr>
            <a:fld id="{53969381-6070-C14C-AC19-9F0CCB6EE0F1}" type="slidenum">
              <a:rPr lang="en-US"/>
              <a:t>14</a:t>
            </a:fld>
            <a:r>
              <a:rPr lang="en-US"/>
              <a:t> </a:t>
            </a:r>
            <a:endParaRPr/>
          </a:p>
        </p:txBody>
      </p:sp>
      <p:cxnSp>
        <p:nvCxnSpPr>
          <p:cNvPr id="2" name="Straight Connector 1"/>
          <p:cNvCxnSpPr>
            <a:cxnSpLocks/>
          </p:cNvCxnSpPr>
          <p:nvPr/>
        </p:nvCxnSpPr>
        <p:spPr bwMode="auto">
          <a:xfrm>
            <a:off x="783060" y="908050"/>
            <a:ext cx="0" cy="432718"/>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1" name="Graphic 40"/>
          <p:cNvPicPr>
            <a:picLocks noChangeAspect="1"/>
          </p:cNvPicPr>
          <p:nvPr/>
        </p:nvPicPr>
        <p:blipFill>
          <a:blip r:embed="rId3"/>
          <a:stretch/>
        </p:blipFill>
        <p:spPr bwMode="auto">
          <a:xfrm>
            <a:off x="783061" y="3429000"/>
            <a:ext cx="2792658" cy="738503"/>
          </a:xfrm>
          <a:prstGeom prst="rect">
            <a:avLst/>
          </a:prstGeom>
        </p:spPr>
      </p:pic>
      <p:pic>
        <p:nvPicPr>
          <p:cNvPr id="10" name="Picture 9"/>
          <p:cNvPicPr>
            <a:picLocks noChangeAspect="1"/>
          </p:cNvPicPr>
          <p:nvPr/>
        </p:nvPicPr>
        <p:blipFill>
          <a:blip r:embed="rId4"/>
          <a:stretch/>
        </p:blipFill>
        <p:spPr bwMode="auto">
          <a:xfrm>
            <a:off x="3818620" y="1430455"/>
            <a:ext cx="8685706" cy="472502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bg1"/>
        </a:solidFill>
      </p:bgPr>
    </p:bg>
    <p:spTree>
      <p:nvGrpSpPr>
        <p:cNvPr id="1" name=""/>
        <p:cNvGrpSpPr/>
        <p:nvPr/>
      </p:nvGrpSpPr>
      <p:grpSpPr bwMode="auto">
        <a:xfrm>
          <a:off x="0" y="0"/>
          <a:ext cx="0" cy="0"/>
          <a:chOff x="0" y="0"/>
          <a:chExt cx="0" cy="0"/>
        </a:xfrm>
      </p:grpSpPr>
      <p:pic>
        <p:nvPicPr>
          <p:cNvPr id="91" name="Picture Placeholder 23"/>
          <p:cNvPicPr>
            <a:picLocks noChangeAspect="1" noGrp="1"/>
          </p:cNvPicPr>
          <p:nvPr>
            <p:ph type="pic" sz="quarter" idx="15"/>
          </p:nvPr>
        </p:nvPicPr>
        <p:blipFill>
          <a:blip r:embed="rId3"/>
          <a:srcRect l="3808" t="8311" r="4629" b="18325"/>
          <a:stretch/>
        </p:blipFill>
        <p:spPr bwMode="auto">
          <a:xfrm>
            <a:off x="0" y="-1"/>
            <a:ext cx="5906947" cy="6858001"/>
          </a:xfrm>
          <a:prstGeom prst="rect">
            <a:avLst/>
          </a:prstGeom>
        </p:spPr>
      </p:pic>
      <p:sp>
        <p:nvSpPr>
          <p:cNvPr id="38" name="TextBox 37"/>
          <p:cNvSpPr txBox="1"/>
          <p:nvPr/>
        </p:nvSpPr>
        <p:spPr bwMode="auto">
          <a:xfrm>
            <a:off x="6312024" y="1753978"/>
            <a:ext cx="1787059" cy="646331"/>
          </a:xfrm>
          <a:prstGeom prst="rect">
            <a:avLst/>
          </a:prstGeom>
          <a:noFill/>
        </p:spPr>
        <p:txBody>
          <a:bodyPr wrap="square">
            <a:spAutoFit/>
          </a:bodyPr>
          <a:lstStyle/>
          <a:p>
            <a:pPr algn="ctr">
              <a:defRPr/>
            </a:pPr>
            <a:r>
              <a:rPr lang="en-US" sz="1200">
                <a:latin typeface="Grantipo"/>
              </a:rPr>
              <a:t>Inter/multidisciplinary </a:t>
            </a:r>
            <a:endParaRPr/>
          </a:p>
          <a:p>
            <a:pPr algn="ctr">
              <a:defRPr/>
            </a:pPr>
            <a:r>
              <a:rPr lang="en-US" sz="1200">
                <a:latin typeface="Grantipo"/>
              </a:rPr>
              <a:t>knowledge  and flexible curriculum</a:t>
            </a:r>
            <a:endParaRPr/>
          </a:p>
        </p:txBody>
      </p:sp>
      <p:grpSp>
        <p:nvGrpSpPr>
          <p:cNvPr id="39" name="Group 38"/>
          <p:cNvGrpSpPr/>
          <p:nvPr/>
        </p:nvGrpSpPr>
        <p:grpSpPr bwMode="auto">
          <a:xfrm>
            <a:off x="6826412" y="869685"/>
            <a:ext cx="758283" cy="806304"/>
            <a:chOff x="0" y="0"/>
            <a:chExt cx="758283" cy="806304"/>
          </a:xfrm>
          <a:solidFill>
            <a:schemeClr val="accent3"/>
          </a:solidFill>
        </p:grpSpPr>
        <p:sp>
          <p:nvSpPr>
            <p:cNvPr id="40" name="Freeform: Shape 39"/>
            <p:cNvSpPr/>
            <p:nvPr/>
          </p:nvSpPr>
          <p:spPr bwMode="auto">
            <a:xfrm>
              <a:off x="0" y="0"/>
              <a:ext cx="758284" cy="806305"/>
            </a:xfrm>
            <a:custGeom>
              <a:avLst/>
              <a:gdLst>
                <a:gd name="connsiteX0" fmla="*/ 663012 w 758284"/>
                <a:gd name="connsiteY0" fmla="*/ 175836 h 806306"/>
                <a:gd name="connsiteX1" fmla="*/ 663012 w 758284"/>
                <a:gd name="connsiteY1" fmla="*/ 141650 h 806306"/>
                <a:gd name="connsiteX2" fmla="*/ 651695 w 758284"/>
                <a:gd name="connsiteY2" fmla="*/ 124455 h 806306"/>
                <a:gd name="connsiteX3" fmla="*/ 387403 w 758284"/>
                <a:gd name="connsiteY3" fmla="*/ 1813 h 806306"/>
                <a:gd name="connsiteX4" fmla="*/ 379176 w 758284"/>
                <a:gd name="connsiteY4" fmla="*/ 0 h 806306"/>
                <a:gd name="connsiteX5" fmla="*/ 370948 w 758284"/>
                <a:gd name="connsiteY5" fmla="*/ 1813 h 806306"/>
                <a:gd name="connsiteX6" fmla="*/ 106657 w 758284"/>
                <a:gd name="connsiteY6" fmla="*/ 124455 h 806306"/>
                <a:gd name="connsiteX7" fmla="*/ 95340 w 758284"/>
                <a:gd name="connsiteY7" fmla="*/ 142187 h 806306"/>
                <a:gd name="connsiteX8" fmla="*/ 95340 w 758284"/>
                <a:gd name="connsiteY8" fmla="*/ 175870 h 806306"/>
                <a:gd name="connsiteX9" fmla="*/ 0 w 758284"/>
                <a:gd name="connsiteY9" fmla="*/ 427165 h 806306"/>
                <a:gd name="connsiteX10" fmla="*/ 379142 w 758284"/>
                <a:gd name="connsiteY10" fmla="*/ 806307 h 806306"/>
                <a:gd name="connsiteX11" fmla="*/ 758284 w 758284"/>
                <a:gd name="connsiteY11" fmla="*/ 427165 h 806306"/>
                <a:gd name="connsiteX12" fmla="*/ 662978 w 758284"/>
                <a:gd name="connsiteY12" fmla="*/ 175802 h 806306"/>
                <a:gd name="connsiteX13" fmla="*/ 639504 w 758284"/>
                <a:gd name="connsiteY13" fmla="*/ 182922 h 806306"/>
                <a:gd name="connsiteX14" fmla="*/ 514142 w 758284"/>
                <a:gd name="connsiteY14" fmla="*/ 241086 h 806306"/>
                <a:gd name="connsiteX15" fmla="*/ 514142 w 758284"/>
                <a:gd name="connsiteY15" fmla="*/ 223724 h 806306"/>
                <a:gd name="connsiteX16" fmla="*/ 639504 w 758284"/>
                <a:gd name="connsiteY16" fmla="*/ 165560 h 806306"/>
                <a:gd name="connsiteX17" fmla="*/ 639504 w 758284"/>
                <a:gd name="connsiteY17" fmla="*/ 182922 h 806306"/>
                <a:gd name="connsiteX18" fmla="*/ 607266 w 758284"/>
                <a:gd name="connsiteY18" fmla="*/ 699818 h 806306"/>
                <a:gd name="connsiteX19" fmla="*/ 502657 w 758284"/>
                <a:gd name="connsiteY19" fmla="*/ 760702 h 806306"/>
                <a:gd name="connsiteX20" fmla="*/ 502657 w 758284"/>
                <a:gd name="connsiteY20" fmla="*/ 662173 h 806306"/>
                <a:gd name="connsiteX21" fmla="*/ 517433 w 758284"/>
                <a:gd name="connsiteY21" fmla="*/ 651191 h 806306"/>
                <a:gd name="connsiteX22" fmla="*/ 569553 w 758284"/>
                <a:gd name="connsiteY22" fmla="*/ 548564 h 806306"/>
                <a:gd name="connsiteX23" fmla="*/ 569553 w 758284"/>
                <a:gd name="connsiteY23" fmla="*/ 371855 h 806306"/>
                <a:gd name="connsiteX24" fmla="*/ 593396 w 758284"/>
                <a:gd name="connsiteY24" fmla="*/ 461049 h 806306"/>
                <a:gd name="connsiteX25" fmla="*/ 607266 w 758284"/>
                <a:gd name="connsiteY25" fmla="*/ 699785 h 806306"/>
                <a:gd name="connsiteX26" fmla="*/ 150616 w 758284"/>
                <a:gd name="connsiteY26" fmla="*/ 699449 h 806306"/>
                <a:gd name="connsiteX27" fmla="*/ 164720 w 758284"/>
                <a:gd name="connsiteY27" fmla="*/ 462056 h 806306"/>
                <a:gd name="connsiteX28" fmla="*/ 188799 w 758284"/>
                <a:gd name="connsiteY28" fmla="*/ 371989 h 806306"/>
                <a:gd name="connsiteX29" fmla="*/ 188799 w 758284"/>
                <a:gd name="connsiteY29" fmla="*/ 548564 h 806306"/>
                <a:gd name="connsiteX30" fmla="*/ 240918 w 758284"/>
                <a:gd name="connsiteY30" fmla="*/ 651191 h 806306"/>
                <a:gd name="connsiteX31" fmla="*/ 255694 w 758284"/>
                <a:gd name="connsiteY31" fmla="*/ 662173 h 806306"/>
                <a:gd name="connsiteX32" fmla="*/ 255694 w 758284"/>
                <a:gd name="connsiteY32" fmla="*/ 760702 h 806306"/>
                <a:gd name="connsiteX33" fmla="*/ 150649 w 758284"/>
                <a:gd name="connsiteY33" fmla="*/ 699449 h 806306"/>
                <a:gd name="connsiteX34" fmla="*/ 255157 w 758284"/>
                <a:gd name="connsiteY34" fmla="*/ 632049 h 806306"/>
                <a:gd name="connsiteX35" fmla="*/ 212676 w 758284"/>
                <a:gd name="connsiteY35" fmla="*/ 548598 h 806306"/>
                <a:gd name="connsiteX36" fmla="*/ 212676 w 758284"/>
                <a:gd name="connsiteY36" fmla="*/ 380351 h 806306"/>
                <a:gd name="connsiteX37" fmla="*/ 379209 w 758284"/>
                <a:gd name="connsiteY37" fmla="*/ 426392 h 806306"/>
                <a:gd name="connsiteX38" fmla="*/ 490668 w 758284"/>
                <a:gd name="connsiteY38" fmla="*/ 406680 h 806306"/>
                <a:gd name="connsiteX39" fmla="*/ 490668 w 758284"/>
                <a:gd name="connsiteY39" fmla="*/ 436534 h 806306"/>
                <a:gd name="connsiteX40" fmla="*/ 474448 w 758284"/>
                <a:gd name="connsiteY40" fmla="*/ 454064 h 806306"/>
                <a:gd name="connsiteX41" fmla="*/ 462728 w 758284"/>
                <a:gd name="connsiteY41" fmla="*/ 452989 h 806306"/>
                <a:gd name="connsiteX42" fmla="*/ 416284 w 758284"/>
                <a:gd name="connsiteY42" fmla="*/ 472836 h 806306"/>
                <a:gd name="connsiteX43" fmla="*/ 416620 w 758284"/>
                <a:gd name="connsiteY43" fmla="*/ 489460 h 806306"/>
                <a:gd name="connsiteX44" fmla="*/ 424747 w 758284"/>
                <a:gd name="connsiteY44" fmla="*/ 492717 h 806306"/>
                <a:gd name="connsiteX45" fmla="*/ 433243 w 758284"/>
                <a:gd name="connsiteY45" fmla="*/ 489090 h 806306"/>
                <a:gd name="connsiteX46" fmla="*/ 462728 w 758284"/>
                <a:gd name="connsiteY46" fmla="*/ 476463 h 806306"/>
                <a:gd name="connsiteX47" fmla="*/ 472769 w 758284"/>
                <a:gd name="connsiteY47" fmla="*/ 477739 h 806306"/>
                <a:gd name="connsiteX48" fmla="*/ 472769 w 758284"/>
                <a:gd name="connsiteY48" fmla="*/ 480090 h 806306"/>
                <a:gd name="connsiteX49" fmla="*/ 473642 w 758284"/>
                <a:gd name="connsiteY49" fmla="*/ 484825 h 806306"/>
                <a:gd name="connsiteX50" fmla="*/ 466389 w 758284"/>
                <a:gd name="connsiteY50" fmla="*/ 524989 h 806306"/>
                <a:gd name="connsiteX51" fmla="*/ 473743 w 758284"/>
                <a:gd name="connsiteY51" fmla="*/ 540135 h 806306"/>
                <a:gd name="connsiteX52" fmla="*/ 502422 w 758284"/>
                <a:gd name="connsiteY52" fmla="*/ 547322 h 806306"/>
                <a:gd name="connsiteX53" fmla="*/ 531101 w 758284"/>
                <a:gd name="connsiteY53" fmla="*/ 540135 h 806306"/>
                <a:gd name="connsiteX54" fmla="*/ 538456 w 758284"/>
                <a:gd name="connsiteY54" fmla="*/ 524989 h 806306"/>
                <a:gd name="connsiteX55" fmla="*/ 531202 w 758284"/>
                <a:gd name="connsiteY55" fmla="*/ 484825 h 806306"/>
                <a:gd name="connsiteX56" fmla="*/ 532075 w 758284"/>
                <a:gd name="connsiteY56" fmla="*/ 480090 h 806306"/>
                <a:gd name="connsiteX57" fmla="*/ 532075 w 758284"/>
                <a:gd name="connsiteY57" fmla="*/ 463702 h 806306"/>
                <a:gd name="connsiteX58" fmla="*/ 514176 w 758284"/>
                <a:gd name="connsiteY58" fmla="*/ 436501 h 806306"/>
                <a:gd name="connsiteX59" fmla="*/ 514176 w 758284"/>
                <a:gd name="connsiteY59" fmla="*/ 396974 h 806306"/>
                <a:gd name="connsiteX60" fmla="*/ 545676 w 758284"/>
                <a:gd name="connsiteY60" fmla="*/ 380351 h 806306"/>
                <a:gd name="connsiteX61" fmla="*/ 545676 w 758284"/>
                <a:gd name="connsiteY61" fmla="*/ 548530 h 806306"/>
                <a:gd name="connsiteX62" fmla="*/ 503195 w 758284"/>
                <a:gd name="connsiteY62" fmla="*/ 631982 h 806306"/>
                <a:gd name="connsiteX63" fmla="*/ 431430 w 758284"/>
                <a:gd name="connsiteY63" fmla="*/ 685411 h 806306"/>
                <a:gd name="connsiteX64" fmla="*/ 326922 w 758284"/>
                <a:gd name="connsiteY64" fmla="*/ 685411 h 806306"/>
                <a:gd name="connsiteX65" fmla="*/ 255157 w 758284"/>
                <a:gd name="connsiteY65" fmla="*/ 631982 h 806306"/>
                <a:gd name="connsiteX66" fmla="*/ 508836 w 758284"/>
                <a:gd name="connsiteY66" fmla="*/ 493389 h 806306"/>
                <a:gd name="connsiteX67" fmla="*/ 514008 w 758284"/>
                <a:gd name="connsiteY67" fmla="*/ 522001 h 806306"/>
                <a:gd name="connsiteX68" fmla="*/ 502422 w 758284"/>
                <a:gd name="connsiteY68" fmla="*/ 523848 h 806306"/>
                <a:gd name="connsiteX69" fmla="*/ 490836 w 758284"/>
                <a:gd name="connsiteY69" fmla="*/ 522001 h 806306"/>
                <a:gd name="connsiteX70" fmla="*/ 496008 w 758284"/>
                <a:gd name="connsiteY70" fmla="*/ 493389 h 806306"/>
                <a:gd name="connsiteX71" fmla="*/ 508870 w 758284"/>
                <a:gd name="connsiteY71" fmla="*/ 493389 h 806306"/>
                <a:gd name="connsiteX72" fmla="*/ 496277 w 758284"/>
                <a:gd name="connsiteY72" fmla="*/ 469881 h 806306"/>
                <a:gd name="connsiteX73" fmla="*/ 496277 w 758284"/>
                <a:gd name="connsiteY73" fmla="*/ 463736 h 806306"/>
                <a:gd name="connsiteX74" fmla="*/ 502422 w 758284"/>
                <a:gd name="connsiteY74" fmla="*/ 457590 h 806306"/>
                <a:gd name="connsiteX75" fmla="*/ 508568 w 758284"/>
                <a:gd name="connsiteY75" fmla="*/ 463736 h 806306"/>
                <a:gd name="connsiteX76" fmla="*/ 508568 w 758284"/>
                <a:gd name="connsiteY76" fmla="*/ 469881 h 806306"/>
                <a:gd name="connsiteX77" fmla="*/ 496310 w 758284"/>
                <a:gd name="connsiteY77" fmla="*/ 469881 h 806306"/>
                <a:gd name="connsiteX78" fmla="*/ 558001 w 758284"/>
                <a:gd name="connsiteY78" fmla="*/ 344284 h 806306"/>
                <a:gd name="connsiteX79" fmla="*/ 514176 w 758284"/>
                <a:gd name="connsiteY79" fmla="*/ 370982 h 806306"/>
                <a:gd name="connsiteX80" fmla="*/ 514176 w 758284"/>
                <a:gd name="connsiteY80" fmla="*/ 267012 h 806306"/>
                <a:gd name="connsiteX81" fmla="*/ 538489 w 758284"/>
                <a:gd name="connsiteY81" fmla="*/ 255728 h 806306"/>
                <a:gd name="connsiteX82" fmla="*/ 561527 w 758284"/>
                <a:gd name="connsiteY82" fmla="*/ 341866 h 806306"/>
                <a:gd name="connsiteX83" fmla="*/ 558001 w 758284"/>
                <a:gd name="connsiteY83" fmla="*/ 344284 h 806306"/>
                <a:gd name="connsiteX84" fmla="*/ 379176 w 758284"/>
                <a:gd name="connsiteY84" fmla="*/ 23911 h 806306"/>
                <a:gd name="connsiteX85" fmla="*/ 634064 w 758284"/>
                <a:gd name="connsiteY85" fmla="*/ 142187 h 806306"/>
                <a:gd name="connsiteX86" fmla="*/ 503094 w 758284"/>
                <a:gd name="connsiteY86" fmla="*/ 202970 h 806306"/>
                <a:gd name="connsiteX87" fmla="*/ 458161 w 758284"/>
                <a:gd name="connsiteY87" fmla="*/ 175937 h 806306"/>
                <a:gd name="connsiteX88" fmla="*/ 385221 w 758284"/>
                <a:gd name="connsiteY88" fmla="*/ 132112 h 806306"/>
                <a:gd name="connsiteX89" fmla="*/ 379176 w 758284"/>
                <a:gd name="connsiteY89" fmla="*/ 130433 h 806306"/>
                <a:gd name="connsiteX90" fmla="*/ 369101 w 758284"/>
                <a:gd name="connsiteY90" fmla="*/ 136142 h 806306"/>
                <a:gd name="connsiteX91" fmla="*/ 373131 w 758284"/>
                <a:gd name="connsiteY91" fmla="*/ 152261 h 806306"/>
                <a:gd name="connsiteX92" fmla="*/ 477370 w 758284"/>
                <a:gd name="connsiteY92" fmla="*/ 214892 h 806306"/>
                <a:gd name="connsiteX93" fmla="*/ 379176 w 758284"/>
                <a:gd name="connsiteY93" fmla="*/ 260463 h 806306"/>
                <a:gd name="connsiteX94" fmla="*/ 124287 w 758284"/>
                <a:gd name="connsiteY94" fmla="*/ 142187 h 806306"/>
                <a:gd name="connsiteX95" fmla="*/ 379176 w 758284"/>
                <a:gd name="connsiteY95" fmla="*/ 23911 h 806306"/>
                <a:gd name="connsiteX96" fmla="*/ 118814 w 758284"/>
                <a:gd name="connsiteY96" fmla="*/ 165593 h 806306"/>
                <a:gd name="connsiteX97" fmla="*/ 370948 w 758284"/>
                <a:gd name="connsiteY97" fmla="*/ 282594 h 806306"/>
                <a:gd name="connsiteX98" fmla="*/ 379176 w 758284"/>
                <a:gd name="connsiteY98" fmla="*/ 284407 h 806306"/>
                <a:gd name="connsiteX99" fmla="*/ 387403 w 758284"/>
                <a:gd name="connsiteY99" fmla="*/ 282594 h 806306"/>
                <a:gd name="connsiteX100" fmla="*/ 490668 w 758284"/>
                <a:gd name="connsiteY100" fmla="*/ 234672 h 806306"/>
                <a:gd name="connsiteX101" fmla="*/ 490668 w 758284"/>
                <a:gd name="connsiteY101" fmla="*/ 252034 h 806306"/>
                <a:gd name="connsiteX102" fmla="*/ 379176 w 758284"/>
                <a:gd name="connsiteY102" fmla="*/ 303750 h 806306"/>
                <a:gd name="connsiteX103" fmla="*/ 292567 w 758284"/>
                <a:gd name="connsiteY103" fmla="*/ 263553 h 806306"/>
                <a:gd name="connsiteX104" fmla="*/ 287631 w 758284"/>
                <a:gd name="connsiteY104" fmla="*/ 262444 h 806306"/>
                <a:gd name="connsiteX105" fmla="*/ 276952 w 758284"/>
                <a:gd name="connsiteY105" fmla="*/ 269262 h 806306"/>
                <a:gd name="connsiteX106" fmla="*/ 282661 w 758284"/>
                <a:gd name="connsiteY106" fmla="*/ 284877 h 806306"/>
                <a:gd name="connsiteX107" fmla="*/ 370915 w 758284"/>
                <a:gd name="connsiteY107" fmla="*/ 325814 h 806306"/>
                <a:gd name="connsiteX108" fmla="*/ 379142 w 758284"/>
                <a:gd name="connsiteY108" fmla="*/ 327627 h 806306"/>
                <a:gd name="connsiteX109" fmla="*/ 387370 w 758284"/>
                <a:gd name="connsiteY109" fmla="*/ 325814 h 806306"/>
                <a:gd name="connsiteX110" fmla="*/ 490635 w 758284"/>
                <a:gd name="connsiteY110" fmla="*/ 277892 h 806306"/>
                <a:gd name="connsiteX111" fmla="*/ 490635 w 758284"/>
                <a:gd name="connsiteY111" fmla="*/ 381594 h 806306"/>
                <a:gd name="connsiteX112" fmla="*/ 379176 w 758284"/>
                <a:gd name="connsiteY112" fmla="*/ 403221 h 806306"/>
                <a:gd name="connsiteX113" fmla="*/ 209821 w 758284"/>
                <a:gd name="connsiteY113" fmla="*/ 350732 h 806306"/>
                <a:gd name="connsiteX114" fmla="*/ 196791 w 758284"/>
                <a:gd name="connsiteY114" fmla="*/ 341866 h 806306"/>
                <a:gd name="connsiteX115" fmla="*/ 219829 w 758284"/>
                <a:gd name="connsiteY115" fmla="*/ 255728 h 806306"/>
                <a:gd name="connsiteX116" fmla="*/ 247265 w 758284"/>
                <a:gd name="connsiteY116" fmla="*/ 268456 h 806306"/>
                <a:gd name="connsiteX117" fmla="*/ 252202 w 758284"/>
                <a:gd name="connsiteY117" fmla="*/ 269564 h 806306"/>
                <a:gd name="connsiteX118" fmla="*/ 262881 w 758284"/>
                <a:gd name="connsiteY118" fmla="*/ 262747 h 806306"/>
                <a:gd name="connsiteX119" fmla="*/ 257172 w 758284"/>
                <a:gd name="connsiteY119" fmla="*/ 247131 h 806306"/>
                <a:gd name="connsiteX120" fmla="*/ 118780 w 758284"/>
                <a:gd name="connsiteY120" fmla="*/ 182922 h 806306"/>
                <a:gd name="connsiteX121" fmla="*/ 118780 w 758284"/>
                <a:gd name="connsiteY121" fmla="*/ 165560 h 806306"/>
                <a:gd name="connsiteX122" fmla="*/ 23507 w 758284"/>
                <a:gd name="connsiteY122" fmla="*/ 427198 h 806306"/>
                <a:gd name="connsiteX123" fmla="*/ 104071 w 758284"/>
                <a:gd name="connsiteY123" fmla="*/ 201761 h 806306"/>
                <a:gd name="connsiteX124" fmla="*/ 106623 w 758284"/>
                <a:gd name="connsiteY124" fmla="*/ 203172 h 806306"/>
                <a:gd name="connsiteX125" fmla="*/ 198202 w 758284"/>
                <a:gd name="connsiteY125" fmla="*/ 245653 h 806306"/>
                <a:gd name="connsiteX126" fmla="*/ 173855 w 758284"/>
                <a:gd name="connsiteY126" fmla="*/ 336627 h 806306"/>
                <a:gd name="connsiteX127" fmla="*/ 173620 w 758284"/>
                <a:gd name="connsiteY127" fmla="*/ 338004 h 806306"/>
                <a:gd name="connsiteX128" fmla="*/ 173351 w 758284"/>
                <a:gd name="connsiteY128" fmla="*/ 338743 h 806306"/>
                <a:gd name="connsiteX129" fmla="*/ 142019 w 758284"/>
                <a:gd name="connsiteY129" fmla="*/ 455945 h 806306"/>
                <a:gd name="connsiteX130" fmla="*/ 123985 w 758284"/>
                <a:gd name="connsiteY130" fmla="*/ 674564 h 806306"/>
                <a:gd name="connsiteX131" fmla="*/ 23541 w 758284"/>
                <a:gd name="connsiteY131" fmla="*/ 427131 h 806306"/>
                <a:gd name="connsiteX132" fmla="*/ 279168 w 758284"/>
                <a:gd name="connsiteY132" fmla="*/ 768527 h 806306"/>
                <a:gd name="connsiteX133" fmla="*/ 279168 w 758284"/>
                <a:gd name="connsiteY133" fmla="*/ 679702 h 806306"/>
                <a:gd name="connsiteX134" fmla="*/ 312650 w 758284"/>
                <a:gd name="connsiteY134" fmla="*/ 704620 h 806306"/>
                <a:gd name="connsiteX135" fmla="*/ 379176 w 758284"/>
                <a:gd name="connsiteY135" fmla="*/ 726482 h 806306"/>
                <a:gd name="connsiteX136" fmla="*/ 445702 w 758284"/>
                <a:gd name="connsiteY136" fmla="*/ 704620 h 806306"/>
                <a:gd name="connsiteX137" fmla="*/ 479183 w 758284"/>
                <a:gd name="connsiteY137" fmla="*/ 679702 h 806306"/>
                <a:gd name="connsiteX138" fmla="*/ 479183 w 758284"/>
                <a:gd name="connsiteY138" fmla="*/ 768527 h 806306"/>
                <a:gd name="connsiteX139" fmla="*/ 379176 w 758284"/>
                <a:gd name="connsiteY139" fmla="*/ 782867 h 806306"/>
                <a:gd name="connsiteX140" fmla="*/ 279168 w 758284"/>
                <a:gd name="connsiteY140" fmla="*/ 768527 h 806306"/>
                <a:gd name="connsiteX141" fmla="*/ 634031 w 758284"/>
                <a:gd name="connsiteY141" fmla="*/ 674967 h 806306"/>
                <a:gd name="connsiteX142" fmla="*/ 616098 w 758284"/>
                <a:gd name="connsiteY142" fmla="*/ 455004 h 806306"/>
                <a:gd name="connsiteX143" fmla="*/ 584766 w 758284"/>
                <a:gd name="connsiteY143" fmla="*/ 337803 h 806306"/>
                <a:gd name="connsiteX144" fmla="*/ 584564 w 758284"/>
                <a:gd name="connsiteY144" fmla="*/ 337299 h 806306"/>
                <a:gd name="connsiteX145" fmla="*/ 584463 w 758284"/>
                <a:gd name="connsiteY145" fmla="*/ 336694 h 806306"/>
                <a:gd name="connsiteX146" fmla="*/ 560116 w 758284"/>
                <a:gd name="connsiteY146" fmla="*/ 245720 h 806306"/>
                <a:gd name="connsiteX147" fmla="*/ 651695 w 758284"/>
                <a:gd name="connsiteY147" fmla="*/ 203239 h 806306"/>
                <a:gd name="connsiteX148" fmla="*/ 654247 w 758284"/>
                <a:gd name="connsiteY148" fmla="*/ 201829 h 806306"/>
                <a:gd name="connsiteX149" fmla="*/ 734810 w 758284"/>
                <a:gd name="connsiteY149" fmla="*/ 427265 h 806306"/>
                <a:gd name="connsiteX150" fmla="*/ 634031 w 758284"/>
                <a:gd name="connsiteY150" fmla="*/ 675035 h 80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58284" h="806306" fill="norm" stroke="1" extrusionOk="0">
                  <a:moveTo>
                    <a:pt x="663012" y="175836"/>
                  </a:moveTo>
                  <a:cubicBezTo>
                    <a:pt x="663012" y="162974"/>
                    <a:pt x="663012" y="141750"/>
                    <a:pt x="663012" y="141650"/>
                  </a:cubicBezTo>
                  <a:cubicBezTo>
                    <a:pt x="662810" y="134194"/>
                    <a:pt x="658478" y="127579"/>
                    <a:pt x="651695" y="124455"/>
                  </a:cubicBezTo>
                  <a:lnTo>
                    <a:pt x="387403" y="1813"/>
                  </a:lnTo>
                  <a:cubicBezTo>
                    <a:pt x="384818" y="605"/>
                    <a:pt x="382030" y="0"/>
                    <a:pt x="379176" y="0"/>
                  </a:cubicBezTo>
                  <a:cubicBezTo>
                    <a:pt x="376321" y="0"/>
                    <a:pt x="373534" y="605"/>
                    <a:pt x="370948" y="1813"/>
                  </a:cubicBezTo>
                  <a:lnTo>
                    <a:pt x="106657" y="124455"/>
                  </a:lnTo>
                  <a:cubicBezTo>
                    <a:pt x="99672" y="127679"/>
                    <a:pt x="95340" y="134496"/>
                    <a:pt x="95340" y="142187"/>
                  </a:cubicBezTo>
                  <a:lnTo>
                    <a:pt x="95340" y="175870"/>
                  </a:lnTo>
                  <a:cubicBezTo>
                    <a:pt x="33817" y="245217"/>
                    <a:pt x="0" y="334310"/>
                    <a:pt x="0" y="427165"/>
                  </a:cubicBezTo>
                  <a:cubicBezTo>
                    <a:pt x="0" y="636213"/>
                    <a:pt x="170093" y="806307"/>
                    <a:pt x="379142" y="806307"/>
                  </a:cubicBezTo>
                  <a:cubicBezTo>
                    <a:pt x="588191" y="806307"/>
                    <a:pt x="758284" y="636213"/>
                    <a:pt x="758284" y="427165"/>
                  </a:cubicBezTo>
                  <a:cubicBezTo>
                    <a:pt x="758284" y="334075"/>
                    <a:pt x="724501" y="245217"/>
                    <a:pt x="662978" y="175802"/>
                  </a:cubicBezTo>
                  <a:close/>
                  <a:moveTo>
                    <a:pt x="639504" y="182922"/>
                  </a:moveTo>
                  <a:lnTo>
                    <a:pt x="514142" y="241086"/>
                  </a:lnTo>
                  <a:lnTo>
                    <a:pt x="514142" y="223724"/>
                  </a:lnTo>
                  <a:lnTo>
                    <a:pt x="639504" y="165560"/>
                  </a:lnTo>
                  <a:lnTo>
                    <a:pt x="639504" y="182922"/>
                  </a:lnTo>
                  <a:close/>
                  <a:moveTo>
                    <a:pt x="607266" y="699818"/>
                  </a:moveTo>
                  <a:cubicBezTo>
                    <a:pt x="576404" y="725676"/>
                    <a:pt x="541075" y="746430"/>
                    <a:pt x="502657" y="760702"/>
                  </a:cubicBezTo>
                  <a:lnTo>
                    <a:pt x="502657" y="662173"/>
                  </a:lnTo>
                  <a:lnTo>
                    <a:pt x="517433" y="651191"/>
                  </a:lnTo>
                  <a:cubicBezTo>
                    <a:pt x="550075" y="626911"/>
                    <a:pt x="569553" y="588527"/>
                    <a:pt x="569553" y="548564"/>
                  </a:cubicBezTo>
                  <a:lnTo>
                    <a:pt x="569553" y="371855"/>
                  </a:lnTo>
                  <a:lnTo>
                    <a:pt x="593396" y="461049"/>
                  </a:lnTo>
                  <a:cubicBezTo>
                    <a:pt x="614318" y="539363"/>
                    <a:pt x="618986" y="619657"/>
                    <a:pt x="607266" y="699785"/>
                  </a:cubicBezTo>
                  <a:close/>
                  <a:moveTo>
                    <a:pt x="150616" y="699449"/>
                  </a:moveTo>
                  <a:cubicBezTo>
                    <a:pt x="139164" y="619725"/>
                    <a:pt x="143899" y="539866"/>
                    <a:pt x="164720" y="462056"/>
                  </a:cubicBezTo>
                  <a:lnTo>
                    <a:pt x="188799" y="371989"/>
                  </a:lnTo>
                  <a:lnTo>
                    <a:pt x="188799" y="548564"/>
                  </a:lnTo>
                  <a:cubicBezTo>
                    <a:pt x="188799" y="588527"/>
                    <a:pt x="208276" y="626878"/>
                    <a:pt x="240918" y="651191"/>
                  </a:cubicBezTo>
                  <a:lnTo>
                    <a:pt x="255694" y="662173"/>
                  </a:lnTo>
                  <a:lnTo>
                    <a:pt x="255694" y="760702"/>
                  </a:lnTo>
                  <a:cubicBezTo>
                    <a:pt x="217075" y="746363"/>
                    <a:pt x="181612" y="725475"/>
                    <a:pt x="150649" y="699449"/>
                  </a:cubicBezTo>
                  <a:close/>
                  <a:moveTo>
                    <a:pt x="255157" y="632049"/>
                  </a:moveTo>
                  <a:cubicBezTo>
                    <a:pt x="228560" y="612236"/>
                    <a:pt x="212676" y="581038"/>
                    <a:pt x="212676" y="548598"/>
                  </a:cubicBezTo>
                  <a:lnTo>
                    <a:pt x="212676" y="380351"/>
                  </a:lnTo>
                  <a:cubicBezTo>
                    <a:pt x="263015" y="410508"/>
                    <a:pt x="320172" y="426392"/>
                    <a:pt x="379209" y="426392"/>
                  </a:cubicBezTo>
                  <a:cubicBezTo>
                    <a:pt x="417493" y="426392"/>
                    <a:pt x="454971" y="419777"/>
                    <a:pt x="490668" y="406680"/>
                  </a:cubicBezTo>
                  <a:lnTo>
                    <a:pt x="490668" y="436534"/>
                  </a:lnTo>
                  <a:cubicBezTo>
                    <a:pt x="482911" y="439892"/>
                    <a:pt x="477135" y="446307"/>
                    <a:pt x="474448" y="454064"/>
                  </a:cubicBezTo>
                  <a:cubicBezTo>
                    <a:pt x="470620" y="453359"/>
                    <a:pt x="466691" y="452989"/>
                    <a:pt x="462728" y="452989"/>
                  </a:cubicBezTo>
                  <a:cubicBezTo>
                    <a:pt x="445064" y="452989"/>
                    <a:pt x="428575" y="460042"/>
                    <a:pt x="416284" y="472836"/>
                  </a:cubicBezTo>
                  <a:cubicBezTo>
                    <a:pt x="411784" y="477504"/>
                    <a:pt x="411952" y="484960"/>
                    <a:pt x="416620" y="489460"/>
                  </a:cubicBezTo>
                  <a:cubicBezTo>
                    <a:pt x="418903" y="491642"/>
                    <a:pt x="421825" y="492717"/>
                    <a:pt x="424747" y="492717"/>
                  </a:cubicBezTo>
                  <a:cubicBezTo>
                    <a:pt x="427836" y="492717"/>
                    <a:pt x="430926" y="491508"/>
                    <a:pt x="433243" y="489090"/>
                  </a:cubicBezTo>
                  <a:cubicBezTo>
                    <a:pt x="441068" y="480963"/>
                    <a:pt x="451512" y="476463"/>
                    <a:pt x="462728" y="476463"/>
                  </a:cubicBezTo>
                  <a:cubicBezTo>
                    <a:pt x="466153" y="476463"/>
                    <a:pt x="469512" y="476933"/>
                    <a:pt x="472769" y="477739"/>
                  </a:cubicBezTo>
                  <a:lnTo>
                    <a:pt x="472769" y="480090"/>
                  </a:lnTo>
                  <a:cubicBezTo>
                    <a:pt x="472769" y="481736"/>
                    <a:pt x="473071" y="483314"/>
                    <a:pt x="473642" y="484825"/>
                  </a:cubicBezTo>
                  <a:lnTo>
                    <a:pt x="466389" y="524989"/>
                  </a:lnTo>
                  <a:cubicBezTo>
                    <a:pt x="465280" y="531135"/>
                    <a:pt x="468236" y="537213"/>
                    <a:pt x="473743" y="540135"/>
                  </a:cubicBezTo>
                  <a:cubicBezTo>
                    <a:pt x="482542" y="544837"/>
                    <a:pt x="492482" y="547322"/>
                    <a:pt x="502422" y="547322"/>
                  </a:cubicBezTo>
                  <a:cubicBezTo>
                    <a:pt x="512363" y="547322"/>
                    <a:pt x="522303" y="544837"/>
                    <a:pt x="531101" y="540135"/>
                  </a:cubicBezTo>
                  <a:cubicBezTo>
                    <a:pt x="536609" y="537213"/>
                    <a:pt x="539564" y="531135"/>
                    <a:pt x="538456" y="524989"/>
                  </a:cubicBezTo>
                  <a:lnTo>
                    <a:pt x="531202" y="484825"/>
                  </a:lnTo>
                  <a:cubicBezTo>
                    <a:pt x="531773" y="483314"/>
                    <a:pt x="532075" y="481736"/>
                    <a:pt x="532075" y="480090"/>
                  </a:cubicBezTo>
                  <a:lnTo>
                    <a:pt x="532075" y="463702"/>
                  </a:lnTo>
                  <a:cubicBezTo>
                    <a:pt x="532075" y="451780"/>
                    <a:pt x="524989" y="441135"/>
                    <a:pt x="514176" y="436501"/>
                  </a:cubicBezTo>
                  <a:lnTo>
                    <a:pt x="514176" y="396974"/>
                  </a:lnTo>
                  <a:cubicBezTo>
                    <a:pt x="526501" y="391333"/>
                    <a:pt x="536676" y="385792"/>
                    <a:pt x="545676" y="380351"/>
                  </a:cubicBezTo>
                  <a:lnTo>
                    <a:pt x="545676" y="548530"/>
                  </a:lnTo>
                  <a:cubicBezTo>
                    <a:pt x="545676" y="580971"/>
                    <a:pt x="529792" y="612169"/>
                    <a:pt x="503195" y="631982"/>
                  </a:cubicBezTo>
                  <a:lnTo>
                    <a:pt x="431430" y="685411"/>
                  </a:lnTo>
                  <a:cubicBezTo>
                    <a:pt x="400668" y="708314"/>
                    <a:pt x="357683" y="708314"/>
                    <a:pt x="326922" y="685411"/>
                  </a:cubicBezTo>
                  <a:lnTo>
                    <a:pt x="255157" y="631982"/>
                  </a:lnTo>
                  <a:close/>
                  <a:moveTo>
                    <a:pt x="508836" y="493389"/>
                  </a:moveTo>
                  <a:lnTo>
                    <a:pt x="514008" y="522001"/>
                  </a:lnTo>
                  <a:cubicBezTo>
                    <a:pt x="510247" y="523210"/>
                    <a:pt x="506385" y="523848"/>
                    <a:pt x="502422" y="523848"/>
                  </a:cubicBezTo>
                  <a:cubicBezTo>
                    <a:pt x="498459" y="523848"/>
                    <a:pt x="494564" y="523243"/>
                    <a:pt x="490836" y="522001"/>
                  </a:cubicBezTo>
                  <a:lnTo>
                    <a:pt x="496008" y="493389"/>
                  </a:lnTo>
                  <a:lnTo>
                    <a:pt x="508870" y="493389"/>
                  </a:lnTo>
                  <a:close/>
                  <a:moveTo>
                    <a:pt x="496277" y="469881"/>
                  </a:moveTo>
                  <a:lnTo>
                    <a:pt x="496277" y="463736"/>
                  </a:lnTo>
                  <a:cubicBezTo>
                    <a:pt x="496277" y="460344"/>
                    <a:pt x="499030" y="457590"/>
                    <a:pt x="502422" y="457590"/>
                  </a:cubicBezTo>
                  <a:cubicBezTo>
                    <a:pt x="505814" y="457590"/>
                    <a:pt x="508568" y="460344"/>
                    <a:pt x="508568" y="463736"/>
                  </a:cubicBezTo>
                  <a:lnTo>
                    <a:pt x="508568" y="469881"/>
                  </a:lnTo>
                  <a:lnTo>
                    <a:pt x="496310" y="469881"/>
                  </a:lnTo>
                  <a:close/>
                  <a:moveTo>
                    <a:pt x="558001" y="344284"/>
                  </a:moveTo>
                  <a:cubicBezTo>
                    <a:pt x="543627" y="354090"/>
                    <a:pt x="532008" y="362015"/>
                    <a:pt x="514176" y="370982"/>
                  </a:cubicBezTo>
                  <a:lnTo>
                    <a:pt x="514176" y="267012"/>
                  </a:lnTo>
                  <a:lnTo>
                    <a:pt x="538489" y="255728"/>
                  </a:lnTo>
                  <a:lnTo>
                    <a:pt x="561527" y="341866"/>
                  </a:lnTo>
                  <a:lnTo>
                    <a:pt x="558001" y="344284"/>
                  </a:lnTo>
                  <a:close/>
                  <a:moveTo>
                    <a:pt x="379176" y="23911"/>
                  </a:moveTo>
                  <a:lnTo>
                    <a:pt x="634064" y="142187"/>
                  </a:lnTo>
                  <a:lnTo>
                    <a:pt x="503094" y="202970"/>
                  </a:lnTo>
                  <a:cubicBezTo>
                    <a:pt x="499501" y="200788"/>
                    <a:pt x="489124" y="194541"/>
                    <a:pt x="458161" y="175937"/>
                  </a:cubicBezTo>
                  <a:lnTo>
                    <a:pt x="385221" y="132112"/>
                  </a:lnTo>
                  <a:cubicBezTo>
                    <a:pt x="383407" y="131004"/>
                    <a:pt x="381291" y="130433"/>
                    <a:pt x="379176" y="130433"/>
                  </a:cubicBezTo>
                  <a:cubicBezTo>
                    <a:pt x="375079" y="130433"/>
                    <a:pt x="371217" y="132616"/>
                    <a:pt x="369101" y="136142"/>
                  </a:cubicBezTo>
                  <a:cubicBezTo>
                    <a:pt x="365777" y="141683"/>
                    <a:pt x="367556" y="148937"/>
                    <a:pt x="373131" y="152261"/>
                  </a:cubicBezTo>
                  <a:lnTo>
                    <a:pt x="477370" y="214892"/>
                  </a:lnTo>
                  <a:lnTo>
                    <a:pt x="379176" y="260463"/>
                  </a:lnTo>
                  <a:lnTo>
                    <a:pt x="124287" y="142187"/>
                  </a:lnTo>
                  <a:lnTo>
                    <a:pt x="379176" y="23911"/>
                  </a:lnTo>
                  <a:close/>
                  <a:moveTo>
                    <a:pt x="118814" y="165593"/>
                  </a:moveTo>
                  <a:lnTo>
                    <a:pt x="370948" y="282594"/>
                  </a:lnTo>
                  <a:cubicBezTo>
                    <a:pt x="373534" y="283803"/>
                    <a:pt x="376321" y="284407"/>
                    <a:pt x="379176" y="284407"/>
                  </a:cubicBezTo>
                  <a:cubicBezTo>
                    <a:pt x="382030" y="284407"/>
                    <a:pt x="384818" y="283803"/>
                    <a:pt x="387403" y="282594"/>
                  </a:cubicBezTo>
                  <a:lnTo>
                    <a:pt x="490668" y="234672"/>
                  </a:lnTo>
                  <a:lnTo>
                    <a:pt x="490668" y="252034"/>
                  </a:lnTo>
                  <a:lnTo>
                    <a:pt x="379176" y="303750"/>
                  </a:lnTo>
                  <a:lnTo>
                    <a:pt x="292567" y="263553"/>
                  </a:lnTo>
                  <a:cubicBezTo>
                    <a:pt x="290989" y="262814"/>
                    <a:pt x="289344" y="262444"/>
                    <a:pt x="287631" y="262444"/>
                  </a:cubicBezTo>
                  <a:cubicBezTo>
                    <a:pt x="283064" y="262444"/>
                    <a:pt x="278900" y="265131"/>
                    <a:pt x="276952" y="269262"/>
                  </a:cubicBezTo>
                  <a:cubicBezTo>
                    <a:pt x="274232" y="275138"/>
                    <a:pt x="276784" y="282124"/>
                    <a:pt x="282661" y="284877"/>
                  </a:cubicBezTo>
                  <a:lnTo>
                    <a:pt x="370915" y="325814"/>
                  </a:lnTo>
                  <a:cubicBezTo>
                    <a:pt x="373500" y="327023"/>
                    <a:pt x="376288" y="327627"/>
                    <a:pt x="379142" y="327627"/>
                  </a:cubicBezTo>
                  <a:cubicBezTo>
                    <a:pt x="381997" y="327627"/>
                    <a:pt x="384784" y="327023"/>
                    <a:pt x="387370" y="325814"/>
                  </a:cubicBezTo>
                  <a:lnTo>
                    <a:pt x="490635" y="277892"/>
                  </a:lnTo>
                  <a:lnTo>
                    <a:pt x="490635" y="381594"/>
                  </a:lnTo>
                  <a:cubicBezTo>
                    <a:pt x="454971" y="395933"/>
                    <a:pt x="417493" y="403221"/>
                    <a:pt x="379176" y="403221"/>
                  </a:cubicBezTo>
                  <a:cubicBezTo>
                    <a:pt x="318862" y="403221"/>
                    <a:pt x="260295" y="385053"/>
                    <a:pt x="209821" y="350732"/>
                  </a:cubicBezTo>
                  <a:lnTo>
                    <a:pt x="196791" y="341866"/>
                  </a:lnTo>
                  <a:lnTo>
                    <a:pt x="219829" y="255728"/>
                  </a:lnTo>
                  <a:lnTo>
                    <a:pt x="247265" y="268456"/>
                  </a:lnTo>
                  <a:cubicBezTo>
                    <a:pt x="248844" y="269194"/>
                    <a:pt x="250489" y="269564"/>
                    <a:pt x="252202" y="269564"/>
                  </a:cubicBezTo>
                  <a:cubicBezTo>
                    <a:pt x="256769" y="269564"/>
                    <a:pt x="260933" y="266877"/>
                    <a:pt x="262881" y="262747"/>
                  </a:cubicBezTo>
                  <a:cubicBezTo>
                    <a:pt x="265601" y="256870"/>
                    <a:pt x="263049" y="249851"/>
                    <a:pt x="257172" y="247131"/>
                  </a:cubicBezTo>
                  <a:lnTo>
                    <a:pt x="118780" y="182922"/>
                  </a:lnTo>
                  <a:lnTo>
                    <a:pt x="118780" y="165560"/>
                  </a:lnTo>
                  <a:close/>
                  <a:moveTo>
                    <a:pt x="23507" y="427198"/>
                  </a:moveTo>
                  <a:cubicBezTo>
                    <a:pt x="23507" y="344620"/>
                    <a:pt x="52019" y="265232"/>
                    <a:pt x="104071" y="201761"/>
                  </a:cubicBezTo>
                  <a:cubicBezTo>
                    <a:pt x="104877" y="202299"/>
                    <a:pt x="105717" y="202769"/>
                    <a:pt x="106623" y="203172"/>
                  </a:cubicBezTo>
                  <a:lnTo>
                    <a:pt x="198202" y="245653"/>
                  </a:lnTo>
                  <a:lnTo>
                    <a:pt x="173855" y="336627"/>
                  </a:lnTo>
                  <a:cubicBezTo>
                    <a:pt x="173720" y="337064"/>
                    <a:pt x="173687" y="337534"/>
                    <a:pt x="173620" y="338004"/>
                  </a:cubicBezTo>
                  <a:cubicBezTo>
                    <a:pt x="173519" y="338273"/>
                    <a:pt x="173418" y="338474"/>
                    <a:pt x="173351" y="338743"/>
                  </a:cubicBezTo>
                  <a:lnTo>
                    <a:pt x="142019" y="455945"/>
                  </a:lnTo>
                  <a:cubicBezTo>
                    <a:pt x="122843" y="527676"/>
                    <a:pt x="116799" y="601087"/>
                    <a:pt x="123985" y="674564"/>
                  </a:cubicBezTo>
                  <a:cubicBezTo>
                    <a:pt x="61858" y="610490"/>
                    <a:pt x="23541" y="523210"/>
                    <a:pt x="23541" y="427131"/>
                  </a:cubicBezTo>
                  <a:close/>
                  <a:moveTo>
                    <a:pt x="279168" y="768527"/>
                  </a:moveTo>
                  <a:lnTo>
                    <a:pt x="279168" y="679702"/>
                  </a:lnTo>
                  <a:lnTo>
                    <a:pt x="312650" y="704620"/>
                  </a:lnTo>
                  <a:cubicBezTo>
                    <a:pt x="332228" y="719195"/>
                    <a:pt x="355702" y="726482"/>
                    <a:pt x="379176" y="726482"/>
                  </a:cubicBezTo>
                  <a:cubicBezTo>
                    <a:pt x="402650" y="726482"/>
                    <a:pt x="426124" y="719195"/>
                    <a:pt x="445702" y="704620"/>
                  </a:cubicBezTo>
                  <a:lnTo>
                    <a:pt x="479183" y="679702"/>
                  </a:lnTo>
                  <a:lnTo>
                    <a:pt x="479183" y="768527"/>
                  </a:lnTo>
                  <a:cubicBezTo>
                    <a:pt x="447448" y="777829"/>
                    <a:pt x="413900" y="782867"/>
                    <a:pt x="379176" y="782867"/>
                  </a:cubicBezTo>
                  <a:cubicBezTo>
                    <a:pt x="344452" y="782867"/>
                    <a:pt x="310903" y="777863"/>
                    <a:pt x="279168" y="768527"/>
                  </a:cubicBezTo>
                  <a:close/>
                  <a:moveTo>
                    <a:pt x="634031" y="674967"/>
                  </a:moveTo>
                  <a:cubicBezTo>
                    <a:pt x="641419" y="601053"/>
                    <a:pt x="635407" y="527206"/>
                    <a:pt x="616098" y="455004"/>
                  </a:cubicBezTo>
                  <a:lnTo>
                    <a:pt x="584766" y="337803"/>
                  </a:lnTo>
                  <a:cubicBezTo>
                    <a:pt x="584732" y="337635"/>
                    <a:pt x="584631" y="337467"/>
                    <a:pt x="584564" y="337299"/>
                  </a:cubicBezTo>
                  <a:cubicBezTo>
                    <a:pt x="584530" y="337097"/>
                    <a:pt x="584497" y="336896"/>
                    <a:pt x="584463" y="336694"/>
                  </a:cubicBezTo>
                  <a:lnTo>
                    <a:pt x="560116" y="245720"/>
                  </a:lnTo>
                  <a:lnTo>
                    <a:pt x="651695" y="203239"/>
                  </a:lnTo>
                  <a:cubicBezTo>
                    <a:pt x="652601" y="202836"/>
                    <a:pt x="653441" y="202332"/>
                    <a:pt x="654247" y="201829"/>
                  </a:cubicBezTo>
                  <a:cubicBezTo>
                    <a:pt x="706366" y="265299"/>
                    <a:pt x="734810" y="344486"/>
                    <a:pt x="734810" y="427265"/>
                  </a:cubicBezTo>
                  <a:cubicBezTo>
                    <a:pt x="734810" y="523512"/>
                    <a:pt x="696359" y="610926"/>
                    <a:pt x="634031" y="675035"/>
                  </a:cubicBezTo>
                  <a:close/>
                </a:path>
              </a:pathLst>
            </a:custGeom>
            <a:grpFill/>
            <a:ln w="0" cap="flat">
              <a:noFill/>
              <a:prstDash val="solid"/>
              <a:miter/>
            </a:ln>
          </p:spPr>
          <p:txBody>
            <a:bodyPr rtlCol="0" anchor="ctr"/>
            <a:lstStyle/>
            <a:p>
              <a:pPr>
                <a:defRPr/>
              </a:pPr>
              <a:endParaRPr lang="en-GB"/>
            </a:p>
          </p:txBody>
        </p:sp>
        <p:sp>
          <p:nvSpPr>
            <p:cNvPr id="41" name="Freeform: Shape 40"/>
            <p:cNvSpPr/>
            <p:nvPr/>
          </p:nvSpPr>
          <p:spPr bwMode="auto">
            <a:xfrm>
              <a:off x="339682" y="572574"/>
              <a:ext cx="81067" cy="33011"/>
            </a:xfrm>
            <a:custGeom>
              <a:avLst/>
              <a:gdLst>
                <a:gd name="connsiteX0" fmla="*/ 11754 w 81067"/>
                <a:gd name="connsiteY0" fmla="*/ 23507 h 33011"/>
                <a:gd name="connsiteX1" fmla="*/ 13567 w 81067"/>
                <a:gd name="connsiteY1" fmla="*/ 23507 h 33011"/>
                <a:gd name="connsiteX2" fmla="*/ 20216 w 81067"/>
                <a:gd name="connsiteY2" fmla="*/ 25825 h 33011"/>
                <a:gd name="connsiteX3" fmla="*/ 40534 w 81067"/>
                <a:gd name="connsiteY3" fmla="*/ 33011 h 33011"/>
                <a:gd name="connsiteX4" fmla="*/ 60851 w 81067"/>
                <a:gd name="connsiteY4" fmla="*/ 25825 h 33011"/>
                <a:gd name="connsiteX5" fmla="*/ 67500 w 81067"/>
                <a:gd name="connsiteY5" fmla="*/ 23507 h 33011"/>
                <a:gd name="connsiteX6" fmla="*/ 69314 w 81067"/>
                <a:gd name="connsiteY6" fmla="*/ 23507 h 33011"/>
                <a:gd name="connsiteX7" fmla="*/ 81067 w 81067"/>
                <a:gd name="connsiteY7" fmla="*/ 11754 h 33011"/>
                <a:gd name="connsiteX8" fmla="*/ 69314 w 81067"/>
                <a:gd name="connsiteY8" fmla="*/ 0 h 33011"/>
                <a:gd name="connsiteX9" fmla="*/ 67500 w 81067"/>
                <a:gd name="connsiteY9" fmla="*/ 0 h 33011"/>
                <a:gd name="connsiteX10" fmla="*/ 46175 w 81067"/>
                <a:gd name="connsiteY10" fmla="*/ 7489 h 33011"/>
                <a:gd name="connsiteX11" fmla="*/ 34892 w 81067"/>
                <a:gd name="connsiteY11" fmla="*/ 7489 h 33011"/>
                <a:gd name="connsiteX12" fmla="*/ 13567 w 81067"/>
                <a:gd name="connsiteY12" fmla="*/ 0 h 33011"/>
                <a:gd name="connsiteX13" fmla="*/ 11754 w 81067"/>
                <a:gd name="connsiteY13" fmla="*/ 0 h 33011"/>
                <a:gd name="connsiteX14" fmla="*/ 0 w 81067"/>
                <a:gd name="connsiteY14" fmla="*/ 11754 h 33011"/>
                <a:gd name="connsiteX15" fmla="*/ 11754 w 81067"/>
                <a:gd name="connsiteY15" fmla="*/ 23507 h 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067" h="33011" fill="norm" stroke="1" extrusionOk="0">
                  <a:moveTo>
                    <a:pt x="11754" y="23507"/>
                  </a:moveTo>
                  <a:lnTo>
                    <a:pt x="13567" y="23507"/>
                  </a:lnTo>
                  <a:cubicBezTo>
                    <a:pt x="15985" y="23507"/>
                    <a:pt x="18336" y="24347"/>
                    <a:pt x="20216" y="25825"/>
                  </a:cubicBezTo>
                  <a:cubicBezTo>
                    <a:pt x="26194" y="30593"/>
                    <a:pt x="33381" y="33011"/>
                    <a:pt x="40534" y="33011"/>
                  </a:cubicBezTo>
                  <a:cubicBezTo>
                    <a:pt x="47687" y="33011"/>
                    <a:pt x="54873" y="30627"/>
                    <a:pt x="60851" y="25825"/>
                  </a:cubicBezTo>
                  <a:cubicBezTo>
                    <a:pt x="62731" y="24313"/>
                    <a:pt x="65082" y="23507"/>
                    <a:pt x="67500" y="23507"/>
                  </a:cubicBezTo>
                  <a:lnTo>
                    <a:pt x="69314" y="23507"/>
                  </a:lnTo>
                  <a:cubicBezTo>
                    <a:pt x="75795" y="23507"/>
                    <a:pt x="81067" y="18235"/>
                    <a:pt x="81067" y="11754"/>
                  </a:cubicBezTo>
                  <a:cubicBezTo>
                    <a:pt x="81067" y="5272"/>
                    <a:pt x="75795" y="0"/>
                    <a:pt x="69314" y="0"/>
                  </a:cubicBezTo>
                  <a:lnTo>
                    <a:pt x="67500" y="0"/>
                  </a:lnTo>
                  <a:cubicBezTo>
                    <a:pt x="59776" y="0"/>
                    <a:pt x="52187" y="2653"/>
                    <a:pt x="46175" y="7489"/>
                  </a:cubicBezTo>
                  <a:cubicBezTo>
                    <a:pt x="42851" y="10142"/>
                    <a:pt x="38216" y="10142"/>
                    <a:pt x="34892" y="7489"/>
                  </a:cubicBezTo>
                  <a:cubicBezTo>
                    <a:pt x="28847" y="2653"/>
                    <a:pt x="21291" y="0"/>
                    <a:pt x="13567" y="0"/>
                  </a:cubicBezTo>
                  <a:lnTo>
                    <a:pt x="11754" y="0"/>
                  </a:lnTo>
                  <a:cubicBezTo>
                    <a:pt x="5272" y="0"/>
                    <a:pt x="0" y="5272"/>
                    <a:pt x="0" y="11754"/>
                  </a:cubicBezTo>
                  <a:cubicBezTo>
                    <a:pt x="0" y="18235"/>
                    <a:pt x="5272" y="23507"/>
                    <a:pt x="11754" y="23507"/>
                  </a:cubicBezTo>
                  <a:close/>
                </a:path>
              </a:pathLst>
            </a:custGeom>
            <a:grpFill/>
            <a:ln w="0" cap="flat">
              <a:noFill/>
              <a:prstDash val="solid"/>
              <a:miter/>
            </a:ln>
          </p:spPr>
          <p:txBody>
            <a:bodyPr rtlCol="0" anchor="ctr"/>
            <a:lstStyle/>
            <a:p>
              <a:pPr>
                <a:defRPr/>
              </a:pPr>
              <a:endParaRPr lang="en-GB"/>
            </a:p>
          </p:txBody>
        </p:sp>
        <p:sp>
          <p:nvSpPr>
            <p:cNvPr id="42" name="Freeform: Shape 41"/>
            <p:cNvSpPr/>
            <p:nvPr/>
          </p:nvSpPr>
          <p:spPr bwMode="auto">
            <a:xfrm>
              <a:off x="242278" y="452954"/>
              <a:ext cx="99433" cy="39761"/>
            </a:xfrm>
            <a:custGeom>
              <a:avLst/>
              <a:gdLst>
                <a:gd name="connsiteX0" fmla="*/ 95825 w 99433"/>
                <a:gd name="connsiteY0" fmla="*/ 36470 h 39761"/>
                <a:gd name="connsiteX1" fmla="*/ 96161 w 99433"/>
                <a:gd name="connsiteY1" fmla="*/ 19847 h 39761"/>
                <a:gd name="connsiteX2" fmla="*/ 49717 w 99433"/>
                <a:gd name="connsiteY2" fmla="*/ 0 h 39761"/>
                <a:gd name="connsiteX3" fmla="*/ 3273 w 99433"/>
                <a:gd name="connsiteY3" fmla="*/ 19847 h 39761"/>
                <a:gd name="connsiteX4" fmla="*/ 3608 w 99433"/>
                <a:gd name="connsiteY4" fmla="*/ 36470 h 39761"/>
                <a:gd name="connsiteX5" fmla="*/ 20232 w 99433"/>
                <a:gd name="connsiteY5" fmla="*/ 36134 h 39761"/>
                <a:gd name="connsiteX6" fmla="*/ 49717 w 99433"/>
                <a:gd name="connsiteY6" fmla="*/ 23508 h 39761"/>
                <a:gd name="connsiteX7" fmla="*/ 79202 w 99433"/>
                <a:gd name="connsiteY7" fmla="*/ 36134 h 39761"/>
                <a:gd name="connsiteX8" fmla="*/ 87698 w 99433"/>
                <a:gd name="connsiteY8" fmla="*/ 39761 h 39761"/>
                <a:gd name="connsiteX9" fmla="*/ 95825 w 99433"/>
                <a:gd name="connsiteY9" fmla="*/ 36504 h 3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33" h="39761" fill="norm" stroke="1" extrusionOk="0">
                  <a:moveTo>
                    <a:pt x="95825" y="36470"/>
                  </a:moveTo>
                  <a:cubicBezTo>
                    <a:pt x="100493" y="31970"/>
                    <a:pt x="100661" y="24549"/>
                    <a:pt x="96161" y="19847"/>
                  </a:cubicBezTo>
                  <a:cubicBezTo>
                    <a:pt x="83870" y="7052"/>
                    <a:pt x="67381" y="0"/>
                    <a:pt x="49717" y="0"/>
                  </a:cubicBezTo>
                  <a:cubicBezTo>
                    <a:pt x="32053" y="0"/>
                    <a:pt x="15564" y="7052"/>
                    <a:pt x="3273" y="19847"/>
                  </a:cubicBezTo>
                  <a:cubicBezTo>
                    <a:pt x="-1227" y="24515"/>
                    <a:pt x="-1059" y="31970"/>
                    <a:pt x="3608" y="36470"/>
                  </a:cubicBezTo>
                  <a:cubicBezTo>
                    <a:pt x="8310" y="40970"/>
                    <a:pt x="15732" y="40802"/>
                    <a:pt x="20232" y="36134"/>
                  </a:cubicBezTo>
                  <a:cubicBezTo>
                    <a:pt x="28056" y="28007"/>
                    <a:pt x="38500" y="23508"/>
                    <a:pt x="49717" y="23508"/>
                  </a:cubicBezTo>
                  <a:cubicBezTo>
                    <a:pt x="60933" y="23508"/>
                    <a:pt x="71377" y="27974"/>
                    <a:pt x="79202" y="36134"/>
                  </a:cubicBezTo>
                  <a:cubicBezTo>
                    <a:pt x="81519" y="38552"/>
                    <a:pt x="84609" y="39761"/>
                    <a:pt x="87698" y="39761"/>
                  </a:cubicBezTo>
                  <a:cubicBezTo>
                    <a:pt x="90620" y="39761"/>
                    <a:pt x="93541" y="38687"/>
                    <a:pt x="95825" y="36504"/>
                  </a:cubicBezTo>
                  <a:close/>
                </a:path>
              </a:pathLst>
            </a:custGeom>
            <a:grpFill/>
            <a:ln w="0" cap="flat">
              <a:noFill/>
              <a:prstDash val="solid"/>
              <a:miter/>
            </a:ln>
          </p:spPr>
          <p:txBody>
            <a:bodyPr rtlCol="0" anchor="ctr"/>
            <a:lstStyle/>
            <a:p>
              <a:pPr>
                <a:defRPr/>
              </a:pPr>
              <a:endParaRPr lang="en-GB"/>
            </a:p>
          </p:txBody>
        </p:sp>
      </p:grpSp>
      <p:sp>
        <p:nvSpPr>
          <p:cNvPr id="13" name="Title 12"/>
          <p:cNvSpPr>
            <a:spLocks noGrp="1"/>
          </p:cNvSpPr>
          <p:nvPr>
            <p:ph type="title"/>
          </p:nvPr>
        </p:nvSpPr>
        <p:spPr bwMode="auto">
          <a:xfrm>
            <a:off x="1074420" y="781859"/>
            <a:ext cx="3161443" cy="981615"/>
          </a:xfrm>
        </p:spPr>
        <p:txBody>
          <a:bodyPr wrap="none">
            <a:spAutoFit/>
          </a:bodyPr>
          <a:lstStyle/>
          <a:p>
            <a:pPr>
              <a:defRPr/>
            </a:pPr>
            <a:r>
              <a:rPr lang="lt-LT">
                <a:solidFill>
                  <a:schemeClr val="tx1"/>
                </a:solidFill>
              </a:rPr>
              <a:t>EU-CONEXUS </a:t>
            </a:r>
            <a:br>
              <a:rPr lang="en-US">
                <a:solidFill>
                  <a:schemeClr val="tx1"/>
                </a:solidFill>
              </a:rPr>
            </a:br>
            <a:r>
              <a:rPr lang="lt-LT">
                <a:solidFill>
                  <a:schemeClr val="tx1"/>
                </a:solidFill>
              </a:rPr>
              <a:t>for </a:t>
            </a:r>
            <a:r>
              <a:rPr lang="lt-LT">
                <a:solidFill>
                  <a:schemeClr val="accent3"/>
                </a:solidFill>
              </a:rPr>
              <a:t>students</a:t>
            </a:r>
            <a:endParaRPr>
              <a:solidFill>
                <a:schemeClr val="accent3"/>
              </a:solidFill>
            </a:endParaRPr>
          </a:p>
        </p:txBody>
      </p:sp>
      <p:sp>
        <p:nvSpPr>
          <p:cNvPr id="14" name="Text Placeholder 13"/>
          <p:cNvSpPr>
            <a:spLocks noGrp="1"/>
          </p:cNvSpPr>
          <p:nvPr>
            <p:ph type="body" sz="quarter" idx="14"/>
          </p:nvPr>
        </p:nvSpPr>
        <p:spPr bwMode="auto">
          <a:xfrm>
            <a:off x="1068517" y="1945257"/>
            <a:ext cx="3947359" cy="759182"/>
          </a:xfrm>
        </p:spPr>
        <p:txBody>
          <a:bodyPr wrap="square">
            <a:spAutoFit/>
          </a:bodyPr>
          <a:lstStyle/>
          <a:p>
            <a:pPr>
              <a:lnSpc>
                <a:spcPts val="2600"/>
              </a:lnSpc>
              <a:defRPr/>
            </a:pPr>
            <a:r>
              <a:rPr lang="en-GB" sz="1800">
                <a:latin typeface="Grantipo"/>
              </a:rPr>
              <a:t>We open up opportunities to enrol</a:t>
            </a:r>
            <a:r>
              <a:rPr lang="lt-LT" sz="1800">
                <a:latin typeface="Grantipo"/>
              </a:rPr>
              <a:t>l</a:t>
            </a:r>
            <a:r>
              <a:rPr lang="en-GB" sz="1800">
                <a:latin typeface="Grantipo"/>
              </a:rPr>
              <a:t> at </a:t>
            </a:r>
            <a:r>
              <a:rPr lang="en-GB" sz="2400">
                <a:latin typeface="Grantipo Medium"/>
              </a:rPr>
              <a:t>one</a:t>
            </a:r>
            <a:r>
              <a:rPr lang="en-GB" sz="2000">
                <a:latin typeface="Grantipo"/>
              </a:rPr>
              <a:t> </a:t>
            </a:r>
            <a:r>
              <a:rPr lang="en-GB" sz="1800">
                <a:latin typeface="Grantipo"/>
              </a:rPr>
              <a:t>university, be a student of </a:t>
            </a:r>
            <a:r>
              <a:rPr lang="en-GB" sz="2400">
                <a:latin typeface="Grantipo Medium"/>
              </a:rPr>
              <a:t>9</a:t>
            </a:r>
            <a:r>
              <a:rPr lang="en-GB" sz="2600">
                <a:latin typeface="Grantipo Medium"/>
              </a:rPr>
              <a:t> </a:t>
            </a:r>
            <a:endParaRPr lang="lt-LT" sz="2600">
              <a:latin typeface="Grantipo Medium"/>
            </a:endParaRPr>
          </a:p>
        </p:txBody>
      </p:sp>
      <p:cxnSp>
        <p:nvCxnSpPr>
          <p:cNvPr id="2" name="Straight Connector 1"/>
          <p:cNvCxnSpPr>
            <a:cxnSpLocks/>
          </p:cNvCxnSpPr>
          <p:nvPr/>
        </p:nvCxnSpPr>
        <p:spPr bwMode="auto">
          <a:xfrm>
            <a:off x="783060" y="764704"/>
            <a:ext cx="0" cy="1939735"/>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bwMode="auto">
          <a:xfrm>
            <a:off x="6317511" y="5467199"/>
            <a:ext cx="1776083" cy="461665"/>
          </a:xfrm>
          <a:prstGeom prst="rect">
            <a:avLst/>
          </a:prstGeom>
          <a:noFill/>
        </p:spPr>
        <p:txBody>
          <a:bodyPr wrap="square">
            <a:spAutoFit/>
          </a:bodyPr>
          <a:lstStyle/>
          <a:p>
            <a:pPr marR="0" algn="ctr">
              <a:defRPr/>
            </a:pPr>
            <a:r>
              <a:rPr lang="en-US" sz="1200">
                <a:latin typeface="Grantipo"/>
              </a:rPr>
              <a:t>International job offers and internships</a:t>
            </a:r>
            <a:endParaRPr/>
          </a:p>
        </p:txBody>
      </p:sp>
      <p:sp>
        <p:nvSpPr>
          <p:cNvPr id="22" name="TextBox 21"/>
          <p:cNvSpPr txBox="1"/>
          <p:nvPr/>
        </p:nvSpPr>
        <p:spPr bwMode="auto">
          <a:xfrm>
            <a:off x="8225091" y="1753978"/>
            <a:ext cx="1980000" cy="461665"/>
          </a:xfrm>
          <a:prstGeom prst="rect">
            <a:avLst/>
          </a:prstGeom>
          <a:noFill/>
        </p:spPr>
        <p:txBody>
          <a:bodyPr wrap="square">
            <a:spAutoFit/>
          </a:bodyPr>
          <a:lstStyle/>
          <a:p>
            <a:pPr algn="ctr">
              <a:defRPr/>
            </a:pPr>
            <a:r>
              <a:rPr lang="en-US" sz="1200">
                <a:latin typeface="Grantipo"/>
              </a:rPr>
              <a:t>Grants, scholarships and funds for student projects</a:t>
            </a:r>
            <a:endParaRPr/>
          </a:p>
        </p:txBody>
      </p:sp>
      <p:sp>
        <p:nvSpPr>
          <p:cNvPr id="23" name="TextBox 22"/>
          <p:cNvSpPr txBox="1"/>
          <p:nvPr/>
        </p:nvSpPr>
        <p:spPr bwMode="auto">
          <a:xfrm>
            <a:off x="10435375" y="1752455"/>
            <a:ext cx="1153747" cy="461665"/>
          </a:xfrm>
          <a:prstGeom prst="rect">
            <a:avLst/>
          </a:prstGeom>
          <a:noFill/>
        </p:spPr>
        <p:txBody>
          <a:bodyPr wrap="square">
            <a:spAutoFit/>
          </a:bodyPr>
          <a:lstStyle/>
          <a:p>
            <a:pPr algn="ctr">
              <a:defRPr/>
            </a:pPr>
            <a:r>
              <a:rPr lang="en-US" sz="1200">
                <a:latin typeface="Grantipo"/>
              </a:rPr>
              <a:t>Innovation contests</a:t>
            </a:r>
            <a:endParaRPr/>
          </a:p>
        </p:txBody>
      </p:sp>
      <p:sp>
        <p:nvSpPr>
          <p:cNvPr id="24" name="TextBox 23"/>
          <p:cNvSpPr txBox="1"/>
          <p:nvPr/>
        </p:nvSpPr>
        <p:spPr bwMode="auto">
          <a:xfrm>
            <a:off x="6320077" y="3670321"/>
            <a:ext cx="1770953" cy="457560"/>
          </a:xfrm>
          <a:prstGeom prst="rect">
            <a:avLst/>
          </a:prstGeom>
          <a:noFill/>
        </p:spPr>
        <p:txBody>
          <a:bodyPr wrap="square">
            <a:spAutoFit/>
          </a:bodyPr>
          <a:lstStyle/>
          <a:p>
            <a:pPr algn="ctr">
              <a:defRPr/>
            </a:pPr>
            <a:r>
              <a:rPr lang="en-US" sz="1200">
                <a:latin typeface="Grantipo"/>
              </a:rPr>
              <a:t>Open Lab Hours and</a:t>
            </a:r>
            <a:endParaRPr/>
          </a:p>
          <a:p>
            <a:pPr algn="ctr">
              <a:defRPr/>
            </a:pPr>
            <a:r>
              <a:rPr lang="en-US" sz="1200">
                <a:latin typeface="Grantipo"/>
              </a:rPr>
              <a:t>Student Research Hub</a:t>
            </a:r>
            <a:endParaRPr/>
          </a:p>
        </p:txBody>
      </p:sp>
      <p:sp>
        <p:nvSpPr>
          <p:cNvPr id="27" name="TextBox 26"/>
          <p:cNvSpPr txBox="1"/>
          <p:nvPr/>
        </p:nvSpPr>
        <p:spPr bwMode="auto">
          <a:xfrm>
            <a:off x="8225091" y="5487615"/>
            <a:ext cx="1980000" cy="461665"/>
          </a:xfrm>
          <a:prstGeom prst="rect">
            <a:avLst/>
          </a:prstGeom>
          <a:noFill/>
        </p:spPr>
        <p:txBody>
          <a:bodyPr wrap="square">
            <a:spAutoFit/>
          </a:bodyPr>
          <a:lstStyle/>
          <a:p>
            <a:pPr algn="ctr">
              <a:defRPr/>
            </a:pPr>
            <a:r>
              <a:rPr lang="en-US" sz="1200">
                <a:latin typeface="Grantipo"/>
              </a:rPr>
              <a:t>Tackling global social and environmental challe</a:t>
            </a:r>
            <a:r>
              <a:rPr lang="lt-LT" sz="1200">
                <a:latin typeface="Grantipo"/>
              </a:rPr>
              <a:t>n</a:t>
            </a:r>
            <a:r>
              <a:rPr lang="en-US" sz="1200">
                <a:latin typeface="Grantipo"/>
              </a:rPr>
              <a:t>ges</a:t>
            </a:r>
            <a:endParaRPr/>
          </a:p>
        </p:txBody>
      </p:sp>
      <p:sp>
        <p:nvSpPr>
          <p:cNvPr id="28" name="TextBox 27"/>
          <p:cNvSpPr txBox="1"/>
          <p:nvPr/>
        </p:nvSpPr>
        <p:spPr bwMode="auto">
          <a:xfrm>
            <a:off x="8673006" y="3666216"/>
            <a:ext cx="1084171" cy="461665"/>
          </a:xfrm>
          <a:prstGeom prst="rect">
            <a:avLst/>
          </a:prstGeom>
          <a:noFill/>
        </p:spPr>
        <p:txBody>
          <a:bodyPr wrap="square">
            <a:spAutoFit/>
          </a:bodyPr>
          <a:lstStyle/>
          <a:p>
            <a:pPr algn="ctr">
              <a:defRPr/>
            </a:pPr>
            <a:r>
              <a:rPr lang="en-US" sz="1200">
                <a:latin typeface="Grantipo"/>
              </a:rPr>
              <a:t>International campus life</a:t>
            </a:r>
            <a:endParaRPr/>
          </a:p>
        </p:txBody>
      </p:sp>
      <p:sp>
        <p:nvSpPr>
          <p:cNvPr id="31" name="TextBox 30"/>
          <p:cNvSpPr txBox="1"/>
          <p:nvPr/>
        </p:nvSpPr>
        <p:spPr bwMode="auto">
          <a:xfrm>
            <a:off x="10128448" y="3666216"/>
            <a:ext cx="1767600" cy="461665"/>
          </a:xfrm>
          <a:prstGeom prst="rect">
            <a:avLst/>
          </a:prstGeom>
          <a:noFill/>
        </p:spPr>
        <p:txBody>
          <a:bodyPr wrap="square">
            <a:spAutoFit/>
          </a:bodyPr>
          <a:lstStyle/>
          <a:p>
            <a:pPr algn="ctr">
              <a:defRPr/>
            </a:pPr>
            <a:r>
              <a:rPr lang="en-US" sz="1200">
                <a:latin typeface="Grantipo"/>
              </a:rPr>
              <a:t>Cultural and </a:t>
            </a:r>
            <a:endParaRPr/>
          </a:p>
          <a:p>
            <a:pPr algn="ctr">
              <a:defRPr/>
            </a:pPr>
            <a:r>
              <a:rPr lang="en-US" sz="1200">
                <a:latin typeface="Grantipo"/>
              </a:rPr>
              <a:t>artistic activities</a:t>
            </a:r>
            <a:endParaRPr/>
          </a:p>
        </p:txBody>
      </p:sp>
      <p:grpSp>
        <p:nvGrpSpPr>
          <p:cNvPr id="87" name="Group 86"/>
          <p:cNvGrpSpPr/>
          <p:nvPr/>
        </p:nvGrpSpPr>
        <p:grpSpPr bwMode="auto">
          <a:xfrm>
            <a:off x="8835950" y="2882136"/>
            <a:ext cx="758283" cy="758283"/>
            <a:chOff x="0" y="0"/>
            <a:chExt cx="758283" cy="758283"/>
          </a:xfrm>
          <a:solidFill>
            <a:schemeClr val="accent3"/>
          </a:solidFill>
        </p:grpSpPr>
        <p:sp>
          <p:nvSpPr>
            <p:cNvPr id="43" name="Freeform: Shape 42"/>
            <p:cNvSpPr/>
            <p:nvPr/>
          </p:nvSpPr>
          <p:spPr bwMode="auto">
            <a:xfrm>
              <a:off x="0" y="0"/>
              <a:ext cx="758284" cy="758284"/>
            </a:xfrm>
            <a:custGeom>
              <a:avLst/>
              <a:gdLst>
                <a:gd name="connsiteX0" fmla="*/ 379176 w 758284"/>
                <a:gd name="connsiteY0" fmla="*/ 0 h 758284"/>
                <a:gd name="connsiteX1" fmla="*/ 204515 w 758284"/>
                <a:gd name="connsiteY1" fmla="*/ 42716 h 758284"/>
                <a:gd name="connsiteX2" fmla="*/ 89899 w 758284"/>
                <a:gd name="connsiteY2" fmla="*/ 73679 h 758284"/>
                <a:gd name="connsiteX3" fmla="*/ 46813 w 758284"/>
                <a:gd name="connsiteY3" fmla="*/ 148634 h 758284"/>
                <a:gd name="connsiteX4" fmla="*/ 55713 w 758284"/>
                <a:gd name="connsiteY4" fmla="*/ 181612 h 758284"/>
                <a:gd name="connsiteX5" fmla="*/ 0 w 758284"/>
                <a:gd name="connsiteY5" fmla="*/ 379142 h 758284"/>
                <a:gd name="connsiteX6" fmla="*/ 379142 w 758284"/>
                <a:gd name="connsiteY6" fmla="*/ 758284 h 758284"/>
                <a:gd name="connsiteX7" fmla="*/ 758284 w 758284"/>
                <a:gd name="connsiteY7" fmla="*/ 379142 h 758284"/>
                <a:gd name="connsiteX8" fmla="*/ 379142 w 758284"/>
                <a:gd name="connsiteY8" fmla="*/ 0 h 758284"/>
                <a:gd name="connsiteX9" fmla="*/ 95272 w 758284"/>
                <a:gd name="connsiteY9" fmla="*/ 96582 h 758284"/>
                <a:gd name="connsiteX10" fmla="*/ 253243 w 758284"/>
                <a:gd name="connsiteY10" fmla="*/ 53899 h 758284"/>
                <a:gd name="connsiteX11" fmla="*/ 298377 w 758284"/>
                <a:gd name="connsiteY11" fmla="*/ 79791 h 758284"/>
                <a:gd name="connsiteX12" fmla="*/ 365441 w 758284"/>
                <a:gd name="connsiteY12" fmla="*/ 328131 h 758284"/>
                <a:gd name="connsiteX13" fmla="*/ 342269 w 758284"/>
                <a:gd name="connsiteY13" fmla="*/ 318191 h 758284"/>
                <a:gd name="connsiteX14" fmla="*/ 334545 w 758284"/>
                <a:gd name="connsiteY14" fmla="*/ 317653 h 758284"/>
                <a:gd name="connsiteX15" fmla="*/ 327426 w 758284"/>
                <a:gd name="connsiteY15" fmla="*/ 323161 h 758284"/>
                <a:gd name="connsiteX16" fmla="*/ 321247 w 758284"/>
                <a:gd name="connsiteY16" fmla="*/ 333907 h 758284"/>
                <a:gd name="connsiteX17" fmla="*/ 332295 w 758284"/>
                <a:gd name="connsiteY17" fmla="*/ 395765 h 758284"/>
                <a:gd name="connsiteX18" fmla="*/ 332497 w 758284"/>
                <a:gd name="connsiteY18" fmla="*/ 395933 h 758284"/>
                <a:gd name="connsiteX19" fmla="*/ 393381 w 758284"/>
                <a:gd name="connsiteY19" fmla="*/ 431732 h 758284"/>
                <a:gd name="connsiteX20" fmla="*/ 394590 w 758284"/>
                <a:gd name="connsiteY20" fmla="*/ 436265 h 758284"/>
                <a:gd name="connsiteX21" fmla="*/ 368631 w 758284"/>
                <a:gd name="connsiteY21" fmla="*/ 481433 h 758284"/>
                <a:gd name="connsiteX22" fmla="*/ 210661 w 758284"/>
                <a:gd name="connsiteY22" fmla="*/ 524116 h 758284"/>
                <a:gd name="connsiteX23" fmla="*/ 165493 w 758284"/>
                <a:gd name="connsiteY23" fmla="*/ 498157 h 758284"/>
                <a:gd name="connsiteX24" fmla="*/ 69213 w 758284"/>
                <a:gd name="connsiteY24" fmla="*/ 141750 h 758284"/>
                <a:gd name="connsiteX25" fmla="*/ 95172 w 758284"/>
                <a:gd name="connsiteY25" fmla="*/ 96649 h 758284"/>
                <a:gd name="connsiteX26" fmla="*/ 379176 w 758284"/>
                <a:gd name="connsiteY26" fmla="*/ 734777 h 758284"/>
                <a:gd name="connsiteX27" fmla="*/ 23541 w 758284"/>
                <a:gd name="connsiteY27" fmla="*/ 379142 h 758284"/>
                <a:gd name="connsiteX28" fmla="*/ 64444 w 758284"/>
                <a:gd name="connsiteY28" fmla="*/ 213784 h 758284"/>
                <a:gd name="connsiteX29" fmla="*/ 142690 w 758284"/>
                <a:gd name="connsiteY29" fmla="*/ 503463 h 758284"/>
                <a:gd name="connsiteX30" fmla="*/ 217679 w 758284"/>
                <a:gd name="connsiteY30" fmla="*/ 546549 h 758284"/>
                <a:gd name="connsiteX31" fmla="*/ 320239 w 758284"/>
                <a:gd name="connsiteY31" fmla="*/ 518844 h 758284"/>
                <a:gd name="connsiteX32" fmla="*/ 328870 w 758284"/>
                <a:gd name="connsiteY32" fmla="*/ 550781 h 758284"/>
                <a:gd name="connsiteX33" fmla="*/ 392340 w 758284"/>
                <a:gd name="connsiteY33" fmla="*/ 595915 h 758284"/>
                <a:gd name="connsiteX34" fmla="*/ 428138 w 758284"/>
                <a:gd name="connsiteY34" fmla="*/ 730075 h 758284"/>
                <a:gd name="connsiteX35" fmla="*/ 428609 w 758284"/>
                <a:gd name="connsiteY35" fmla="*/ 731352 h 758284"/>
                <a:gd name="connsiteX36" fmla="*/ 379209 w 758284"/>
                <a:gd name="connsiteY36" fmla="*/ 734811 h 758284"/>
                <a:gd name="connsiteX37" fmla="*/ 451142 w 758284"/>
                <a:gd name="connsiteY37" fmla="*/ 727456 h 758284"/>
                <a:gd name="connsiteX38" fmla="*/ 450806 w 758284"/>
                <a:gd name="connsiteY38" fmla="*/ 723930 h 758284"/>
                <a:gd name="connsiteX39" fmla="*/ 412254 w 758284"/>
                <a:gd name="connsiteY39" fmla="*/ 579493 h 758284"/>
                <a:gd name="connsiteX40" fmla="*/ 397847 w 758284"/>
                <a:gd name="connsiteY40" fmla="*/ 571198 h 758284"/>
                <a:gd name="connsiteX41" fmla="*/ 351571 w 758284"/>
                <a:gd name="connsiteY41" fmla="*/ 544601 h 758284"/>
                <a:gd name="connsiteX42" fmla="*/ 342941 w 758284"/>
                <a:gd name="connsiteY42" fmla="*/ 512665 h 758284"/>
                <a:gd name="connsiteX43" fmla="*/ 374441 w 758284"/>
                <a:gd name="connsiteY43" fmla="*/ 504169 h 758284"/>
                <a:gd name="connsiteX44" fmla="*/ 396437 w 758284"/>
                <a:gd name="connsiteY44" fmla="*/ 493086 h 758284"/>
                <a:gd name="connsiteX45" fmla="*/ 416318 w 758284"/>
                <a:gd name="connsiteY45" fmla="*/ 524519 h 758284"/>
                <a:gd name="connsiteX46" fmla="*/ 421758 w 758284"/>
                <a:gd name="connsiteY46" fmla="*/ 544669 h 758284"/>
                <a:gd name="connsiteX47" fmla="*/ 435124 w 758284"/>
                <a:gd name="connsiteY47" fmla="*/ 553702 h 758284"/>
                <a:gd name="connsiteX48" fmla="*/ 436299 w 758284"/>
                <a:gd name="connsiteY48" fmla="*/ 553433 h 758284"/>
                <a:gd name="connsiteX49" fmla="*/ 444594 w 758284"/>
                <a:gd name="connsiteY49" fmla="*/ 538993 h 758284"/>
                <a:gd name="connsiteX50" fmla="*/ 438146 w 758284"/>
                <a:gd name="connsiteY50" fmla="*/ 515116 h 758284"/>
                <a:gd name="connsiteX51" fmla="*/ 434418 w 758284"/>
                <a:gd name="connsiteY51" fmla="*/ 509239 h 758284"/>
                <a:gd name="connsiteX52" fmla="*/ 415747 w 758284"/>
                <a:gd name="connsiteY52" fmla="*/ 466624 h 758284"/>
                <a:gd name="connsiteX53" fmla="*/ 417526 w 758284"/>
                <a:gd name="connsiteY53" fmla="*/ 429213 h 758284"/>
                <a:gd name="connsiteX54" fmla="*/ 414068 w 758284"/>
                <a:gd name="connsiteY54" fmla="*/ 416385 h 758284"/>
                <a:gd name="connsiteX55" fmla="*/ 351067 w 758284"/>
                <a:gd name="connsiteY55" fmla="*/ 380183 h 758284"/>
                <a:gd name="connsiteX56" fmla="*/ 341698 w 758284"/>
                <a:gd name="connsiteY56" fmla="*/ 345560 h 758284"/>
                <a:gd name="connsiteX57" fmla="*/ 342638 w 758284"/>
                <a:gd name="connsiteY57" fmla="*/ 343914 h 758284"/>
                <a:gd name="connsiteX58" fmla="*/ 472366 w 758284"/>
                <a:gd name="connsiteY58" fmla="*/ 399661 h 758284"/>
                <a:gd name="connsiteX59" fmla="*/ 480191 w 758284"/>
                <a:gd name="connsiteY59" fmla="*/ 400232 h 758284"/>
                <a:gd name="connsiteX60" fmla="*/ 485027 w 758284"/>
                <a:gd name="connsiteY60" fmla="*/ 397478 h 758284"/>
                <a:gd name="connsiteX61" fmla="*/ 488553 w 758284"/>
                <a:gd name="connsiteY61" fmla="*/ 386631 h 758284"/>
                <a:gd name="connsiteX62" fmla="*/ 481601 w 758284"/>
                <a:gd name="connsiteY62" fmla="*/ 378000 h 758284"/>
                <a:gd name="connsiteX63" fmla="*/ 393515 w 758284"/>
                <a:gd name="connsiteY63" fmla="*/ 340355 h 758284"/>
                <a:gd name="connsiteX64" fmla="*/ 371552 w 758284"/>
                <a:gd name="connsiteY64" fmla="*/ 259052 h 758284"/>
                <a:gd name="connsiteX65" fmla="*/ 506318 w 758284"/>
                <a:gd name="connsiteY65" fmla="*/ 317418 h 758284"/>
                <a:gd name="connsiteX66" fmla="*/ 523075 w 758284"/>
                <a:gd name="connsiteY66" fmla="*/ 339784 h 758284"/>
                <a:gd name="connsiteX67" fmla="*/ 607736 w 758284"/>
                <a:gd name="connsiteY67" fmla="*/ 651359 h 758284"/>
                <a:gd name="connsiteX68" fmla="*/ 451142 w 758284"/>
                <a:gd name="connsiteY68" fmla="*/ 727456 h 758284"/>
                <a:gd name="connsiteX69" fmla="*/ 627314 w 758284"/>
                <a:gd name="connsiteY69" fmla="*/ 633661 h 758284"/>
                <a:gd name="connsiteX70" fmla="*/ 545810 w 758284"/>
                <a:gd name="connsiteY70" fmla="*/ 333706 h 758284"/>
                <a:gd name="connsiteX71" fmla="*/ 517366 w 758284"/>
                <a:gd name="connsiteY71" fmla="*/ 296665 h 758284"/>
                <a:gd name="connsiteX72" fmla="*/ 516359 w 758284"/>
                <a:gd name="connsiteY72" fmla="*/ 296161 h 758284"/>
                <a:gd name="connsiteX73" fmla="*/ 363694 w 758284"/>
                <a:gd name="connsiteY73" fmla="*/ 230038 h 758284"/>
                <a:gd name="connsiteX74" fmla="*/ 321649 w 758284"/>
                <a:gd name="connsiteY74" fmla="*/ 74384 h 758284"/>
                <a:gd name="connsiteX75" fmla="*/ 288773 w 758284"/>
                <a:gd name="connsiteY75" fmla="*/ 35127 h 758284"/>
                <a:gd name="connsiteX76" fmla="*/ 379176 w 758284"/>
                <a:gd name="connsiteY76" fmla="*/ 23474 h 758284"/>
                <a:gd name="connsiteX77" fmla="*/ 734810 w 758284"/>
                <a:gd name="connsiteY77" fmla="*/ 379109 h 758284"/>
                <a:gd name="connsiteX78" fmla="*/ 627280 w 758284"/>
                <a:gd name="connsiteY78" fmla="*/ 633628 h 75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58284" h="758284" fill="norm" stroke="1" extrusionOk="0">
                  <a:moveTo>
                    <a:pt x="379176" y="0"/>
                  </a:moveTo>
                  <a:cubicBezTo>
                    <a:pt x="316209" y="0"/>
                    <a:pt x="256802" y="15448"/>
                    <a:pt x="204515" y="42716"/>
                  </a:cubicBezTo>
                  <a:lnTo>
                    <a:pt x="89899" y="73679"/>
                  </a:lnTo>
                  <a:cubicBezTo>
                    <a:pt x="57358" y="82478"/>
                    <a:pt x="38015" y="116093"/>
                    <a:pt x="46813" y="148634"/>
                  </a:cubicBezTo>
                  <a:lnTo>
                    <a:pt x="55713" y="181612"/>
                  </a:lnTo>
                  <a:cubicBezTo>
                    <a:pt x="20418" y="239172"/>
                    <a:pt x="0" y="306806"/>
                    <a:pt x="0" y="379142"/>
                  </a:cubicBezTo>
                  <a:cubicBezTo>
                    <a:pt x="0" y="588191"/>
                    <a:pt x="170093" y="758284"/>
                    <a:pt x="379142" y="758284"/>
                  </a:cubicBezTo>
                  <a:cubicBezTo>
                    <a:pt x="588191" y="758284"/>
                    <a:pt x="758284" y="588191"/>
                    <a:pt x="758284" y="379142"/>
                  </a:cubicBezTo>
                  <a:cubicBezTo>
                    <a:pt x="758284" y="170093"/>
                    <a:pt x="588191" y="0"/>
                    <a:pt x="379142" y="0"/>
                  </a:cubicBezTo>
                  <a:close/>
                  <a:moveTo>
                    <a:pt x="95272" y="96582"/>
                  </a:moveTo>
                  <a:lnTo>
                    <a:pt x="253243" y="53899"/>
                  </a:lnTo>
                  <a:cubicBezTo>
                    <a:pt x="272788" y="48627"/>
                    <a:pt x="293038" y="60246"/>
                    <a:pt x="298377" y="79791"/>
                  </a:cubicBezTo>
                  <a:lnTo>
                    <a:pt x="365441" y="328131"/>
                  </a:lnTo>
                  <a:lnTo>
                    <a:pt x="342269" y="318191"/>
                  </a:lnTo>
                  <a:cubicBezTo>
                    <a:pt x="339851" y="317150"/>
                    <a:pt x="337097" y="316948"/>
                    <a:pt x="334545" y="317653"/>
                  </a:cubicBezTo>
                  <a:cubicBezTo>
                    <a:pt x="331523" y="318459"/>
                    <a:pt x="328970" y="320441"/>
                    <a:pt x="327426" y="323161"/>
                  </a:cubicBezTo>
                  <a:lnTo>
                    <a:pt x="321247" y="333907"/>
                  </a:lnTo>
                  <a:cubicBezTo>
                    <a:pt x="309459" y="354526"/>
                    <a:pt x="314094" y="380519"/>
                    <a:pt x="332295" y="395765"/>
                  </a:cubicBezTo>
                  <a:lnTo>
                    <a:pt x="332497" y="395933"/>
                  </a:lnTo>
                  <a:lnTo>
                    <a:pt x="393381" y="431732"/>
                  </a:lnTo>
                  <a:lnTo>
                    <a:pt x="394590" y="436265"/>
                  </a:lnTo>
                  <a:cubicBezTo>
                    <a:pt x="399862" y="455844"/>
                    <a:pt x="388209" y="476127"/>
                    <a:pt x="368631" y="481433"/>
                  </a:cubicBezTo>
                  <a:lnTo>
                    <a:pt x="210661" y="524116"/>
                  </a:lnTo>
                  <a:cubicBezTo>
                    <a:pt x="191082" y="529389"/>
                    <a:pt x="170799" y="517736"/>
                    <a:pt x="165493" y="498157"/>
                  </a:cubicBezTo>
                  <a:lnTo>
                    <a:pt x="69213" y="141750"/>
                  </a:lnTo>
                  <a:cubicBezTo>
                    <a:pt x="63974" y="122172"/>
                    <a:pt x="75627" y="101955"/>
                    <a:pt x="95172" y="96649"/>
                  </a:cubicBezTo>
                  <a:close/>
                  <a:moveTo>
                    <a:pt x="379176" y="734777"/>
                  </a:moveTo>
                  <a:cubicBezTo>
                    <a:pt x="183056" y="734777"/>
                    <a:pt x="23541" y="575228"/>
                    <a:pt x="23541" y="379142"/>
                  </a:cubicBezTo>
                  <a:cubicBezTo>
                    <a:pt x="23541" y="319467"/>
                    <a:pt x="38351" y="263217"/>
                    <a:pt x="64444" y="213784"/>
                  </a:cubicBezTo>
                  <a:lnTo>
                    <a:pt x="142690" y="503463"/>
                  </a:lnTo>
                  <a:cubicBezTo>
                    <a:pt x="151489" y="536004"/>
                    <a:pt x="185105" y="555348"/>
                    <a:pt x="217679" y="546549"/>
                  </a:cubicBezTo>
                  <a:lnTo>
                    <a:pt x="320239" y="518844"/>
                  </a:lnTo>
                  <a:lnTo>
                    <a:pt x="328870" y="550781"/>
                  </a:lnTo>
                  <a:cubicBezTo>
                    <a:pt x="336627" y="579392"/>
                    <a:pt x="363056" y="597997"/>
                    <a:pt x="392340" y="595915"/>
                  </a:cubicBezTo>
                  <a:lnTo>
                    <a:pt x="428138" y="730075"/>
                  </a:lnTo>
                  <a:cubicBezTo>
                    <a:pt x="428273" y="730512"/>
                    <a:pt x="428441" y="730915"/>
                    <a:pt x="428609" y="731352"/>
                  </a:cubicBezTo>
                  <a:cubicBezTo>
                    <a:pt x="412456" y="733602"/>
                    <a:pt x="395967" y="734811"/>
                    <a:pt x="379209" y="734811"/>
                  </a:cubicBezTo>
                  <a:close/>
                  <a:moveTo>
                    <a:pt x="451142" y="727456"/>
                  </a:moveTo>
                  <a:cubicBezTo>
                    <a:pt x="451176" y="726281"/>
                    <a:pt x="451142" y="725105"/>
                    <a:pt x="450806" y="723930"/>
                  </a:cubicBezTo>
                  <a:lnTo>
                    <a:pt x="412254" y="579493"/>
                  </a:lnTo>
                  <a:cubicBezTo>
                    <a:pt x="410575" y="573247"/>
                    <a:pt x="404094" y="569519"/>
                    <a:pt x="397847" y="571198"/>
                  </a:cubicBezTo>
                  <a:cubicBezTo>
                    <a:pt x="377765" y="576605"/>
                    <a:pt x="357012" y="564650"/>
                    <a:pt x="351571" y="544601"/>
                  </a:cubicBezTo>
                  <a:lnTo>
                    <a:pt x="342941" y="512665"/>
                  </a:lnTo>
                  <a:lnTo>
                    <a:pt x="374441" y="504169"/>
                  </a:lnTo>
                  <a:cubicBezTo>
                    <a:pt x="382433" y="502019"/>
                    <a:pt x="389956" y="498224"/>
                    <a:pt x="396437" y="493086"/>
                  </a:cubicBezTo>
                  <a:cubicBezTo>
                    <a:pt x="400467" y="504974"/>
                    <a:pt x="407284" y="515754"/>
                    <a:pt x="416318" y="524519"/>
                  </a:cubicBezTo>
                  <a:lnTo>
                    <a:pt x="421758" y="544669"/>
                  </a:lnTo>
                  <a:cubicBezTo>
                    <a:pt x="423403" y="550713"/>
                    <a:pt x="429247" y="554642"/>
                    <a:pt x="435124" y="553702"/>
                  </a:cubicBezTo>
                  <a:cubicBezTo>
                    <a:pt x="435527" y="553635"/>
                    <a:pt x="435930" y="553534"/>
                    <a:pt x="436299" y="553433"/>
                  </a:cubicBezTo>
                  <a:cubicBezTo>
                    <a:pt x="442545" y="551754"/>
                    <a:pt x="446273" y="545273"/>
                    <a:pt x="444594" y="538993"/>
                  </a:cubicBezTo>
                  <a:lnTo>
                    <a:pt x="438146" y="515116"/>
                  </a:lnTo>
                  <a:cubicBezTo>
                    <a:pt x="437541" y="512900"/>
                    <a:pt x="436265" y="510851"/>
                    <a:pt x="434418" y="509239"/>
                  </a:cubicBezTo>
                  <a:cubicBezTo>
                    <a:pt x="422228" y="498426"/>
                    <a:pt x="415411" y="482945"/>
                    <a:pt x="415747" y="466624"/>
                  </a:cubicBezTo>
                  <a:cubicBezTo>
                    <a:pt x="420280" y="454601"/>
                    <a:pt x="420885" y="441672"/>
                    <a:pt x="417526" y="429213"/>
                  </a:cubicBezTo>
                  <a:lnTo>
                    <a:pt x="414068" y="416385"/>
                  </a:lnTo>
                  <a:lnTo>
                    <a:pt x="351067" y="380183"/>
                  </a:lnTo>
                  <a:cubicBezTo>
                    <a:pt x="338978" y="373198"/>
                    <a:pt x="334780" y="357683"/>
                    <a:pt x="341698" y="345560"/>
                  </a:cubicBezTo>
                  <a:lnTo>
                    <a:pt x="342638" y="343914"/>
                  </a:lnTo>
                  <a:lnTo>
                    <a:pt x="472366" y="399661"/>
                  </a:lnTo>
                  <a:cubicBezTo>
                    <a:pt x="474851" y="400735"/>
                    <a:pt x="477638" y="400937"/>
                    <a:pt x="480191" y="400232"/>
                  </a:cubicBezTo>
                  <a:cubicBezTo>
                    <a:pt x="482038" y="399728"/>
                    <a:pt x="483683" y="398788"/>
                    <a:pt x="485027" y="397478"/>
                  </a:cubicBezTo>
                  <a:cubicBezTo>
                    <a:pt x="488015" y="394523"/>
                    <a:pt x="489291" y="390594"/>
                    <a:pt x="488553" y="386631"/>
                  </a:cubicBezTo>
                  <a:cubicBezTo>
                    <a:pt x="487814" y="382769"/>
                    <a:pt x="485228" y="379545"/>
                    <a:pt x="481601" y="378000"/>
                  </a:cubicBezTo>
                  <a:lnTo>
                    <a:pt x="393515" y="340355"/>
                  </a:lnTo>
                  <a:lnTo>
                    <a:pt x="371552" y="259052"/>
                  </a:lnTo>
                  <a:lnTo>
                    <a:pt x="506318" y="317418"/>
                  </a:lnTo>
                  <a:cubicBezTo>
                    <a:pt x="514612" y="322456"/>
                    <a:pt x="520557" y="330381"/>
                    <a:pt x="523075" y="339784"/>
                  </a:cubicBezTo>
                  <a:lnTo>
                    <a:pt x="607736" y="651359"/>
                  </a:lnTo>
                  <a:cubicBezTo>
                    <a:pt x="563407" y="688635"/>
                    <a:pt x="509911" y="715299"/>
                    <a:pt x="451142" y="727456"/>
                  </a:cubicBezTo>
                  <a:close/>
                  <a:moveTo>
                    <a:pt x="627314" y="633661"/>
                  </a:moveTo>
                  <a:lnTo>
                    <a:pt x="545810" y="333706"/>
                  </a:lnTo>
                  <a:cubicBezTo>
                    <a:pt x="541612" y="318056"/>
                    <a:pt x="531605" y="304926"/>
                    <a:pt x="517366" y="296665"/>
                  </a:cubicBezTo>
                  <a:lnTo>
                    <a:pt x="516359" y="296161"/>
                  </a:lnTo>
                  <a:lnTo>
                    <a:pt x="363694" y="230038"/>
                  </a:lnTo>
                  <a:lnTo>
                    <a:pt x="321649" y="74384"/>
                  </a:lnTo>
                  <a:cubicBezTo>
                    <a:pt x="316814" y="56452"/>
                    <a:pt x="304388" y="42549"/>
                    <a:pt x="288773" y="35127"/>
                  </a:cubicBezTo>
                  <a:cubicBezTo>
                    <a:pt x="317653" y="27537"/>
                    <a:pt x="347944" y="23474"/>
                    <a:pt x="379176" y="23474"/>
                  </a:cubicBezTo>
                  <a:cubicBezTo>
                    <a:pt x="575295" y="23474"/>
                    <a:pt x="734810" y="183023"/>
                    <a:pt x="734810" y="379109"/>
                  </a:cubicBezTo>
                  <a:cubicBezTo>
                    <a:pt x="734810" y="478780"/>
                    <a:pt x="693572" y="568982"/>
                    <a:pt x="627280" y="633628"/>
                  </a:cubicBezTo>
                  <a:close/>
                </a:path>
              </a:pathLst>
            </a:custGeom>
            <a:grpFill/>
            <a:ln w="0" cap="flat">
              <a:noFill/>
              <a:prstDash val="solid"/>
              <a:miter/>
            </a:ln>
          </p:spPr>
          <p:txBody>
            <a:bodyPr rtlCol="0" anchor="ctr"/>
            <a:lstStyle/>
            <a:p>
              <a:pPr>
                <a:defRPr/>
              </a:pPr>
              <a:endParaRPr lang="en-GB"/>
            </a:p>
          </p:txBody>
        </p:sp>
        <p:sp>
          <p:nvSpPr>
            <p:cNvPr id="44" name="Freeform: Shape 43"/>
            <p:cNvSpPr/>
            <p:nvPr/>
          </p:nvSpPr>
          <p:spPr bwMode="auto">
            <a:xfrm>
              <a:off x="241990" y="451274"/>
              <a:ext cx="77947" cy="38218"/>
            </a:xfrm>
            <a:custGeom>
              <a:avLst/>
              <a:gdLst>
                <a:gd name="connsiteX0" fmla="*/ 405 w 77947"/>
                <a:gd name="connsiteY0" fmla="*/ 29521 h 38218"/>
                <a:gd name="connsiteX1" fmla="*/ 11756 w 77947"/>
                <a:gd name="connsiteY1" fmla="*/ 38218 h 38218"/>
                <a:gd name="connsiteX2" fmla="*/ 14812 w 77947"/>
                <a:gd name="connsiteY2" fmla="*/ 37815 h 38218"/>
                <a:gd name="connsiteX3" fmla="*/ 69248 w 77947"/>
                <a:gd name="connsiteY3" fmla="*/ 23106 h 38218"/>
                <a:gd name="connsiteX4" fmla="*/ 77543 w 77947"/>
                <a:gd name="connsiteY4" fmla="*/ 8700 h 38218"/>
                <a:gd name="connsiteX5" fmla="*/ 63136 w 77947"/>
                <a:gd name="connsiteY5" fmla="*/ 405 h 38218"/>
                <a:gd name="connsiteX6" fmla="*/ 8700 w 77947"/>
                <a:gd name="connsiteY6" fmla="*/ 15114 h 38218"/>
                <a:gd name="connsiteX7" fmla="*/ 405 w 77947"/>
                <a:gd name="connsiteY7" fmla="*/ 29521 h 3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47" h="38218" fill="norm" stroke="1" extrusionOk="0">
                  <a:moveTo>
                    <a:pt x="405" y="29521"/>
                  </a:moveTo>
                  <a:cubicBezTo>
                    <a:pt x="1815" y="34759"/>
                    <a:pt x="6550" y="38218"/>
                    <a:pt x="11756" y="38218"/>
                  </a:cubicBezTo>
                  <a:cubicBezTo>
                    <a:pt x="12763" y="38218"/>
                    <a:pt x="13804" y="38084"/>
                    <a:pt x="14812" y="37815"/>
                  </a:cubicBezTo>
                  <a:lnTo>
                    <a:pt x="69248" y="23106"/>
                  </a:lnTo>
                  <a:cubicBezTo>
                    <a:pt x="75528" y="21427"/>
                    <a:pt x="79222" y="14946"/>
                    <a:pt x="77543" y="8700"/>
                  </a:cubicBezTo>
                  <a:cubicBezTo>
                    <a:pt x="75864" y="2420"/>
                    <a:pt x="69416" y="-1274"/>
                    <a:pt x="63136" y="405"/>
                  </a:cubicBezTo>
                  <a:lnTo>
                    <a:pt x="8700" y="15114"/>
                  </a:lnTo>
                  <a:cubicBezTo>
                    <a:pt x="2420" y="16793"/>
                    <a:pt x="-1274" y="23274"/>
                    <a:pt x="405" y="29521"/>
                  </a:cubicBezTo>
                  <a:close/>
                </a:path>
              </a:pathLst>
            </a:custGeom>
            <a:grpFill/>
            <a:ln w="0" cap="flat">
              <a:noFill/>
              <a:prstDash val="solid"/>
              <a:miter/>
            </a:ln>
          </p:spPr>
          <p:txBody>
            <a:bodyPr rtlCol="0" anchor="ctr"/>
            <a:lstStyle/>
            <a:p>
              <a:pPr>
                <a:defRPr/>
              </a:pPr>
              <a:endParaRPr lang="en-GB"/>
            </a:p>
          </p:txBody>
        </p:sp>
        <p:sp>
          <p:nvSpPr>
            <p:cNvPr id="45" name="Freeform: Shape 44"/>
            <p:cNvSpPr/>
            <p:nvPr/>
          </p:nvSpPr>
          <p:spPr bwMode="auto">
            <a:xfrm>
              <a:off x="126076" y="141162"/>
              <a:ext cx="176598" cy="246481"/>
            </a:xfrm>
            <a:custGeom>
              <a:avLst/>
              <a:gdLst>
                <a:gd name="connsiteX0" fmla="*/ 26957 w 176598"/>
                <a:gd name="connsiteY0" fmla="*/ 152547 h 246481"/>
                <a:gd name="connsiteX1" fmla="*/ 27998 w 176598"/>
                <a:gd name="connsiteY1" fmla="*/ 153453 h 246481"/>
                <a:gd name="connsiteX2" fmla="*/ 28435 w 176598"/>
                <a:gd name="connsiteY2" fmla="*/ 153722 h 246481"/>
                <a:gd name="connsiteX3" fmla="*/ 36763 w 176598"/>
                <a:gd name="connsiteY3" fmla="*/ 160170 h 246481"/>
                <a:gd name="connsiteX4" fmla="*/ 61009 w 176598"/>
                <a:gd name="connsiteY4" fmla="*/ 180353 h 246481"/>
                <a:gd name="connsiteX5" fmla="*/ 70547 w 176598"/>
                <a:gd name="connsiteY5" fmla="*/ 201543 h 246481"/>
                <a:gd name="connsiteX6" fmla="*/ 76860 w 176598"/>
                <a:gd name="connsiteY6" fmla="*/ 224883 h 246481"/>
                <a:gd name="connsiteX7" fmla="*/ 112692 w 176598"/>
                <a:gd name="connsiteY7" fmla="*/ 245468 h 246481"/>
                <a:gd name="connsiteX8" fmla="*/ 146073 w 176598"/>
                <a:gd name="connsiteY8" fmla="*/ 236435 h 246481"/>
                <a:gd name="connsiteX9" fmla="*/ 166659 w 176598"/>
                <a:gd name="connsiteY9" fmla="*/ 200603 h 246481"/>
                <a:gd name="connsiteX10" fmla="*/ 160345 w 176598"/>
                <a:gd name="connsiteY10" fmla="*/ 177263 h 246481"/>
                <a:gd name="connsiteX11" fmla="*/ 158028 w 176598"/>
                <a:gd name="connsiteY11" fmla="*/ 154159 h 246481"/>
                <a:gd name="connsiteX12" fmla="*/ 168842 w 176598"/>
                <a:gd name="connsiteY12" fmla="*/ 124405 h 246481"/>
                <a:gd name="connsiteX13" fmla="*/ 172737 w 176598"/>
                <a:gd name="connsiteY13" fmla="*/ 114700 h 246481"/>
                <a:gd name="connsiteX14" fmla="*/ 173140 w 176598"/>
                <a:gd name="connsiteY14" fmla="*/ 113961 h 246481"/>
                <a:gd name="connsiteX15" fmla="*/ 173442 w 176598"/>
                <a:gd name="connsiteY15" fmla="*/ 112920 h 246481"/>
                <a:gd name="connsiteX16" fmla="*/ 173509 w 176598"/>
                <a:gd name="connsiteY16" fmla="*/ 65972 h 246481"/>
                <a:gd name="connsiteX17" fmla="*/ 65106 w 176598"/>
                <a:gd name="connsiteY17" fmla="*/ 3039 h 246481"/>
                <a:gd name="connsiteX18" fmla="*/ 3114 w 176598"/>
                <a:gd name="connsiteY18" fmla="*/ 111979 h 246481"/>
                <a:gd name="connsiteX19" fmla="*/ 26923 w 176598"/>
                <a:gd name="connsiteY19" fmla="*/ 152479 h 246481"/>
                <a:gd name="connsiteX20" fmla="*/ 139961 w 176598"/>
                <a:gd name="connsiteY20" fmla="*/ 213800 h 246481"/>
                <a:gd name="connsiteX21" fmla="*/ 106580 w 176598"/>
                <a:gd name="connsiteY21" fmla="*/ 222834 h 246481"/>
                <a:gd name="connsiteX22" fmla="*/ 99562 w 176598"/>
                <a:gd name="connsiteY22" fmla="*/ 218804 h 246481"/>
                <a:gd name="connsiteX23" fmla="*/ 96841 w 176598"/>
                <a:gd name="connsiteY23" fmla="*/ 208729 h 246481"/>
                <a:gd name="connsiteX24" fmla="*/ 141271 w 176598"/>
                <a:gd name="connsiteY24" fmla="*/ 196741 h 246481"/>
                <a:gd name="connsiteX25" fmla="*/ 143991 w 176598"/>
                <a:gd name="connsiteY25" fmla="*/ 206815 h 246481"/>
                <a:gd name="connsiteX26" fmla="*/ 139961 w 176598"/>
                <a:gd name="connsiteY26" fmla="*/ 213834 h 246481"/>
                <a:gd name="connsiteX27" fmla="*/ 71386 w 176598"/>
                <a:gd name="connsiteY27" fmla="*/ 26278 h 246481"/>
                <a:gd name="connsiteX28" fmla="*/ 150304 w 176598"/>
                <a:gd name="connsiteY28" fmla="*/ 72285 h 246481"/>
                <a:gd name="connsiteX29" fmla="*/ 150640 w 176598"/>
                <a:gd name="connsiteY29" fmla="*/ 105263 h 246481"/>
                <a:gd name="connsiteX30" fmla="*/ 149330 w 176598"/>
                <a:gd name="connsiteY30" fmla="*/ 107714 h 246481"/>
                <a:gd name="connsiteX31" fmla="*/ 149498 w 176598"/>
                <a:gd name="connsiteY31" fmla="*/ 108319 h 246481"/>
                <a:gd name="connsiteX32" fmla="*/ 145838 w 176598"/>
                <a:gd name="connsiteY32" fmla="*/ 117319 h 246481"/>
                <a:gd name="connsiteX33" fmla="*/ 134453 w 176598"/>
                <a:gd name="connsiteY33" fmla="*/ 149222 h 246481"/>
                <a:gd name="connsiteX34" fmla="*/ 134856 w 176598"/>
                <a:gd name="connsiteY34" fmla="*/ 173468 h 246481"/>
                <a:gd name="connsiteX35" fmla="*/ 90595 w 176598"/>
                <a:gd name="connsiteY35" fmla="*/ 185424 h 246481"/>
                <a:gd name="connsiteX36" fmla="*/ 78707 w 176598"/>
                <a:gd name="connsiteY36" fmla="*/ 164233 h 246481"/>
                <a:gd name="connsiteX37" fmla="*/ 51707 w 176598"/>
                <a:gd name="connsiteY37" fmla="*/ 141464 h 246481"/>
                <a:gd name="connsiteX38" fmla="*/ 43211 w 176598"/>
                <a:gd name="connsiteY38" fmla="*/ 134882 h 246481"/>
                <a:gd name="connsiteX39" fmla="*/ 26184 w 176598"/>
                <a:gd name="connsiteY39" fmla="*/ 105800 h 246481"/>
                <a:gd name="connsiteX40" fmla="*/ 71319 w 176598"/>
                <a:gd name="connsiteY40" fmla="*/ 26278 h 2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6598" h="246481" fill="norm" stroke="1" extrusionOk="0">
                  <a:moveTo>
                    <a:pt x="26957" y="152547"/>
                  </a:moveTo>
                  <a:lnTo>
                    <a:pt x="27998" y="153453"/>
                  </a:lnTo>
                  <a:lnTo>
                    <a:pt x="28435" y="153722"/>
                  </a:lnTo>
                  <a:lnTo>
                    <a:pt x="36763" y="160170"/>
                  </a:lnTo>
                  <a:cubicBezTo>
                    <a:pt x="49222" y="169808"/>
                    <a:pt x="56744" y="175651"/>
                    <a:pt x="61009" y="180353"/>
                  </a:cubicBezTo>
                  <a:cubicBezTo>
                    <a:pt x="65476" y="185356"/>
                    <a:pt x="67256" y="189319"/>
                    <a:pt x="70547" y="201543"/>
                  </a:cubicBezTo>
                  <a:lnTo>
                    <a:pt x="76860" y="224883"/>
                  </a:lnTo>
                  <a:cubicBezTo>
                    <a:pt x="81058" y="240431"/>
                    <a:pt x="97144" y="249666"/>
                    <a:pt x="112692" y="245468"/>
                  </a:cubicBezTo>
                  <a:lnTo>
                    <a:pt x="146073" y="236435"/>
                  </a:lnTo>
                  <a:cubicBezTo>
                    <a:pt x="161621" y="232237"/>
                    <a:pt x="170856" y="216151"/>
                    <a:pt x="166659" y="200603"/>
                  </a:cubicBezTo>
                  <a:lnTo>
                    <a:pt x="160345" y="177263"/>
                  </a:lnTo>
                  <a:cubicBezTo>
                    <a:pt x="157054" y="165039"/>
                    <a:pt x="156618" y="160741"/>
                    <a:pt x="158028" y="154159"/>
                  </a:cubicBezTo>
                  <a:cubicBezTo>
                    <a:pt x="159338" y="147879"/>
                    <a:pt x="162931" y="139047"/>
                    <a:pt x="168842" y="124405"/>
                  </a:cubicBezTo>
                  <a:lnTo>
                    <a:pt x="172737" y="114700"/>
                  </a:lnTo>
                  <a:lnTo>
                    <a:pt x="173140" y="113961"/>
                  </a:lnTo>
                  <a:lnTo>
                    <a:pt x="173442" y="112920"/>
                  </a:lnTo>
                  <a:cubicBezTo>
                    <a:pt x="177640" y="97573"/>
                    <a:pt x="177640" y="81319"/>
                    <a:pt x="173509" y="65972"/>
                  </a:cubicBezTo>
                  <a:cubicBezTo>
                    <a:pt x="160714" y="18587"/>
                    <a:pt x="112088" y="-9655"/>
                    <a:pt x="65106" y="3039"/>
                  </a:cubicBezTo>
                  <a:cubicBezTo>
                    <a:pt x="18125" y="15733"/>
                    <a:pt x="-9681" y="64595"/>
                    <a:pt x="3114" y="111979"/>
                  </a:cubicBezTo>
                  <a:cubicBezTo>
                    <a:pt x="7244" y="127226"/>
                    <a:pt x="15472" y="141229"/>
                    <a:pt x="26923" y="152479"/>
                  </a:cubicBezTo>
                  <a:close/>
                  <a:moveTo>
                    <a:pt x="139961" y="213800"/>
                  </a:moveTo>
                  <a:lnTo>
                    <a:pt x="106580" y="222834"/>
                  </a:lnTo>
                  <a:cubicBezTo>
                    <a:pt x="103524" y="223674"/>
                    <a:pt x="100401" y="221860"/>
                    <a:pt x="99562" y="218804"/>
                  </a:cubicBezTo>
                  <a:lnTo>
                    <a:pt x="96841" y="208729"/>
                  </a:lnTo>
                  <a:lnTo>
                    <a:pt x="141271" y="196741"/>
                  </a:lnTo>
                  <a:lnTo>
                    <a:pt x="143991" y="206815"/>
                  </a:lnTo>
                  <a:cubicBezTo>
                    <a:pt x="144797" y="209871"/>
                    <a:pt x="143017" y="212994"/>
                    <a:pt x="139961" y="213834"/>
                  </a:cubicBezTo>
                  <a:close/>
                  <a:moveTo>
                    <a:pt x="71386" y="26278"/>
                  </a:moveTo>
                  <a:cubicBezTo>
                    <a:pt x="105573" y="17043"/>
                    <a:pt x="140968" y="37696"/>
                    <a:pt x="150304" y="72285"/>
                  </a:cubicBezTo>
                  <a:cubicBezTo>
                    <a:pt x="153259" y="83267"/>
                    <a:pt x="153394" y="94349"/>
                    <a:pt x="150640" y="105263"/>
                  </a:cubicBezTo>
                  <a:lnTo>
                    <a:pt x="149330" y="107714"/>
                  </a:lnTo>
                  <a:lnTo>
                    <a:pt x="149498" y="108319"/>
                  </a:lnTo>
                  <a:cubicBezTo>
                    <a:pt x="148188" y="111543"/>
                    <a:pt x="146980" y="114532"/>
                    <a:pt x="145838" y="117319"/>
                  </a:cubicBezTo>
                  <a:cubicBezTo>
                    <a:pt x="139860" y="131927"/>
                    <a:pt x="136267" y="140726"/>
                    <a:pt x="134453" y="149222"/>
                  </a:cubicBezTo>
                  <a:cubicBezTo>
                    <a:pt x="132707" y="157651"/>
                    <a:pt x="133110" y="165006"/>
                    <a:pt x="134856" y="173468"/>
                  </a:cubicBezTo>
                  <a:lnTo>
                    <a:pt x="90595" y="185424"/>
                  </a:lnTo>
                  <a:cubicBezTo>
                    <a:pt x="87808" y="176994"/>
                    <a:pt x="84517" y="170547"/>
                    <a:pt x="78707" y="164233"/>
                  </a:cubicBezTo>
                  <a:cubicBezTo>
                    <a:pt x="72729" y="157651"/>
                    <a:pt x="64804" y="151573"/>
                    <a:pt x="51707" y="141464"/>
                  </a:cubicBezTo>
                  <a:cubicBezTo>
                    <a:pt x="49088" y="139450"/>
                    <a:pt x="46267" y="137267"/>
                    <a:pt x="43211" y="134882"/>
                  </a:cubicBezTo>
                  <a:cubicBezTo>
                    <a:pt x="34882" y="126520"/>
                    <a:pt x="29173" y="116748"/>
                    <a:pt x="26184" y="105800"/>
                  </a:cubicBezTo>
                  <a:cubicBezTo>
                    <a:pt x="16849" y="71177"/>
                    <a:pt x="37099" y="35513"/>
                    <a:pt x="71319" y="26278"/>
                  </a:cubicBezTo>
                  <a:close/>
                </a:path>
              </a:pathLst>
            </a:custGeom>
            <a:grpFill/>
            <a:ln w="0" cap="flat">
              <a:noFill/>
              <a:prstDash val="solid"/>
              <a:miter/>
            </a:ln>
          </p:spPr>
          <p:txBody>
            <a:bodyPr rtlCol="0" anchor="ctr"/>
            <a:lstStyle/>
            <a:p>
              <a:pPr>
                <a:defRPr/>
              </a:pPr>
              <a:endParaRPr lang="en-GB"/>
            </a:p>
          </p:txBody>
        </p:sp>
        <p:sp>
          <p:nvSpPr>
            <p:cNvPr id="46" name="Freeform: Shape 45"/>
            <p:cNvSpPr/>
            <p:nvPr/>
          </p:nvSpPr>
          <p:spPr bwMode="auto">
            <a:xfrm>
              <a:off x="133069" y="148475"/>
              <a:ext cx="575738" cy="522108"/>
            </a:xfrm>
            <a:custGeom>
              <a:avLst/>
              <a:gdLst>
                <a:gd name="connsiteX0" fmla="*/ 279251 w 575738"/>
                <a:gd name="connsiteY0" fmla="*/ 21014 h 522108"/>
                <a:gd name="connsiteX1" fmla="*/ 259908 w 575738"/>
                <a:gd name="connsiteY1" fmla="*/ 26152 h 522108"/>
                <a:gd name="connsiteX2" fmla="*/ 251546 w 575738"/>
                <a:gd name="connsiteY2" fmla="*/ 40525 h 522108"/>
                <a:gd name="connsiteX3" fmla="*/ 265919 w 575738"/>
                <a:gd name="connsiteY3" fmla="*/ 48887 h 522108"/>
                <a:gd name="connsiteX4" fmla="*/ 285263 w 575738"/>
                <a:gd name="connsiteY4" fmla="*/ 43749 h 522108"/>
                <a:gd name="connsiteX5" fmla="*/ 293625 w 575738"/>
                <a:gd name="connsiteY5" fmla="*/ 29376 h 522108"/>
                <a:gd name="connsiteX6" fmla="*/ 279251 w 575738"/>
                <a:gd name="connsiteY6" fmla="*/ 21014 h 522108"/>
                <a:gd name="connsiteX7" fmla="*/ 350916 w 575738"/>
                <a:gd name="connsiteY7" fmla="*/ 2309 h 522108"/>
                <a:gd name="connsiteX8" fmla="*/ 340572 w 575738"/>
                <a:gd name="connsiteY8" fmla="*/ 4727 h 522108"/>
                <a:gd name="connsiteX9" fmla="*/ 330833 w 575738"/>
                <a:gd name="connsiteY9" fmla="*/ 7312 h 522108"/>
                <a:gd name="connsiteX10" fmla="*/ 322471 w 575738"/>
                <a:gd name="connsiteY10" fmla="*/ 21685 h 522108"/>
                <a:gd name="connsiteX11" fmla="*/ 336845 w 575738"/>
                <a:gd name="connsiteY11" fmla="*/ 30047 h 522108"/>
                <a:gd name="connsiteX12" fmla="*/ 346583 w 575738"/>
                <a:gd name="connsiteY12" fmla="*/ 27462 h 522108"/>
                <a:gd name="connsiteX13" fmla="*/ 355584 w 575738"/>
                <a:gd name="connsiteY13" fmla="*/ 25346 h 522108"/>
                <a:gd name="connsiteX14" fmla="*/ 364751 w 575738"/>
                <a:gd name="connsiteY14" fmla="*/ 11476 h 522108"/>
                <a:gd name="connsiteX15" fmla="*/ 350882 w 575738"/>
                <a:gd name="connsiteY15" fmla="*/ 2309 h 522108"/>
                <a:gd name="connsiteX16" fmla="*/ 350882 w 575738"/>
                <a:gd name="connsiteY16" fmla="*/ 2309 h 522108"/>
                <a:gd name="connsiteX17" fmla="*/ 428860 w 575738"/>
                <a:gd name="connsiteY17" fmla="*/ 4021 h 522108"/>
                <a:gd name="connsiteX18" fmla="*/ 407804 w 575738"/>
                <a:gd name="connsiteY18" fmla="*/ 92 h 522108"/>
                <a:gd name="connsiteX19" fmla="*/ 394673 w 575738"/>
                <a:gd name="connsiteY19" fmla="*/ 10301 h 522108"/>
                <a:gd name="connsiteX20" fmla="*/ 404882 w 575738"/>
                <a:gd name="connsiteY20" fmla="*/ 23432 h 522108"/>
                <a:gd name="connsiteX21" fmla="*/ 423117 w 575738"/>
                <a:gd name="connsiteY21" fmla="*/ 26857 h 522108"/>
                <a:gd name="connsiteX22" fmla="*/ 437390 w 575738"/>
                <a:gd name="connsiteY22" fmla="*/ 18294 h 522108"/>
                <a:gd name="connsiteX23" fmla="*/ 428826 w 575738"/>
                <a:gd name="connsiteY23" fmla="*/ 4021 h 522108"/>
                <a:gd name="connsiteX24" fmla="*/ 498543 w 575738"/>
                <a:gd name="connsiteY24" fmla="*/ 38544 h 522108"/>
                <a:gd name="connsiteX25" fmla="*/ 481113 w 575738"/>
                <a:gd name="connsiteY25" fmla="*/ 26286 h 522108"/>
                <a:gd name="connsiteX26" fmla="*/ 464927 w 575738"/>
                <a:gd name="connsiteY26" fmla="*/ 30047 h 522108"/>
                <a:gd name="connsiteX27" fmla="*/ 468688 w 575738"/>
                <a:gd name="connsiteY27" fmla="*/ 46234 h 522108"/>
                <a:gd name="connsiteX28" fmla="*/ 483968 w 575738"/>
                <a:gd name="connsiteY28" fmla="*/ 56980 h 522108"/>
                <a:gd name="connsiteX29" fmla="*/ 500490 w 575738"/>
                <a:gd name="connsiteY29" fmla="*/ 55033 h 522108"/>
                <a:gd name="connsiteX30" fmla="*/ 498543 w 575738"/>
                <a:gd name="connsiteY30" fmla="*/ 38510 h 522108"/>
                <a:gd name="connsiteX31" fmla="*/ 498543 w 575738"/>
                <a:gd name="connsiteY31" fmla="*/ 38510 h 522108"/>
                <a:gd name="connsiteX32" fmla="*/ 548748 w 575738"/>
                <a:gd name="connsiteY32" fmla="*/ 97514 h 522108"/>
                <a:gd name="connsiteX33" fmla="*/ 537397 w 575738"/>
                <a:gd name="connsiteY33" fmla="*/ 79581 h 522108"/>
                <a:gd name="connsiteX34" fmla="*/ 521009 w 575738"/>
                <a:gd name="connsiteY34" fmla="*/ 76794 h 522108"/>
                <a:gd name="connsiteX35" fmla="*/ 518222 w 575738"/>
                <a:gd name="connsiteY35" fmla="*/ 93182 h 522108"/>
                <a:gd name="connsiteX36" fmla="*/ 528296 w 575738"/>
                <a:gd name="connsiteY36" fmla="*/ 109066 h 522108"/>
                <a:gd name="connsiteX37" fmla="*/ 544315 w 575738"/>
                <a:gd name="connsiteY37" fmla="*/ 113533 h 522108"/>
                <a:gd name="connsiteX38" fmla="*/ 548781 w 575738"/>
                <a:gd name="connsiteY38" fmla="*/ 97514 h 522108"/>
                <a:gd name="connsiteX39" fmla="*/ 548781 w 575738"/>
                <a:gd name="connsiteY39" fmla="*/ 97514 h 522108"/>
                <a:gd name="connsiteX40" fmla="*/ 573968 w 575738"/>
                <a:gd name="connsiteY40" fmla="*/ 170421 h 522108"/>
                <a:gd name="connsiteX41" fmla="*/ 570610 w 575738"/>
                <a:gd name="connsiteY41" fmla="*/ 153562 h 522108"/>
                <a:gd name="connsiteX42" fmla="*/ 569670 w 575738"/>
                <a:gd name="connsiteY42" fmla="*/ 149768 h 522108"/>
                <a:gd name="connsiteX43" fmla="*/ 555364 w 575738"/>
                <a:gd name="connsiteY43" fmla="*/ 141305 h 522108"/>
                <a:gd name="connsiteX44" fmla="*/ 546901 w 575738"/>
                <a:gd name="connsiteY44" fmla="*/ 155611 h 522108"/>
                <a:gd name="connsiteX45" fmla="*/ 547740 w 575738"/>
                <a:gd name="connsiteY45" fmla="*/ 159003 h 522108"/>
                <a:gd name="connsiteX46" fmla="*/ 550729 w 575738"/>
                <a:gd name="connsiteY46" fmla="*/ 174115 h 522108"/>
                <a:gd name="connsiteX47" fmla="*/ 564196 w 575738"/>
                <a:gd name="connsiteY47" fmla="*/ 183887 h 522108"/>
                <a:gd name="connsiteX48" fmla="*/ 573968 w 575738"/>
                <a:gd name="connsiteY48" fmla="*/ 170421 h 522108"/>
                <a:gd name="connsiteX49" fmla="*/ 572658 w 575738"/>
                <a:gd name="connsiteY49" fmla="*/ 247492 h 522108"/>
                <a:gd name="connsiteX50" fmla="*/ 575681 w 575738"/>
                <a:gd name="connsiteY50" fmla="*/ 226604 h 522108"/>
                <a:gd name="connsiteX51" fmla="*/ 565102 w 575738"/>
                <a:gd name="connsiteY51" fmla="*/ 213775 h 522108"/>
                <a:gd name="connsiteX52" fmla="*/ 552274 w 575738"/>
                <a:gd name="connsiteY52" fmla="*/ 224354 h 522108"/>
                <a:gd name="connsiteX53" fmla="*/ 549554 w 575738"/>
                <a:gd name="connsiteY53" fmla="*/ 243025 h 522108"/>
                <a:gd name="connsiteX54" fmla="*/ 558856 w 575738"/>
                <a:gd name="connsiteY54" fmla="*/ 256794 h 522108"/>
                <a:gd name="connsiteX55" fmla="*/ 572625 w 575738"/>
                <a:gd name="connsiteY55" fmla="*/ 247492 h 522108"/>
                <a:gd name="connsiteX56" fmla="*/ 572625 w 575738"/>
                <a:gd name="connsiteY56" fmla="*/ 247492 h 522108"/>
                <a:gd name="connsiteX57" fmla="*/ 544785 w 575738"/>
                <a:gd name="connsiteY57" fmla="*/ 319425 h 522108"/>
                <a:gd name="connsiteX58" fmla="*/ 554927 w 575738"/>
                <a:gd name="connsiteY58" fmla="*/ 300854 h 522108"/>
                <a:gd name="connsiteX59" fmla="*/ 549453 w 575738"/>
                <a:gd name="connsiteY59" fmla="*/ 285137 h 522108"/>
                <a:gd name="connsiteX60" fmla="*/ 533737 w 575738"/>
                <a:gd name="connsiteY60" fmla="*/ 290611 h 522108"/>
                <a:gd name="connsiteX61" fmla="*/ 524703 w 575738"/>
                <a:gd name="connsiteY61" fmla="*/ 307134 h 522108"/>
                <a:gd name="connsiteX62" fmla="*/ 528565 w 575738"/>
                <a:gd name="connsiteY62" fmla="*/ 323287 h 522108"/>
                <a:gd name="connsiteX63" fmla="*/ 544718 w 575738"/>
                <a:gd name="connsiteY63" fmla="*/ 319425 h 522108"/>
                <a:gd name="connsiteX64" fmla="*/ 544718 w 575738"/>
                <a:gd name="connsiteY64" fmla="*/ 319425 h 522108"/>
                <a:gd name="connsiteX65" fmla="*/ 492397 w 575738"/>
                <a:gd name="connsiteY65" fmla="*/ 376481 h 522108"/>
                <a:gd name="connsiteX66" fmla="*/ 508886 w 575738"/>
                <a:gd name="connsiteY66" fmla="*/ 363014 h 522108"/>
                <a:gd name="connsiteX67" fmla="*/ 509625 w 575738"/>
                <a:gd name="connsiteY67" fmla="*/ 346425 h 522108"/>
                <a:gd name="connsiteX68" fmla="*/ 493035 w 575738"/>
                <a:gd name="connsiteY68" fmla="*/ 345686 h 522108"/>
                <a:gd name="connsiteX69" fmla="*/ 478561 w 575738"/>
                <a:gd name="connsiteY69" fmla="*/ 357507 h 522108"/>
                <a:gd name="connsiteX70" fmla="*/ 475975 w 575738"/>
                <a:gd name="connsiteY70" fmla="*/ 373928 h 522108"/>
                <a:gd name="connsiteX71" fmla="*/ 492397 w 575738"/>
                <a:gd name="connsiteY71" fmla="*/ 376514 h 522108"/>
                <a:gd name="connsiteX72" fmla="*/ 492397 w 575738"/>
                <a:gd name="connsiteY72" fmla="*/ 376514 h 522108"/>
                <a:gd name="connsiteX73" fmla="*/ 167020 w 575738"/>
                <a:gd name="connsiteY73" fmla="*/ 479679 h 522108"/>
                <a:gd name="connsiteX74" fmla="*/ 186330 w 575738"/>
                <a:gd name="connsiteY74" fmla="*/ 474373 h 522108"/>
                <a:gd name="connsiteX75" fmla="*/ 194557 w 575738"/>
                <a:gd name="connsiteY75" fmla="*/ 459932 h 522108"/>
                <a:gd name="connsiteX76" fmla="*/ 180117 w 575738"/>
                <a:gd name="connsiteY76" fmla="*/ 451705 h 522108"/>
                <a:gd name="connsiteX77" fmla="*/ 160807 w 575738"/>
                <a:gd name="connsiteY77" fmla="*/ 457011 h 522108"/>
                <a:gd name="connsiteX78" fmla="*/ 152580 w 575738"/>
                <a:gd name="connsiteY78" fmla="*/ 471451 h 522108"/>
                <a:gd name="connsiteX79" fmla="*/ 167020 w 575738"/>
                <a:gd name="connsiteY79" fmla="*/ 479679 h 522108"/>
                <a:gd name="connsiteX80" fmla="*/ 96262 w 575738"/>
                <a:gd name="connsiteY80" fmla="*/ 499156 h 522108"/>
                <a:gd name="connsiteX81" fmla="*/ 115572 w 575738"/>
                <a:gd name="connsiteY81" fmla="*/ 493850 h 522108"/>
                <a:gd name="connsiteX82" fmla="*/ 123800 w 575738"/>
                <a:gd name="connsiteY82" fmla="*/ 479410 h 522108"/>
                <a:gd name="connsiteX83" fmla="*/ 109359 w 575738"/>
                <a:gd name="connsiteY83" fmla="*/ 471182 h 522108"/>
                <a:gd name="connsiteX84" fmla="*/ 90050 w 575738"/>
                <a:gd name="connsiteY84" fmla="*/ 476488 h 522108"/>
                <a:gd name="connsiteX85" fmla="*/ 81822 w 575738"/>
                <a:gd name="connsiteY85" fmla="*/ 490928 h 522108"/>
                <a:gd name="connsiteX86" fmla="*/ 96262 w 575738"/>
                <a:gd name="connsiteY86" fmla="*/ 499156 h 522108"/>
                <a:gd name="connsiteX87" fmla="*/ 14859 w 575738"/>
                <a:gd name="connsiteY87" fmla="*/ 521690 h 522108"/>
                <a:gd name="connsiteX88" fmla="*/ 44781 w 575738"/>
                <a:gd name="connsiteY88" fmla="*/ 513294 h 522108"/>
                <a:gd name="connsiteX89" fmla="*/ 53009 w 575738"/>
                <a:gd name="connsiteY89" fmla="*/ 498854 h 522108"/>
                <a:gd name="connsiteX90" fmla="*/ 38568 w 575738"/>
                <a:gd name="connsiteY90" fmla="*/ 490626 h 522108"/>
                <a:gd name="connsiteX91" fmla="*/ 8646 w 575738"/>
                <a:gd name="connsiteY91" fmla="*/ 499022 h 522108"/>
                <a:gd name="connsiteX92" fmla="*/ 419 w 575738"/>
                <a:gd name="connsiteY92" fmla="*/ 513462 h 522108"/>
                <a:gd name="connsiteX93" fmla="*/ 14859 w 575738"/>
                <a:gd name="connsiteY93" fmla="*/ 521690 h 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75738" h="522108" fill="norm" stroke="1" extrusionOk="0">
                  <a:moveTo>
                    <a:pt x="279251" y="21014"/>
                  </a:moveTo>
                  <a:lnTo>
                    <a:pt x="259908" y="26152"/>
                  </a:lnTo>
                  <a:cubicBezTo>
                    <a:pt x="253628" y="27831"/>
                    <a:pt x="249901" y="34245"/>
                    <a:pt x="251546" y="40525"/>
                  </a:cubicBezTo>
                  <a:cubicBezTo>
                    <a:pt x="253225" y="46805"/>
                    <a:pt x="259639" y="50533"/>
                    <a:pt x="265919" y="48887"/>
                  </a:cubicBezTo>
                  <a:lnTo>
                    <a:pt x="285263" y="43749"/>
                  </a:lnTo>
                  <a:cubicBezTo>
                    <a:pt x="291542" y="42070"/>
                    <a:pt x="295270" y="35656"/>
                    <a:pt x="293625" y="29376"/>
                  </a:cubicBezTo>
                  <a:cubicBezTo>
                    <a:pt x="291945" y="23096"/>
                    <a:pt x="285531" y="19368"/>
                    <a:pt x="279251" y="21014"/>
                  </a:cubicBezTo>
                  <a:close/>
                  <a:moveTo>
                    <a:pt x="350916" y="2309"/>
                  </a:moveTo>
                  <a:cubicBezTo>
                    <a:pt x="347457" y="3014"/>
                    <a:pt x="344031" y="3820"/>
                    <a:pt x="340572" y="4727"/>
                  </a:cubicBezTo>
                  <a:lnTo>
                    <a:pt x="330833" y="7312"/>
                  </a:lnTo>
                  <a:cubicBezTo>
                    <a:pt x="324554" y="8991"/>
                    <a:pt x="320826" y="15406"/>
                    <a:pt x="322471" y="21685"/>
                  </a:cubicBezTo>
                  <a:cubicBezTo>
                    <a:pt x="324151" y="27965"/>
                    <a:pt x="330565" y="31693"/>
                    <a:pt x="336845" y="30047"/>
                  </a:cubicBezTo>
                  <a:lnTo>
                    <a:pt x="346583" y="27462"/>
                  </a:lnTo>
                  <a:cubicBezTo>
                    <a:pt x="349572" y="26656"/>
                    <a:pt x="352595" y="25950"/>
                    <a:pt x="355584" y="25346"/>
                  </a:cubicBezTo>
                  <a:cubicBezTo>
                    <a:pt x="361930" y="24036"/>
                    <a:pt x="366061" y="17857"/>
                    <a:pt x="364751" y="11476"/>
                  </a:cubicBezTo>
                  <a:cubicBezTo>
                    <a:pt x="363442" y="5130"/>
                    <a:pt x="357263" y="999"/>
                    <a:pt x="350882" y="2309"/>
                  </a:cubicBezTo>
                  <a:lnTo>
                    <a:pt x="350882" y="2309"/>
                  </a:lnTo>
                  <a:close/>
                  <a:moveTo>
                    <a:pt x="428860" y="4021"/>
                  </a:moveTo>
                  <a:cubicBezTo>
                    <a:pt x="421942" y="2309"/>
                    <a:pt x="414923" y="965"/>
                    <a:pt x="407804" y="92"/>
                  </a:cubicBezTo>
                  <a:cubicBezTo>
                    <a:pt x="401356" y="-714"/>
                    <a:pt x="395479" y="3853"/>
                    <a:pt x="394673" y="10301"/>
                  </a:cubicBezTo>
                  <a:cubicBezTo>
                    <a:pt x="393867" y="16749"/>
                    <a:pt x="398434" y="22626"/>
                    <a:pt x="404882" y="23432"/>
                  </a:cubicBezTo>
                  <a:cubicBezTo>
                    <a:pt x="411028" y="24204"/>
                    <a:pt x="417140" y="25346"/>
                    <a:pt x="423117" y="26857"/>
                  </a:cubicBezTo>
                  <a:cubicBezTo>
                    <a:pt x="429431" y="28436"/>
                    <a:pt x="435811" y="24607"/>
                    <a:pt x="437390" y="18294"/>
                  </a:cubicBezTo>
                  <a:cubicBezTo>
                    <a:pt x="438968" y="11980"/>
                    <a:pt x="435139" y="5600"/>
                    <a:pt x="428826" y="4021"/>
                  </a:cubicBezTo>
                  <a:close/>
                  <a:moveTo>
                    <a:pt x="498543" y="38544"/>
                  </a:moveTo>
                  <a:cubicBezTo>
                    <a:pt x="492934" y="34111"/>
                    <a:pt x="487125" y="30014"/>
                    <a:pt x="481113" y="26286"/>
                  </a:cubicBezTo>
                  <a:cubicBezTo>
                    <a:pt x="475606" y="22861"/>
                    <a:pt x="468352" y="24540"/>
                    <a:pt x="464927" y="30047"/>
                  </a:cubicBezTo>
                  <a:cubicBezTo>
                    <a:pt x="461502" y="35555"/>
                    <a:pt x="463181" y="42809"/>
                    <a:pt x="468688" y="46234"/>
                  </a:cubicBezTo>
                  <a:cubicBezTo>
                    <a:pt x="473961" y="49525"/>
                    <a:pt x="479065" y="53118"/>
                    <a:pt x="483968" y="56980"/>
                  </a:cubicBezTo>
                  <a:cubicBezTo>
                    <a:pt x="489073" y="61010"/>
                    <a:pt x="496460" y="60137"/>
                    <a:pt x="500490" y="55033"/>
                  </a:cubicBezTo>
                  <a:cubicBezTo>
                    <a:pt x="504520" y="49928"/>
                    <a:pt x="503647" y="42540"/>
                    <a:pt x="498543" y="38510"/>
                  </a:cubicBezTo>
                  <a:lnTo>
                    <a:pt x="498543" y="38510"/>
                  </a:lnTo>
                  <a:close/>
                  <a:moveTo>
                    <a:pt x="548748" y="97514"/>
                  </a:moveTo>
                  <a:cubicBezTo>
                    <a:pt x="545255" y="91301"/>
                    <a:pt x="541461" y="85324"/>
                    <a:pt x="537397" y="79581"/>
                  </a:cubicBezTo>
                  <a:cubicBezTo>
                    <a:pt x="533636" y="74275"/>
                    <a:pt x="526315" y="73033"/>
                    <a:pt x="521009" y="76794"/>
                  </a:cubicBezTo>
                  <a:cubicBezTo>
                    <a:pt x="515703" y="80555"/>
                    <a:pt x="514461" y="87876"/>
                    <a:pt x="518222" y="93182"/>
                  </a:cubicBezTo>
                  <a:cubicBezTo>
                    <a:pt x="521815" y="98253"/>
                    <a:pt x="525173" y="103559"/>
                    <a:pt x="528296" y="109066"/>
                  </a:cubicBezTo>
                  <a:cubicBezTo>
                    <a:pt x="531487" y="114708"/>
                    <a:pt x="538640" y="116723"/>
                    <a:pt x="544315" y="113533"/>
                  </a:cubicBezTo>
                  <a:cubicBezTo>
                    <a:pt x="549957" y="110342"/>
                    <a:pt x="551972" y="103189"/>
                    <a:pt x="548781" y="97514"/>
                  </a:cubicBezTo>
                  <a:lnTo>
                    <a:pt x="548781" y="97514"/>
                  </a:lnTo>
                  <a:close/>
                  <a:moveTo>
                    <a:pt x="573968" y="170421"/>
                  </a:moveTo>
                  <a:cubicBezTo>
                    <a:pt x="573061" y="164812"/>
                    <a:pt x="571953" y="159171"/>
                    <a:pt x="570610" y="153562"/>
                  </a:cubicBezTo>
                  <a:cubicBezTo>
                    <a:pt x="570308" y="152286"/>
                    <a:pt x="570005" y="151010"/>
                    <a:pt x="569670" y="149768"/>
                  </a:cubicBezTo>
                  <a:cubicBezTo>
                    <a:pt x="568058" y="143488"/>
                    <a:pt x="561644" y="139693"/>
                    <a:pt x="555364" y="141305"/>
                  </a:cubicBezTo>
                  <a:cubicBezTo>
                    <a:pt x="549084" y="142917"/>
                    <a:pt x="545289" y="149331"/>
                    <a:pt x="546901" y="155611"/>
                  </a:cubicBezTo>
                  <a:cubicBezTo>
                    <a:pt x="547203" y="156753"/>
                    <a:pt x="547472" y="157861"/>
                    <a:pt x="547740" y="159003"/>
                  </a:cubicBezTo>
                  <a:cubicBezTo>
                    <a:pt x="548949" y="164040"/>
                    <a:pt x="549923" y="169077"/>
                    <a:pt x="550729" y="174115"/>
                  </a:cubicBezTo>
                  <a:cubicBezTo>
                    <a:pt x="551737" y="180529"/>
                    <a:pt x="557781" y="184895"/>
                    <a:pt x="564196" y="183887"/>
                  </a:cubicBezTo>
                  <a:cubicBezTo>
                    <a:pt x="570610" y="182880"/>
                    <a:pt x="574976" y="176835"/>
                    <a:pt x="573968" y="170421"/>
                  </a:cubicBezTo>
                  <a:close/>
                  <a:moveTo>
                    <a:pt x="572658" y="247492"/>
                  </a:moveTo>
                  <a:cubicBezTo>
                    <a:pt x="574002" y="240607"/>
                    <a:pt x="575009" y="233656"/>
                    <a:pt x="575681" y="226604"/>
                  </a:cubicBezTo>
                  <a:cubicBezTo>
                    <a:pt x="576319" y="220156"/>
                    <a:pt x="571584" y="214413"/>
                    <a:pt x="565102" y="213775"/>
                  </a:cubicBezTo>
                  <a:cubicBezTo>
                    <a:pt x="558655" y="213137"/>
                    <a:pt x="552912" y="217872"/>
                    <a:pt x="552274" y="224354"/>
                  </a:cubicBezTo>
                  <a:cubicBezTo>
                    <a:pt x="551670" y="230667"/>
                    <a:pt x="550763" y="236880"/>
                    <a:pt x="549554" y="243025"/>
                  </a:cubicBezTo>
                  <a:cubicBezTo>
                    <a:pt x="548311" y="249406"/>
                    <a:pt x="552475" y="255551"/>
                    <a:pt x="558856" y="256794"/>
                  </a:cubicBezTo>
                  <a:cubicBezTo>
                    <a:pt x="565237" y="258037"/>
                    <a:pt x="571382" y="253872"/>
                    <a:pt x="572625" y="247492"/>
                  </a:cubicBezTo>
                  <a:lnTo>
                    <a:pt x="572625" y="247492"/>
                  </a:lnTo>
                  <a:close/>
                  <a:moveTo>
                    <a:pt x="544785" y="319425"/>
                  </a:moveTo>
                  <a:cubicBezTo>
                    <a:pt x="548479" y="313413"/>
                    <a:pt x="551871" y="307234"/>
                    <a:pt x="554927" y="300854"/>
                  </a:cubicBezTo>
                  <a:cubicBezTo>
                    <a:pt x="557748" y="295010"/>
                    <a:pt x="555296" y="287992"/>
                    <a:pt x="549453" y="285137"/>
                  </a:cubicBezTo>
                  <a:cubicBezTo>
                    <a:pt x="543610" y="282316"/>
                    <a:pt x="536591" y="284768"/>
                    <a:pt x="533737" y="290611"/>
                  </a:cubicBezTo>
                  <a:cubicBezTo>
                    <a:pt x="530983" y="296287"/>
                    <a:pt x="527961" y="301794"/>
                    <a:pt x="524703" y="307134"/>
                  </a:cubicBezTo>
                  <a:cubicBezTo>
                    <a:pt x="521311" y="312675"/>
                    <a:pt x="523024" y="319895"/>
                    <a:pt x="528565" y="323287"/>
                  </a:cubicBezTo>
                  <a:cubicBezTo>
                    <a:pt x="534106" y="326678"/>
                    <a:pt x="541326" y="324966"/>
                    <a:pt x="544718" y="319425"/>
                  </a:cubicBezTo>
                  <a:lnTo>
                    <a:pt x="544718" y="319425"/>
                  </a:lnTo>
                  <a:close/>
                  <a:moveTo>
                    <a:pt x="492397" y="376481"/>
                  </a:moveTo>
                  <a:cubicBezTo>
                    <a:pt x="498140" y="372283"/>
                    <a:pt x="503647" y="367783"/>
                    <a:pt x="508886" y="363014"/>
                  </a:cubicBezTo>
                  <a:cubicBezTo>
                    <a:pt x="513688" y="358649"/>
                    <a:pt x="514024" y="351193"/>
                    <a:pt x="509625" y="346425"/>
                  </a:cubicBezTo>
                  <a:cubicBezTo>
                    <a:pt x="505259" y="341622"/>
                    <a:pt x="497804" y="341287"/>
                    <a:pt x="493035" y="345686"/>
                  </a:cubicBezTo>
                  <a:cubicBezTo>
                    <a:pt x="488434" y="349884"/>
                    <a:pt x="483599" y="353846"/>
                    <a:pt x="478561" y="357507"/>
                  </a:cubicBezTo>
                  <a:cubicBezTo>
                    <a:pt x="473323" y="361335"/>
                    <a:pt x="472147" y="368690"/>
                    <a:pt x="475975" y="373928"/>
                  </a:cubicBezTo>
                  <a:cubicBezTo>
                    <a:pt x="479804" y="379167"/>
                    <a:pt x="487158" y="380343"/>
                    <a:pt x="492397" y="376514"/>
                  </a:cubicBezTo>
                  <a:lnTo>
                    <a:pt x="492397" y="376514"/>
                  </a:lnTo>
                  <a:close/>
                  <a:moveTo>
                    <a:pt x="167020" y="479679"/>
                  </a:moveTo>
                  <a:lnTo>
                    <a:pt x="186330" y="474373"/>
                  </a:lnTo>
                  <a:cubicBezTo>
                    <a:pt x="192576" y="472660"/>
                    <a:pt x="196270" y="466178"/>
                    <a:pt x="194557" y="459932"/>
                  </a:cubicBezTo>
                  <a:cubicBezTo>
                    <a:pt x="192845" y="453686"/>
                    <a:pt x="186363" y="449992"/>
                    <a:pt x="180117" y="451705"/>
                  </a:cubicBezTo>
                  <a:lnTo>
                    <a:pt x="160807" y="457011"/>
                  </a:lnTo>
                  <a:cubicBezTo>
                    <a:pt x="154561" y="458723"/>
                    <a:pt x="150867" y="465205"/>
                    <a:pt x="152580" y="471451"/>
                  </a:cubicBezTo>
                  <a:cubicBezTo>
                    <a:pt x="154292" y="477697"/>
                    <a:pt x="160774" y="481391"/>
                    <a:pt x="167020" y="479679"/>
                  </a:cubicBezTo>
                  <a:close/>
                  <a:moveTo>
                    <a:pt x="96262" y="499156"/>
                  </a:moveTo>
                  <a:lnTo>
                    <a:pt x="115572" y="493850"/>
                  </a:lnTo>
                  <a:cubicBezTo>
                    <a:pt x="121818" y="492138"/>
                    <a:pt x="125512" y="485656"/>
                    <a:pt x="123800" y="479410"/>
                  </a:cubicBezTo>
                  <a:cubicBezTo>
                    <a:pt x="122087" y="473164"/>
                    <a:pt x="115606" y="469470"/>
                    <a:pt x="109359" y="471182"/>
                  </a:cubicBezTo>
                  <a:lnTo>
                    <a:pt x="90050" y="476488"/>
                  </a:lnTo>
                  <a:cubicBezTo>
                    <a:pt x="83803" y="478201"/>
                    <a:pt x="80109" y="484682"/>
                    <a:pt x="81822" y="490928"/>
                  </a:cubicBezTo>
                  <a:cubicBezTo>
                    <a:pt x="83535" y="497175"/>
                    <a:pt x="90016" y="500869"/>
                    <a:pt x="96262" y="499156"/>
                  </a:cubicBezTo>
                  <a:close/>
                  <a:moveTo>
                    <a:pt x="14859" y="521690"/>
                  </a:moveTo>
                  <a:lnTo>
                    <a:pt x="44781" y="513294"/>
                  </a:lnTo>
                  <a:cubicBezTo>
                    <a:pt x="51027" y="511582"/>
                    <a:pt x="54721" y="505100"/>
                    <a:pt x="53009" y="498854"/>
                  </a:cubicBezTo>
                  <a:cubicBezTo>
                    <a:pt x="51296" y="492608"/>
                    <a:pt x="44815" y="488914"/>
                    <a:pt x="38568" y="490626"/>
                  </a:cubicBezTo>
                  <a:lnTo>
                    <a:pt x="8646" y="499022"/>
                  </a:lnTo>
                  <a:cubicBezTo>
                    <a:pt x="2400" y="500735"/>
                    <a:pt x="-1294" y="507216"/>
                    <a:pt x="419" y="513462"/>
                  </a:cubicBezTo>
                  <a:cubicBezTo>
                    <a:pt x="2132" y="519708"/>
                    <a:pt x="8613" y="523403"/>
                    <a:pt x="14859" y="521690"/>
                  </a:cubicBezTo>
                  <a:close/>
                </a:path>
              </a:pathLst>
            </a:custGeom>
            <a:grpFill/>
            <a:ln w="0" cap="flat">
              <a:noFill/>
              <a:prstDash val="solid"/>
              <a:miter/>
            </a:ln>
          </p:spPr>
          <p:txBody>
            <a:bodyPr rtlCol="0" anchor="ctr"/>
            <a:lstStyle/>
            <a:p>
              <a:pPr>
                <a:defRPr/>
              </a:pPr>
              <a:endParaRPr lang="en-GB"/>
            </a:p>
          </p:txBody>
        </p:sp>
      </p:grpSp>
      <p:sp>
        <p:nvSpPr>
          <p:cNvPr id="63" name="Freeform: Shape 62"/>
          <p:cNvSpPr/>
          <p:nvPr/>
        </p:nvSpPr>
        <p:spPr bwMode="auto">
          <a:xfrm>
            <a:off x="8836164" y="4703534"/>
            <a:ext cx="785150" cy="758284"/>
          </a:xfrm>
          <a:custGeom>
            <a:avLst/>
            <a:gdLst>
              <a:gd name="connsiteX0" fmla="*/ 785117 w 785150"/>
              <a:gd name="connsiteY0" fmla="*/ 412926 h 758284"/>
              <a:gd name="connsiteX1" fmla="*/ 754792 w 785150"/>
              <a:gd name="connsiteY1" fmla="*/ 327527 h 758284"/>
              <a:gd name="connsiteX2" fmla="*/ 379142 w 785150"/>
              <a:gd name="connsiteY2" fmla="*/ 0 h 758284"/>
              <a:gd name="connsiteX3" fmla="*/ 0 w 785150"/>
              <a:gd name="connsiteY3" fmla="*/ 379142 h 758284"/>
              <a:gd name="connsiteX4" fmla="*/ 379142 w 785150"/>
              <a:gd name="connsiteY4" fmla="*/ 758285 h 758284"/>
              <a:gd name="connsiteX5" fmla="*/ 713519 w 785150"/>
              <a:gd name="connsiteY5" fmla="*/ 557967 h 758284"/>
              <a:gd name="connsiteX6" fmla="*/ 785150 w 785150"/>
              <a:gd name="connsiteY6" fmla="*/ 412926 h 758284"/>
              <a:gd name="connsiteX7" fmla="*/ 379109 w 785150"/>
              <a:gd name="connsiteY7" fmla="*/ 23474 h 758284"/>
              <a:gd name="connsiteX8" fmla="*/ 728262 w 785150"/>
              <a:gd name="connsiteY8" fmla="*/ 311306 h 758284"/>
              <a:gd name="connsiteX9" fmla="*/ 719128 w 785150"/>
              <a:gd name="connsiteY9" fmla="*/ 309157 h 758284"/>
              <a:gd name="connsiteX10" fmla="*/ 717952 w 785150"/>
              <a:gd name="connsiteY10" fmla="*/ 308956 h 758284"/>
              <a:gd name="connsiteX11" fmla="*/ 717851 w 785150"/>
              <a:gd name="connsiteY11" fmla="*/ 307780 h 758284"/>
              <a:gd name="connsiteX12" fmla="*/ 631747 w 785150"/>
              <a:gd name="connsiteY12" fmla="*/ 228459 h 758284"/>
              <a:gd name="connsiteX13" fmla="*/ 627213 w 785150"/>
              <a:gd name="connsiteY13" fmla="*/ 228560 h 758284"/>
              <a:gd name="connsiteX14" fmla="*/ 622848 w 785150"/>
              <a:gd name="connsiteY14" fmla="*/ 228459 h 758284"/>
              <a:gd name="connsiteX15" fmla="*/ 549672 w 785150"/>
              <a:gd name="connsiteY15" fmla="*/ 268993 h 758284"/>
              <a:gd name="connsiteX16" fmla="*/ 424747 w 785150"/>
              <a:gd name="connsiteY16" fmla="*/ 74653 h 758284"/>
              <a:gd name="connsiteX17" fmla="*/ 414840 w 785150"/>
              <a:gd name="connsiteY17" fmla="*/ 69246 h 758284"/>
              <a:gd name="connsiteX18" fmla="*/ 406377 w 785150"/>
              <a:gd name="connsiteY18" fmla="*/ 72840 h 758284"/>
              <a:gd name="connsiteX19" fmla="*/ 403086 w 785150"/>
              <a:gd name="connsiteY19" fmla="*/ 81537 h 758284"/>
              <a:gd name="connsiteX20" fmla="*/ 403086 w 785150"/>
              <a:gd name="connsiteY20" fmla="*/ 129963 h 758284"/>
              <a:gd name="connsiteX21" fmla="*/ 299720 w 785150"/>
              <a:gd name="connsiteY21" fmla="*/ 259187 h 758284"/>
              <a:gd name="connsiteX22" fmla="*/ 296900 w 785150"/>
              <a:gd name="connsiteY22" fmla="*/ 265971 h 758284"/>
              <a:gd name="connsiteX23" fmla="*/ 301299 w 785150"/>
              <a:gd name="connsiteY23" fmla="*/ 276045 h 758284"/>
              <a:gd name="connsiteX24" fmla="*/ 302407 w 785150"/>
              <a:gd name="connsiteY24" fmla="*/ 276851 h 758284"/>
              <a:gd name="connsiteX25" fmla="*/ 373870 w 785150"/>
              <a:gd name="connsiteY25" fmla="*/ 321515 h 758284"/>
              <a:gd name="connsiteX26" fmla="*/ 242732 w 785150"/>
              <a:gd name="connsiteY26" fmla="*/ 321515 h 758284"/>
              <a:gd name="connsiteX27" fmla="*/ 232489 w 785150"/>
              <a:gd name="connsiteY27" fmla="*/ 326721 h 758284"/>
              <a:gd name="connsiteX28" fmla="*/ 233228 w 785150"/>
              <a:gd name="connsiteY28" fmla="*/ 340825 h 758284"/>
              <a:gd name="connsiteX29" fmla="*/ 283534 w 785150"/>
              <a:gd name="connsiteY29" fmla="*/ 401206 h 758284"/>
              <a:gd name="connsiteX30" fmla="*/ 273896 w 785150"/>
              <a:gd name="connsiteY30" fmla="*/ 401206 h 758284"/>
              <a:gd name="connsiteX31" fmla="*/ 245788 w 785150"/>
              <a:gd name="connsiteY31" fmla="*/ 393415 h 758284"/>
              <a:gd name="connsiteX32" fmla="*/ 229332 w 785150"/>
              <a:gd name="connsiteY32" fmla="*/ 383541 h 758284"/>
              <a:gd name="connsiteX33" fmla="*/ 189134 w 785150"/>
              <a:gd name="connsiteY33" fmla="*/ 372392 h 758284"/>
              <a:gd name="connsiteX34" fmla="*/ 148937 w 785150"/>
              <a:gd name="connsiteY34" fmla="*/ 383541 h 758284"/>
              <a:gd name="connsiteX35" fmla="*/ 132448 w 785150"/>
              <a:gd name="connsiteY35" fmla="*/ 393415 h 758284"/>
              <a:gd name="connsiteX36" fmla="*/ 104340 w 785150"/>
              <a:gd name="connsiteY36" fmla="*/ 401206 h 758284"/>
              <a:gd name="connsiteX37" fmla="*/ 24078 w 785150"/>
              <a:gd name="connsiteY37" fmla="*/ 401206 h 758284"/>
              <a:gd name="connsiteX38" fmla="*/ 23373 w 785150"/>
              <a:gd name="connsiteY38" fmla="*/ 379176 h 758284"/>
              <a:gd name="connsiteX39" fmla="*/ 379008 w 785150"/>
              <a:gd name="connsiteY39" fmla="*/ 23541 h 758284"/>
              <a:gd name="connsiteX40" fmla="*/ 460713 w 785150"/>
              <a:gd name="connsiteY40" fmla="*/ 399124 h 758284"/>
              <a:gd name="connsiteX41" fmla="*/ 461418 w 785150"/>
              <a:gd name="connsiteY41" fmla="*/ 401138 h 758284"/>
              <a:gd name="connsiteX42" fmla="*/ 314194 w 785150"/>
              <a:gd name="connsiteY42" fmla="*/ 401138 h 758284"/>
              <a:gd name="connsiteX43" fmla="*/ 267381 w 785150"/>
              <a:gd name="connsiteY43" fmla="*/ 344989 h 758284"/>
              <a:gd name="connsiteX44" fmla="*/ 461418 w 785150"/>
              <a:gd name="connsiteY44" fmla="*/ 344989 h 758284"/>
              <a:gd name="connsiteX45" fmla="*/ 460713 w 785150"/>
              <a:gd name="connsiteY45" fmla="*/ 347004 h 758284"/>
              <a:gd name="connsiteX46" fmla="*/ 460713 w 785150"/>
              <a:gd name="connsiteY46" fmla="*/ 399090 h 758284"/>
              <a:gd name="connsiteX47" fmla="*/ 403153 w 785150"/>
              <a:gd name="connsiteY47" fmla="*/ 312112 h 758284"/>
              <a:gd name="connsiteX48" fmla="*/ 326116 w 785150"/>
              <a:gd name="connsiteY48" fmla="*/ 263989 h 758284"/>
              <a:gd name="connsiteX49" fmla="*/ 403153 w 785150"/>
              <a:gd name="connsiteY49" fmla="*/ 167642 h 758284"/>
              <a:gd name="connsiteX50" fmla="*/ 403153 w 785150"/>
              <a:gd name="connsiteY50" fmla="*/ 312112 h 758284"/>
              <a:gd name="connsiteX51" fmla="*/ 426661 w 785150"/>
              <a:gd name="connsiteY51" fmla="*/ 321515 h 758284"/>
              <a:gd name="connsiteX52" fmla="*/ 426661 w 785150"/>
              <a:gd name="connsiteY52" fmla="*/ 278631 h 758284"/>
              <a:gd name="connsiteX53" fmla="*/ 544467 w 785150"/>
              <a:gd name="connsiteY53" fmla="*/ 278631 h 758284"/>
              <a:gd name="connsiteX54" fmla="*/ 536709 w 785150"/>
              <a:gd name="connsiteY54" fmla="*/ 308351 h 758284"/>
              <a:gd name="connsiteX55" fmla="*/ 536575 w 785150"/>
              <a:gd name="connsiteY55" fmla="*/ 310097 h 758284"/>
              <a:gd name="connsiteX56" fmla="*/ 534862 w 785150"/>
              <a:gd name="connsiteY56" fmla="*/ 309728 h 758284"/>
              <a:gd name="connsiteX57" fmla="*/ 521094 w 785150"/>
              <a:gd name="connsiteY57" fmla="*/ 308250 h 758284"/>
              <a:gd name="connsiteX58" fmla="*/ 480493 w 785150"/>
              <a:gd name="connsiteY58" fmla="*/ 321247 h 758284"/>
              <a:gd name="connsiteX59" fmla="*/ 480090 w 785150"/>
              <a:gd name="connsiteY59" fmla="*/ 321515 h 758284"/>
              <a:gd name="connsiteX60" fmla="*/ 426627 w 785150"/>
              <a:gd name="connsiteY60" fmla="*/ 321515 h 758284"/>
              <a:gd name="connsiteX61" fmla="*/ 426661 w 785150"/>
              <a:gd name="connsiteY61" fmla="*/ 255123 h 758284"/>
              <a:gd name="connsiteX62" fmla="*/ 426661 w 785150"/>
              <a:gd name="connsiteY62" fmla="*/ 120963 h 758284"/>
              <a:gd name="connsiteX63" fmla="*/ 512866 w 785150"/>
              <a:gd name="connsiteY63" fmla="*/ 255123 h 758284"/>
              <a:gd name="connsiteX64" fmla="*/ 426661 w 785150"/>
              <a:gd name="connsiteY64" fmla="*/ 255123 h 758284"/>
              <a:gd name="connsiteX65" fmla="*/ 379142 w 785150"/>
              <a:gd name="connsiteY65" fmla="*/ 734777 h 758284"/>
              <a:gd name="connsiteX66" fmla="*/ 148097 w 785150"/>
              <a:gd name="connsiteY66" fmla="*/ 649277 h 758284"/>
              <a:gd name="connsiteX67" fmla="*/ 162907 w 785150"/>
              <a:gd name="connsiteY67" fmla="*/ 647228 h 758284"/>
              <a:gd name="connsiteX68" fmla="*/ 190008 w 785150"/>
              <a:gd name="connsiteY68" fmla="*/ 654381 h 758284"/>
              <a:gd name="connsiteX69" fmla="*/ 217075 w 785150"/>
              <a:gd name="connsiteY69" fmla="*/ 669829 h 758284"/>
              <a:gd name="connsiteX70" fmla="*/ 255829 w 785150"/>
              <a:gd name="connsiteY70" fmla="*/ 680105 h 758284"/>
              <a:gd name="connsiteX71" fmla="*/ 294582 w 785150"/>
              <a:gd name="connsiteY71" fmla="*/ 669829 h 758284"/>
              <a:gd name="connsiteX72" fmla="*/ 321650 w 785150"/>
              <a:gd name="connsiteY72" fmla="*/ 654381 h 758284"/>
              <a:gd name="connsiteX73" fmla="*/ 348750 w 785150"/>
              <a:gd name="connsiteY73" fmla="*/ 647228 h 758284"/>
              <a:gd name="connsiteX74" fmla="*/ 375851 w 785150"/>
              <a:gd name="connsiteY74" fmla="*/ 654381 h 758284"/>
              <a:gd name="connsiteX75" fmla="*/ 420549 w 785150"/>
              <a:gd name="connsiteY75" fmla="*/ 679904 h 758284"/>
              <a:gd name="connsiteX76" fmla="*/ 459303 w 785150"/>
              <a:gd name="connsiteY76" fmla="*/ 690213 h 758284"/>
              <a:gd name="connsiteX77" fmla="*/ 481500 w 785150"/>
              <a:gd name="connsiteY77" fmla="*/ 690213 h 758284"/>
              <a:gd name="connsiteX78" fmla="*/ 493254 w 785150"/>
              <a:gd name="connsiteY78" fmla="*/ 678460 h 758284"/>
              <a:gd name="connsiteX79" fmla="*/ 481500 w 785150"/>
              <a:gd name="connsiteY79" fmla="*/ 666706 h 758284"/>
              <a:gd name="connsiteX80" fmla="*/ 459303 w 785150"/>
              <a:gd name="connsiteY80" fmla="*/ 666706 h 758284"/>
              <a:gd name="connsiteX81" fmla="*/ 432202 w 785150"/>
              <a:gd name="connsiteY81" fmla="*/ 659519 h 758284"/>
              <a:gd name="connsiteX82" fmla="*/ 387504 w 785150"/>
              <a:gd name="connsiteY82" fmla="*/ 633997 h 758284"/>
              <a:gd name="connsiteX83" fmla="*/ 348750 w 785150"/>
              <a:gd name="connsiteY83" fmla="*/ 623721 h 758284"/>
              <a:gd name="connsiteX84" fmla="*/ 309997 w 785150"/>
              <a:gd name="connsiteY84" fmla="*/ 633997 h 758284"/>
              <a:gd name="connsiteX85" fmla="*/ 282929 w 785150"/>
              <a:gd name="connsiteY85" fmla="*/ 649445 h 758284"/>
              <a:gd name="connsiteX86" fmla="*/ 255829 w 785150"/>
              <a:gd name="connsiteY86" fmla="*/ 656598 h 758284"/>
              <a:gd name="connsiteX87" fmla="*/ 228728 w 785150"/>
              <a:gd name="connsiteY87" fmla="*/ 649445 h 758284"/>
              <a:gd name="connsiteX88" fmla="*/ 201661 w 785150"/>
              <a:gd name="connsiteY88" fmla="*/ 633997 h 758284"/>
              <a:gd name="connsiteX89" fmla="*/ 162907 w 785150"/>
              <a:gd name="connsiteY89" fmla="*/ 623721 h 758284"/>
              <a:gd name="connsiteX90" fmla="*/ 128821 w 785150"/>
              <a:gd name="connsiteY90" fmla="*/ 631546 h 758284"/>
              <a:gd name="connsiteX91" fmla="*/ 26396 w 785150"/>
              <a:gd name="connsiteY91" fmla="*/ 424713 h 758284"/>
              <a:gd name="connsiteX92" fmla="*/ 104474 w 785150"/>
              <a:gd name="connsiteY92" fmla="*/ 424713 h 758284"/>
              <a:gd name="connsiteX93" fmla="*/ 144638 w 785150"/>
              <a:gd name="connsiteY93" fmla="*/ 413564 h 758284"/>
              <a:gd name="connsiteX94" fmla="*/ 161127 w 785150"/>
              <a:gd name="connsiteY94" fmla="*/ 403691 h 758284"/>
              <a:gd name="connsiteX95" fmla="*/ 189235 w 785150"/>
              <a:gd name="connsiteY95" fmla="*/ 395900 h 758284"/>
              <a:gd name="connsiteX96" fmla="*/ 217344 w 785150"/>
              <a:gd name="connsiteY96" fmla="*/ 403691 h 758284"/>
              <a:gd name="connsiteX97" fmla="*/ 233799 w 785150"/>
              <a:gd name="connsiteY97" fmla="*/ 413564 h 758284"/>
              <a:gd name="connsiteX98" fmla="*/ 273997 w 785150"/>
              <a:gd name="connsiteY98" fmla="*/ 424680 h 758284"/>
              <a:gd name="connsiteX99" fmla="*/ 480124 w 785150"/>
              <a:gd name="connsiteY99" fmla="*/ 424680 h 758284"/>
              <a:gd name="connsiteX100" fmla="*/ 480426 w 785150"/>
              <a:gd name="connsiteY100" fmla="*/ 424881 h 758284"/>
              <a:gd name="connsiteX101" fmla="*/ 520993 w 785150"/>
              <a:gd name="connsiteY101" fmla="*/ 437945 h 758284"/>
              <a:gd name="connsiteX102" fmla="*/ 561829 w 785150"/>
              <a:gd name="connsiteY102" fmla="*/ 492448 h 758284"/>
              <a:gd name="connsiteX103" fmla="*/ 561997 w 785150"/>
              <a:gd name="connsiteY103" fmla="*/ 494127 h 758284"/>
              <a:gd name="connsiteX104" fmla="*/ 526232 w 785150"/>
              <a:gd name="connsiteY104" fmla="*/ 494127 h 758284"/>
              <a:gd name="connsiteX105" fmla="*/ 498124 w 785150"/>
              <a:gd name="connsiteY105" fmla="*/ 486337 h 758284"/>
              <a:gd name="connsiteX106" fmla="*/ 481668 w 785150"/>
              <a:gd name="connsiteY106" fmla="*/ 476463 h 758284"/>
              <a:gd name="connsiteX107" fmla="*/ 441471 w 785150"/>
              <a:gd name="connsiteY107" fmla="*/ 465314 h 758284"/>
              <a:gd name="connsiteX108" fmla="*/ 401273 w 785150"/>
              <a:gd name="connsiteY108" fmla="*/ 476463 h 758284"/>
              <a:gd name="connsiteX109" fmla="*/ 384784 w 785150"/>
              <a:gd name="connsiteY109" fmla="*/ 486337 h 758284"/>
              <a:gd name="connsiteX110" fmla="*/ 356676 w 785150"/>
              <a:gd name="connsiteY110" fmla="*/ 494127 h 758284"/>
              <a:gd name="connsiteX111" fmla="*/ 171571 w 785150"/>
              <a:gd name="connsiteY111" fmla="*/ 494127 h 758284"/>
              <a:gd name="connsiteX112" fmla="*/ 159817 w 785150"/>
              <a:gd name="connsiteY112" fmla="*/ 505881 h 758284"/>
              <a:gd name="connsiteX113" fmla="*/ 171571 w 785150"/>
              <a:gd name="connsiteY113" fmla="*/ 517635 h 758284"/>
              <a:gd name="connsiteX114" fmla="*/ 356709 w 785150"/>
              <a:gd name="connsiteY114" fmla="*/ 517635 h 758284"/>
              <a:gd name="connsiteX115" fmla="*/ 396873 w 785150"/>
              <a:gd name="connsiteY115" fmla="*/ 506486 h 758284"/>
              <a:gd name="connsiteX116" fmla="*/ 413362 w 785150"/>
              <a:gd name="connsiteY116" fmla="*/ 496613 h 758284"/>
              <a:gd name="connsiteX117" fmla="*/ 441471 w 785150"/>
              <a:gd name="connsiteY117" fmla="*/ 488822 h 758284"/>
              <a:gd name="connsiteX118" fmla="*/ 469579 w 785150"/>
              <a:gd name="connsiteY118" fmla="*/ 496613 h 758284"/>
              <a:gd name="connsiteX119" fmla="*/ 486034 w 785150"/>
              <a:gd name="connsiteY119" fmla="*/ 506486 h 758284"/>
              <a:gd name="connsiteX120" fmla="*/ 526232 w 785150"/>
              <a:gd name="connsiteY120" fmla="*/ 517601 h 758284"/>
              <a:gd name="connsiteX121" fmla="*/ 560855 w 785150"/>
              <a:gd name="connsiteY121" fmla="*/ 517601 h 758284"/>
              <a:gd name="connsiteX122" fmla="*/ 560183 w 785150"/>
              <a:gd name="connsiteY122" fmla="*/ 519616 h 758284"/>
              <a:gd name="connsiteX123" fmla="*/ 550512 w 785150"/>
              <a:gd name="connsiteY123" fmla="*/ 535098 h 758284"/>
              <a:gd name="connsiteX124" fmla="*/ 468001 w 785150"/>
              <a:gd name="connsiteY124" fmla="*/ 560486 h 758284"/>
              <a:gd name="connsiteX125" fmla="*/ 308687 w 785150"/>
              <a:gd name="connsiteY125" fmla="*/ 560486 h 758284"/>
              <a:gd name="connsiteX126" fmla="*/ 296933 w 785150"/>
              <a:gd name="connsiteY126" fmla="*/ 572239 h 758284"/>
              <a:gd name="connsiteX127" fmla="*/ 308687 w 785150"/>
              <a:gd name="connsiteY127" fmla="*/ 583993 h 758284"/>
              <a:gd name="connsiteX128" fmla="*/ 627314 w 785150"/>
              <a:gd name="connsiteY128" fmla="*/ 583993 h 758284"/>
              <a:gd name="connsiteX129" fmla="*/ 675941 w 785150"/>
              <a:gd name="connsiteY129" fmla="*/ 575094 h 758284"/>
              <a:gd name="connsiteX130" fmla="*/ 379109 w 785150"/>
              <a:gd name="connsiteY130" fmla="*/ 734777 h 758284"/>
              <a:gd name="connsiteX131" fmla="*/ 662475 w 785150"/>
              <a:gd name="connsiteY131" fmla="*/ 555113 h 758284"/>
              <a:gd name="connsiteX132" fmla="*/ 653172 w 785150"/>
              <a:gd name="connsiteY132" fmla="*/ 557463 h 758284"/>
              <a:gd name="connsiteX133" fmla="*/ 659620 w 785150"/>
              <a:gd name="connsiteY133" fmla="*/ 553366 h 758284"/>
              <a:gd name="connsiteX134" fmla="*/ 662441 w 785150"/>
              <a:gd name="connsiteY134" fmla="*/ 551318 h 758284"/>
              <a:gd name="connsiteX135" fmla="*/ 717549 w 785150"/>
              <a:gd name="connsiteY135" fmla="*/ 441236 h 758284"/>
              <a:gd name="connsiteX136" fmla="*/ 707777 w 785150"/>
              <a:gd name="connsiteY136" fmla="*/ 427803 h 758284"/>
              <a:gd name="connsiteX137" fmla="*/ 694478 w 785150"/>
              <a:gd name="connsiteY137" fmla="*/ 438045 h 758284"/>
              <a:gd name="connsiteX138" fmla="*/ 561124 w 785150"/>
              <a:gd name="connsiteY138" fmla="*/ 560452 h 758284"/>
              <a:gd name="connsiteX139" fmla="*/ 556657 w 785150"/>
              <a:gd name="connsiteY139" fmla="*/ 560452 h 758284"/>
              <a:gd name="connsiteX140" fmla="*/ 560217 w 785150"/>
              <a:gd name="connsiteY140" fmla="*/ 557732 h 758284"/>
              <a:gd name="connsiteX141" fmla="*/ 567034 w 785150"/>
              <a:gd name="connsiteY141" fmla="*/ 551788 h 758284"/>
              <a:gd name="connsiteX142" fmla="*/ 585941 w 785150"/>
              <a:gd name="connsiteY142" fmla="*/ 505814 h 758284"/>
              <a:gd name="connsiteX143" fmla="*/ 521161 w 785150"/>
              <a:gd name="connsiteY143" fmla="*/ 414403 h 758284"/>
              <a:gd name="connsiteX144" fmla="*/ 521094 w 785150"/>
              <a:gd name="connsiteY144" fmla="*/ 414403 h 758284"/>
              <a:gd name="connsiteX145" fmla="*/ 482138 w 785150"/>
              <a:gd name="connsiteY145" fmla="*/ 387370 h 758284"/>
              <a:gd name="connsiteX146" fmla="*/ 491810 w 785150"/>
              <a:gd name="connsiteY146" fmla="*/ 343881 h 758284"/>
              <a:gd name="connsiteX147" fmla="*/ 521127 w 785150"/>
              <a:gd name="connsiteY147" fmla="*/ 331724 h 758284"/>
              <a:gd name="connsiteX148" fmla="*/ 560956 w 785150"/>
              <a:gd name="connsiteY148" fmla="*/ 362015 h 758284"/>
              <a:gd name="connsiteX149" fmla="*/ 572172 w 785150"/>
              <a:gd name="connsiteY149" fmla="*/ 371553 h 758284"/>
              <a:gd name="connsiteX150" fmla="*/ 584765 w 785150"/>
              <a:gd name="connsiteY150" fmla="*/ 357146 h 758284"/>
              <a:gd name="connsiteX151" fmla="*/ 560083 w 785150"/>
              <a:gd name="connsiteY151" fmla="*/ 320206 h 758284"/>
              <a:gd name="connsiteX152" fmla="*/ 559411 w 785150"/>
              <a:gd name="connsiteY152" fmla="*/ 319735 h 758284"/>
              <a:gd name="connsiteX153" fmla="*/ 559411 w 785150"/>
              <a:gd name="connsiteY153" fmla="*/ 318896 h 758284"/>
              <a:gd name="connsiteX154" fmla="*/ 627348 w 785150"/>
              <a:gd name="connsiteY154" fmla="*/ 252101 h 758284"/>
              <a:gd name="connsiteX155" fmla="*/ 695251 w 785150"/>
              <a:gd name="connsiteY155" fmla="*/ 320004 h 758284"/>
              <a:gd name="connsiteX156" fmla="*/ 707004 w 785150"/>
              <a:gd name="connsiteY156" fmla="*/ 331758 h 758284"/>
              <a:gd name="connsiteX157" fmla="*/ 761643 w 785150"/>
              <a:gd name="connsiteY157" fmla="*/ 412926 h 758284"/>
              <a:gd name="connsiteX158" fmla="*/ 662475 w 785150"/>
              <a:gd name="connsiteY158" fmla="*/ 555113 h 75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785150" h="758284" fill="norm" stroke="1" extrusionOk="0">
                <a:moveTo>
                  <a:pt x="785117" y="412926"/>
                </a:moveTo>
                <a:cubicBezTo>
                  <a:pt x="785117" y="389821"/>
                  <a:pt x="778031" y="350833"/>
                  <a:pt x="754792" y="327527"/>
                </a:cubicBezTo>
                <a:cubicBezTo>
                  <a:pt x="729336" y="140709"/>
                  <a:pt x="568075" y="0"/>
                  <a:pt x="379142" y="0"/>
                </a:cubicBezTo>
                <a:cubicBezTo>
                  <a:pt x="170060" y="0"/>
                  <a:pt x="0" y="170094"/>
                  <a:pt x="0" y="379142"/>
                </a:cubicBezTo>
                <a:cubicBezTo>
                  <a:pt x="0" y="588191"/>
                  <a:pt x="170093" y="758285"/>
                  <a:pt x="379142" y="758285"/>
                </a:cubicBezTo>
                <a:cubicBezTo>
                  <a:pt x="519415" y="758285"/>
                  <a:pt x="647295" y="681583"/>
                  <a:pt x="713519" y="557967"/>
                </a:cubicBezTo>
                <a:cubicBezTo>
                  <a:pt x="750393" y="535232"/>
                  <a:pt x="785150" y="492683"/>
                  <a:pt x="785150" y="412926"/>
                </a:cubicBezTo>
                <a:close/>
                <a:moveTo>
                  <a:pt x="379109" y="23474"/>
                </a:moveTo>
                <a:cubicBezTo>
                  <a:pt x="549739" y="23474"/>
                  <a:pt x="696292" y="145814"/>
                  <a:pt x="728262" y="311306"/>
                </a:cubicBezTo>
                <a:cubicBezTo>
                  <a:pt x="725374" y="310400"/>
                  <a:pt x="722318" y="309694"/>
                  <a:pt x="719128" y="309157"/>
                </a:cubicBezTo>
                <a:lnTo>
                  <a:pt x="717952" y="308956"/>
                </a:lnTo>
                <a:lnTo>
                  <a:pt x="717851" y="307780"/>
                </a:lnTo>
                <a:cubicBezTo>
                  <a:pt x="714157" y="263284"/>
                  <a:pt x="676344" y="228459"/>
                  <a:pt x="631747" y="228459"/>
                </a:cubicBezTo>
                <a:cubicBezTo>
                  <a:pt x="630303" y="228459"/>
                  <a:pt x="628825" y="228493"/>
                  <a:pt x="627213" y="228560"/>
                </a:cubicBezTo>
                <a:cubicBezTo>
                  <a:pt x="625769" y="228493"/>
                  <a:pt x="624292" y="228459"/>
                  <a:pt x="622848" y="228459"/>
                </a:cubicBezTo>
                <a:cubicBezTo>
                  <a:pt x="593262" y="228459"/>
                  <a:pt x="565422" y="243941"/>
                  <a:pt x="549672" y="268993"/>
                </a:cubicBezTo>
                <a:lnTo>
                  <a:pt x="424747" y="74653"/>
                </a:lnTo>
                <a:cubicBezTo>
                  <a:pt x="422564" y="71261"/>
                  <a:pt x="418870" y="69246"/>
                  <a:pt x="414840" y="69246"/>
                </a:cubicBezTo>
                <a:cubicBezTo>
                  <a:pt x="411683" y="69246"/>
                  <a:pt x="408661" y="70522"/>
                  <a:pt x="406377" y="72840"/>
                </a:cubicBezTo>
                <a:cubicBezTo>
                  <a:pt x="404161" y="75123"/>
                  <a:pt x="403086" y="78347"/>
                  <a:pt x="403086" y="81537"/>
                </a:cubicBezTo>
                <a:lnTo>
                  <a:pt x="403086" y="129963"/>
                </a:lnTo>
                <a:lnTo>
                  <a:pt x="299720" y="259187"/>
                </a:lnTo>
                <a:cubicBezTo>
                  <a:pt x="298176" y="261135"/>
                  <a:pt x="297067" y="263485"/>
                  <a:pt x="296900" y="265971"/>
                </a:cubicBezTo>
                <a:cubicBezTo>
                  <a:pt x="296631" y="269967"/>
                  <a:pt x="298276" y="273661"/>
                  <a:pt x="301299" y="276045"/>
                </a:cubicBezTo>
                <a:cubicBezTo>
                  <a:pt x="301668" y="276347"/>
                  <a:pt x="302038" y="276582"/>
                  <a:pt x="302407" y="276851"/>
                </a:cubicBezTo>
                <a:lnTo>
                  <a:pt x="373870" y="321515"/>
                </a:lnTo>
                <a:lnTo>
                  <a:pt x="242732" y="321515"/>
                </a:lnTo>
                <a:cubicBezTo>
                  <a:pt x="238668" y="321515"/>
                  <a:pt x="234705" y="323329"/>
                  <a:pt x="232489" y="326721"/>
                </a:cubicBezTo>
                <a:cubicBezTo>
                  <a:pt x="229433" y="331321"/>
                  <a:pt x="230038" y="336997"/>
                  <a:pt x="233228" y="340825"/>
                </a:cubicBezTo>
                <a:lnTo>
                  <a:pt x="283534" y="401206"/>
                </a:lnTo>
                <a:lnTo>
                  <a:pt x="273896" y="401206"/>
                </a:lnTo>
                <a:cubicBezTo>
                  <a:pt x="263989" y="401206"/>
                  <a:pt x="254284" y="398519"/>
                  <a:pt x="245788" y="393415"/>
                </a:cubicBezTo>
                <a:lnTo>
                  <a:pt x="229332" y="383541"/>
                </a:lnTo>
                <a:cubicBezTo>
                  <a:pt x="217209" y="376254"/>
                  <a:pt x="203306" y="372392"/>
                  <a:pt x="189134" y="372392"/>
                </a:cubicBezTo>
                <a:cubicBezTo>
                  <a:pt x="174963" y="372392"/>
                  <a:pt x="161060" y="376254"/>
                  <a:pt x="148937" y="383541"/>
                </a:cubicBezTo>
                <a:lnTo>
                  <a:pt x="132448" y="393415"/>
                </a:lnTo>
                <a:cubicBezTo>
                  <a:pt x="123952" y="398519"/>
                  <a:pt x="114246" y="401206"/>
                  <a:pt x="104340" y="401206"/>
                </a:cubicBezTo>
                <a:lnTo>
                  <a:pt x="24078" y="401206"/>
                </a:lnTo>
                <a:cubicBezTo>
                  <a:pt x="23642" y="393918"/>
                  <a:pt x="23373" y="386564"/>
                  <a:pt x="23373" y="379176"/>
                </a:cubicBezTo>
                <a:cubicBezTo>
                  <a:pt x="23373" y="183056"/>
                  <a:pt x="182922" y="23541"/>
                  <a:pt x="379008" y="23541"/>
                </a:cubicBezTo>
                <a:close/>
                <a:moveTo>
                  <a:pt x="460713" y="399124"/>
                </a:moveTo>
                <a:lnTo>
                  <a:pt x="461418" y="401138"/>
                </a:lnTo>
                <a:lnTo>
                  <a:pt x="314194" y="401138"/>
                </a:lnTo>
                <a:lnTo>
                  <a:pt x="267381" y="344989"/>
                </a:lnTo>
                <a:lnTo>
                  <a:pt x="461418" y="344989"/>
                </a:lnTo>
                <a:lnTo>
                  <a:pt x="460713" y="347004"/>
                </a:lnTo>
                <a:cubicBezTo>
                  <a:pt x="454769" y="363795"/>
                  <a:pt x="454769" y="382299"/>
                  <a:pt x="460713" y="399090"/>
                </a:cubicBezTo>
                <a:close/>
                <a:moveTo>
                  <a:pt x="403153" y="312112"/>
                </a:moveTo>
                <a:lnTo>
                  <a:pt x="326116" y="263989"/>
                </a:lnTo>
                <a:lnTo>
                  <a:pt x="403153" y="167642"/>
                </a:lnTo>
                <a:lnTo>
                  <a:pt x="403153" y="312112"/>
                </a:lnTo>
                <a:close/>
                <a:moveTo>
                  <a:pt x="426661" y="321515"/>
                </a:moveTo>
                <a:lnTo>
                  <a:pt x="426661" y="278631"/>
                </a:lnTo>
                <a:lnTo>
                  <a:pt x="544467" y="278631"/>
                </a:lnTo>
                <a:cubicBezTo>
                  <a:pt x="540135" y="287967"/>
                  <a:pt x="537515" y="297974"/>
                  <a:pt x="536709" y="308351"/>
                </a:cubicBezTo>
                <a:lnTo>
                  <a:pt x="536575" y="310097"/>
                </a:lnTo>
                <a:lnTo>
                  <a:pt x="534862" y="309728"/>
                </a:lnTo>
                <a:cubicBezTo>
                  <a:pt x="530329" y="308788"/>
                  <a:pt x="525695" y="308284"/>
                  <a:pt x="521094" y="308250"/>
                </a:cubicBezTo>
                <a:cubicBezTo>
                  <a:pt x="506486" y="308385"/>
                  <a:pt x="492448" y="312885"/>
                  <a:pt x="480493" y="321247"/>
                </a:cubicBezTo>
                <a:lnTo>
                  <a:pt x="480090" y="321515"/>
                </a:lnTo>
                <a:lnTo>
                  <a:pt x="426627" y="321515"/>
                </a:lnTo>
                <a:close/>
                <a:moveTo>
                  <a:pt x="426661" y="255123"/>
                </a:moveTo>
                <a:lnTo>
                  <a:pt x="426661" y="120963"/>
                </a:lnTo>
                <a:lnTo>
                  <a:pt x="512866" y="255123"/>
                </a:lnTo>
                <a:lnTo>
                  <a:pt x="426661" y="255123"/>
                </a:lnTo>
                <a:close/>
                <a:moveTo>
                  <a:pt x="379142" y="734777"/>
                </a:moveTo>
                <a:cubicBezTo>
                  <a:pt x="291023" y="734777"/>
                  <a:pt x="210291" y="702538"/>
                  <a:pt x="148097" y="649277"/>
                </a:cubicBezTo>
                <a:cubicBezTo>
                  <a:pt x="152899" y="647934"/>
                  <a:pt x="157903" y="647228"/>
                  <a:pt x="162907" y="647228"/>
                </a:cubicBezTo>
                <a:cubicBezTo>
                  <a:pt x="172377" y="647228"/>
                  <a:pt x="181746" y="649713"/>
                  <a:pt x="190008" y="654381"/>
                </a:cubicBezTo>
                <a:lnTo>
                  <a:pt x="217075" y="669829"/>
                </a:lnTo>
                <a:cubicBezTo>
                  <a:pt x="228862" y="676546"/>
                  <a:pt x="242261" y="680105"/>
                  <a:pt x="255829" y="680105"/>
                </a:cubicBezTo>
                <a:cubicBezTo>
                  <a:pt x="269396" y="680105"/>
                  <a:pt x="282795" y="676546"/>
                  <a:pt x="294582" y="669829"/>
                </a:cubicBezTo>
                <a:lnTo>
                  <a:pt x="321650" y="654381"/>
                </a:lnTo>
                <a:cubicBezTo>
                  <a:pt x="329877" y="649680"/>
                  <a:pt x="339247" y="647228"/>
                  <a:pt x="348750" y="647228"/>
                </a:cubicBezTo>
                <a:cubicBezTo>
                  <a:pt x="358254" y="647228"/>
                  <a:pt x="367590" y="649713"/>
                  <a:pt x="375851" y="654381"/>
                </a:cubicBezTo>
                <a:lnTo>
                  <a:pt x="420549" y="679904"/>
                </a:lnTo>
                <a:cubicBezTo>
                  <a:pt x="432336" y="686654"/>
                  <a:pt x="445736" y="690213"/>
                  <a:pt x="459303" y="690213"/>
                </a:cubicBezTo>
                <a:lnTo>
                  <a:pt x="481500" y="690213"/>
                </a:lnTo>
                <a:cubicBezTo>
                  <a:pt x="487982" y="690213"/>
                  <a:pt x="493254" y="684941"/>
                  <a:pt x="493254" y="678460"/>
                </a:cubicBezTo>
                <a:cubicBezTo>
                  <a:pt x="493254" y="671978"/>
                  <a:pt x="487982" y="666706"/>
                  <a:pt x="481500" y="666706"/>
                </a:cubicBezTo>
                <a:lnTo>
                  <a:pt x="459303" y="666706"/>
                </a:lnTo>
                <a:cubicBezTo>
                  <a:pt x="449833" y="666706"/>
                  <a:pt x="440430" y="664221"/>
                  <a:pt x="432202" y="659519"/>
                </a:cubicBezTo>
                <a:lnTo>
                  <a:pt x="387504" y="633997"/>
                </a:lnTo>
                <a:cubicBezTo>
                  <a:pt x="375717" y="627281"/>
                  <a:pt x="362317" y="623721"/>
                  <a:pt x="348750" y="623721"/>
                </a:cubicBezTo>
                <a:cubicBezTo>
                  <a:pt x="335183" y="623721"/>
                  <a:pt x="321784" y="627281"/>
                  <a:pt x="309997" y="633997"/>
                </a:cubicBezTo>
                <a:lnTo>
                  <a:pt x="282929" y="649445"/>
                </a:lnTo>
                <a:cubicBezTo>
                  <a:pt x="274702" y="654113"/>
                  <a:pt x="265332" y="656598"/>
                  <a:pt x="255829" y="656598"/>
                </a:cubicBezTo>
                <a:cubicBezTo>
                  <a:pt x="246325" y="656598"/>
                  <a:pt x="236989" y="654113"/>
                  <a:pt x="228728" y="649445"/>
                </a:cubicBezTo>
                <a:lnTo>
                  <a:pt x="201661" y="633997"/>
                </a:lnTo>
                <a:cubicBezTo>
                  <a:pt x="189873" y="627281"/>
                  <a:pt x="176474" y="623721"/>
                  <a:pt x="162907" y="623721"/>
                </a:cubicBezTo>
                <a:cubicBezTo>
                  <a:pt x="151086" y="623721"/>
                  <a:pt x="139433" y="626407"/>
                  <a:pt x="128821" y="631546"/>
                </a:cubicBezTo>
                <a:cubicBezTo>
                  <a:pt x="73981" y="577143"/>
                  <a:pt x="36705" y="505109"/>
                  <a:pt x="26396" y="424713"/>
                </a:cubicBezTo>
                <a:lnTo>
                  <a:pt x="104474" y="424713"/>
                </a:lnTo>
                <a:cubicBezTo>
                  <a:pt x="118612" y="424713"/>
                  <a:pt x="132515" y="420851"/>
                  <a:pt x="144638" y="413564"/>
                </a:cubicBezTo>
                <a:lnTo>
                  <a:pt x="161127" y="403691"/>
                </a:lnTo>
                <a:cubicBezTo>
                  <a:pt x="169623" y="398586"/>
                  <a:pt x="179329" y="395900"/>
                  <a:pt x="189235" y="395900"/>
                </a:cubicBezTo>
                <a:cubicBezTo>
                  <a:pt x="199142" y="395900"/>
                  <a:pt x="208847" y="398586"/>
                  <a:pt x="217344" y="403691"/>
                </a:cubicBezTo>
                <a:lnTo>
                  <a:pt x="233799" y="413564"/>
                </a:lnTo>
                <a:cubicBezTo>
                  <a:pt x="245955" y="420851"/>
                  <a:pt x="259825" y="424680"/>
                  <a:pt x="273997" y="424680"/>
                </a:cubicBezTo>
                <a:lnTo>
                  <a:pt x="480124" y="424680"/>
                </a:lnTo>
                <a:lnTo>
                  <a:pt x="480426" y="424881"/>
                </a:lnTo>
                <a:cubicBezTo>
                  <a:pt x="492381" y="433277"/>
                  <a:pt x="506385" y="437777"/>
                  <a:pt x="520993" y="437945"/>
                </a:cubicBezTo>
                <a:cubicBezTo>
                  <a:pt x="524654" y="438045"/>
                  <a:pt x="557027" y="440329"/>
                  <a:pt x="561829" y="492448"/>
                </a:cubicBezTo>
                <a:lnTo>
                  <a:pt x="561997" y="494127"/>
                </a:lnTo>
                <a:lnTo>
                  <a:pt x="526232" y="494127"/>
                </a:lnTo>
                <a:cubicBezTo>
                  <a:pt x="516325" y="494127"/>
                  <a:pt x="506620" y="491441"/>
                  <a:pt x="498124" y="486337"/>
                </a:cubicBezTo>
                <a:lnTo>
                  <a:pt x="481668" y="476463"/>
                </a:lnTo>
                <a:cubicBezTo>
                  <a:pt x="469545" y="469176"/>
                  <a:pt x="455642" y="465314"/>
                  <a:pt x="441471" y="465314"/>
                </a:cubicBezTo>
                <a:cubicBezTo>
                  <a:pt x="427299" y="465314"/>
                  <a:pt x="413396" y="469176"/>
                  <a:pt x="401273" y="476463"/>
                </a:cubicBezTo>
                <a:lnTo>
                  <a:pt x="384784" y="486337"/>
                </a:lnTo>
                <a:cubicBezTo>
                  <a:pt x="376288" y="491441"/>
                  <a:pt x="366582" y="494127"/>
                  <a:pt x="356676" y="494127"/>
                </a:cubicBezTo>
                <a:lnTo>
                  <a:pt x="171571" y="494127"/>
                </a:lnTo>
                <a:cubicBezTo>
                  <a:pt x="165090" y="494127"/>
                  <a:pt x="159817" y="499400"/>
                  <a:pt x="159817" y="505881"/>
                </a:cubicBezTo>
                <a:cubicBezTo>
                  <a:pt x="159817" y="512363"/>
                  <a:pt x="165090" y="517635"/>
                  <a:pt x="171571" y="517635"/>
                </a:cubicBezTo>
                <a:lnTo>
                  <a:pt x="356709" y="517635"/>
                </a:lnTo>
                <a:cubicBezTo>
                  <a:pt x="370847" y="517635"/>
                  <a:pt x="384750" y="513773"/>
                  <a:pt x="396873" y="506486"/>
                </a:cubicBezTo>
                <a:lnTo>
                  <a:pt x="413362" y="496613"/>
                </a:lnTo>
                <a:cubicBezTo>
                  <a:pt x="421859" y="491508"/>
                  <a:pt x="431564" y="488822"/>
                  <a:pt x="441471" y="488822"/>
                </a:cubicBezTo>
                <a:cubicBezTo>
                  <a:pt x="451377" y="488822"/>
                  <a:pt x="461083" y="491508"/>
                  <a:pt x="469579" y="496613"/>
                </a:cubicBezTo>
                <a:lnTo>
                  <a:pt x="486034" y="506486"/>
                </a:lnTo>
                <a:cubicBezTo>
                  <a:pt x="498157" y="513773"/>
                  <a:pt x="512060" y="517601"/>
                  <a:pt x="526232" y="517601"/>
                </a:cubicBezTo>
                <a:lnTo>
                  <a:pt x="560855" y="517601"/>
                </a:lnTo>
                <a:lnTo>
                  <a:pt x="560183" y="519616"/>
                </a:lnTo>
                <a:cubicBezTo>
                  <a:pt x="558236" y="525426"/>
                  <a:pt x="554877" y="530799"/>
                  <a:pt x="550512" y="535098"/>
                </a:cubicBezTo>
                <a:cubicBezTo>
                  <a:pt x="525292" y="560184"/>
                  <a:pt x="470351" y="560486"/>
                  <a:pt x="468001" y="560486"/>
                </a:cubicBezTo>
                <a:lnTo>
                  <a:pt x="308687" y="560486"/>
                </a:lnTo>
                <a:cubicBezTo>
                  <a:pt x="302206" y="560486"/>
                  <a:pt x="296933" y="565758"/>
                  <a:pt x="296933" y="572239"/>
                </a:cubicBezTo>
                <a:cubicBezTo>
                  <a:pt x="296933" y="578721"/>
                  <a:pt x="302206" y="583993"/>
                  <a:pt x="308687" y="583993"/>
                </a:cubicBezTo>
                <a:lnTo>
                  <a:pt x="627314" y="583993"/>
                </a:lnTo>
                <a:cubicBezTo>
                  <a:pt x="627885" y="583993"/>
                  <a:pt x="649176" y="583725"/>
                  <a:pt x="675941" y="575094"/>
                </a:cubicBezTo>
                <a:cubicBezTo>
                  <a:pt x="610422" y="674396"/>
                  <a:pt x="499635" y="734777"/>
                  <a:pt x="379109" y="734777"/>
                </a:cubicBezTo>
                <a:close/>
                <a:moveTo>
                  <a:pt x="662475" y="555113"/>
                </a:moveTo>
                <a:lnTo>
                  <a:pt x="653172" y="557463"/>
                </a:lnTo>
                <a:lnTo>
                  <a:pt x="659620" y="553366"/>
                </a:lnTo>
                <a:cubicBezTo>
                  <a:pt x="660594" y="552728"/>
                  <a:pt x="661568" y="552057"/>
                  <a:pt x="662441" y="551318"/>
                </a:cubicBezTo>
                <a:cubicBezTo>
                  <a:pt x="703243" y="517467"/>
                  <a:pt x="714460" y="466389"/>
                  <a:pt x="717549" y="441236"/>
                </a:cubicBezTo>
                <a:cubicBezTo>
                  <a:pt x="718322" y="434889"/>
                  <a:pt x="714090" y="428709"/>
                  <a:pt x="707777" y="427803"/>
                </a:cubicBezTo>
                <a:cubicBezTo>
                  <a:pt x="701128" y="426829"/>
                  <a:pt x="695150" y="431564"/>
                  <a:pt x="694478" y="438045"/>
                </a:cubicBezTo>
                <a:cubicBezTo>
                  <a:pt x="691053" y="471056"/>
                  <a:pt x="671542" y="560351"/>
                  <a:pt x="561124" y="560452"/>
                </a:cubicBezTo>
                <a:lnTo>
                  <a:pt x="556657" y="560452"/>
                </a:lnTo>
                <a:cubicBezTo>
                  <a:pt x="556657" y="560452"/>
                  <a:pt x="560217" y="557732"/>
                  <a:pt x="560217" y="557732"/>
                </a:cubicBezTo>
                <a:cubicBezTo>
                  <a:pt x="562601" y="555885"/>
                  <a:pt x="564885" y="553904"/>
                  <a:pt x="567034" y="551788"/>
                </a:cubicBezTo>
                <a:cubicBezTo>
                  <a:pt x="579359" y="539799"/>
                  <a:pt x="586277" y="523042"/>
                  <a:pt x="585941" y="505814"/>
                </a:cubicBezTo>
                <a:cubicBezTo>
                  <a:pt x="585941" y="415881"/>
                  <a:pt x="521799" y="414403"/>
                  <a:pt x="521161" y="414403"/>
                </a:cubicBezTo>
                <a:lnTo>
                  <a:pt x="521094" y="414403"/>
                </a:lnTo>
                <a:cubicBezTo>
                  <a:pt x="503732" y="414403"/>
                  <a:pt x="487680" y="403792"/>
                  <a:pt x="482138" y="387370"/>
                </a:cubicBezTo>
                <a:cubicBezTo>
                  <a:pt x="476732" y="371351"/>
                  <a:pt x="480694" y="355030"/>
                  <a:pt x="491810" y="343881"/>
                </a:cubicBezTo>
                <a:cubicBezTo>
                  <a:pt x="499601" y="336056"/>
                  <a:pt x="509978" y="331724"/>
                  <a:pt x="521127" y="331724"/>
                </a:cubicBezTo>
                <a:cubicBezTo>
                  <a:pt x="540068" y="331724"/>
                  <a:pt x="556086" y="344553"/>
                  <a:pt x="560956" y="362015"/>
                </a:cubicBezTo>
                <a:cubicBezTo>
                  <a:pt x="562400" y="367187"/>
                  <a:pt x="566799" y="371284"/>
                  <a:pt x="572172" y="371553"/>
                </a:cubicBezTo>
                <a:cubicBezTo>
                  <a:pt x="580098" y="371956"/>
                  <a:pt x="586378" y="364803"/>
                  <a:pt x="584765" y="357146"/>
                </a:cubicBezTo>
                <a:cubicBezTo>
                  <a:pt x="581575" y="342336"/>
                  <a:pt x="572844" y="328937"/>
                  <a:pt x="560083" y="320206"/>
                </a:cubicBezTo>
                <a:lnTo>
                  <a:pt x="559411" y="319735"/>
                </a:lnTo>
                <a:lnTo>
                  <a:pt x="559411" y="318896"/>
                </a:lnTo>
                <a:cubicBezTo>
                  <a:pt x="559646" y="312045"/>
                  <a:pt x="563340" y="252101"/>
                  <a:pt x="627348" y="252101"/>
                </a:cubicBezTo>
                <a:cubicBezTo>
                  <a:pt x="694478" y="252101"/>
                  <a:pt x="695251" y="317250"/>
                  <a:pt x="695251" y="320004"/>
                </a:cubicBezTo>
                <a:cubicBezTo>
                  <a:pt x="695251" y="326485"/>
                  <a:pt x="700523" y="331758"/>
                  <a:pt x="707004" y="331758"/>
                </a:cubicBezTo>
                <a:cubicBezTo>
                  <a:pt x="761005" y="331758"/>
                  <a:pt x="761643" y="409635"/>
                  <a:pt x="761643" y="412926"/>
                </a:cubicBezTo>
                <a:cubicBezTo>
                  <a:pt x="761643" y="513001"/>
                  <a:pt x="699516" y="544971"/>
                  <a:pt x="662475" y="555113"/>
                </a:cubicBezTo>
                <a:close/>
              </a:path>
            </a:pathLst>
          </a:custGeom>
          <a:solidFill>
            <a:schemeClr val="accent3"/>
          </a:solidFill>
          <a:ln w="0" cap="flat">
            <a:noFill/>
            <a:prstDash val="solid"/>
            <a:miter/>
          </a:ln>
        </p:spPr>
        <p:txBody>
          <a:bodyPr rtlCol="0" anchor="ctr"/>
          <a:lstStyle/>
          <a:p>
            <a:pPr>
              <a:defRPr/>
            </a:pPr>
            <a:endParaRPr lang="en-GB"/>
          </a:p>
        </p:txBody>
      </p:sp>
      <p:grpSp>
        <p:nvGrpSpPr>
          <p:cNvPr id="84" name="Group 83"/>
          <p:cNvGrpSpPr/>
          <p:nvPr/>
        </p:nvGrpSpPr>
        <p:grpSpPr bwMode="auto">
          <a:xfrm>
            <a:off x="10633107" y="2882136"/>
            <a:ext cx="758283" cy="758283"/>
            <a:chOff x="0" y="0"/>
            <a:chExt cx="758283" cy="758283"/>
          </a:xfrm>
          <a:solidFill>
            <a:schemeClr val="accent3"/>
          </a:solidFill>
        </p:grpSpPr>
        <p:sp>
          <p:nvSpPr>
            <p:cNvPr id="64" name="Freeform: Shape 63"/>
            <p:cNvSpPr/>
            <p:nvPr/>
          </p:nvSpPr>
          <p:spPr bwMode="auto">
            <a:xfrm>
              <a:off x="0" y="0"/>
              <a:ext cx="758284" cy="758284"/>
            </a:xfrm>
            <a:custGeom>
              <a:avLst/>
              <a:gdLst>
                <a:gd name="connsiteX0" fmla="*/ 379142 w 758284"/>
                <a:gd name="connsiteY0" fmla="*/ 0 h 758284"/>
                <a:gd name="connsiteX1" fmla="*/ 0 w 758284"/>
                <a:gd name="connsiteY1" fmla="*/ 379142 h 758284"/>
                <a:gd name="connsiteX2" fmla="*/ 379142 w 758284"/>
                <a:gd name="connsiteY2" fmla="*/ 758285 h 758284"/>
                <a:gd name="connsiteX3" fmla="*/ 758285 w 758284"/>
                <a:gd name="connsiteY3" fmla="*/ 379142 h 758284"/>
                <a:gd name="connsiteX4" fmla="*/ 379142 w 758284"/>
                <a:gd name="connsiteY4" fmla="*/ 0 h 758284"/>
                <a:gd name="connsiteX5" fmla="*/ 731922 w 758284"/>
                <a:gd name="connsiteY5" fmla="*/ 424512 h 758284"/>
                <a:gd name="connsiteX6" fmla="*/ 418836 w 758284"/>
                <a:gd name="connsiteY6" fmla="*/ 448422 h 758284"/>
                <a:gd name="connsiteX7" fmla="*/ 24884 w 758284"/>
                <a:gd name="connsiteY7" fmla="*/ 410374 h 758284"/>
                <a:gd name="connsiteX8" fmla="*/ 23507 w 758284"/>
                <a:gd name="connsiteY8" fmla="*/ 379142 h 758284"/>
                <a:gd name="connsiteX9" fmla="*/ 33750 w 758284"/>
                <a:gd name="connsiteY9" fmla="*/ 294347 h 758284"/>
                <a:gd name="connsiteX10" fmla="*/ 41373 w 758284"/>
                <a:gd name="connsiteY10" fmla="*/ 293407 h 758284"/>
                <a:gd name="connsiteX11" fmla="*/ 171269 w 758284"/>
                <a:gd name="connsiteY11" fmla="*/ 424814 h 758284"/>
                <a:gd name="connsiteX12" fmla="*/ 179631 w 758284"/>
                <a:gd name="connsiteY12" fmla="*/ 428307 h 758284"/>
                <a:gd name="connsiteX13" fmla="*/ 181981 w 758284"/>
                <a:gd name="connsiteY13" fmla="*/ 428071 h 758284"/>
                <a:gd name="connsiteX14" fmla="*/ 190545 w 758284"/>
                <a:gd name="connsiteY14" fmla="*/ 420885 h 758284"/>
                <a:gd name="connsiteX15" fmla="*/ 257978 w 758284"/>
                <a:gd name="connsiteY15" fmla="*/ 250691 h 758284"/>
                <a:gd name="connsiteX16" fmla="*/ 277624 w 758284"/>
                <a:gd name="connsiteY16" fmla="*/ 245351 h 758284"/>
                <a:gd name="connsiteX17" fmla="*/ 423269 w 758284"/>
                <a:gd name="connsiteY17" fmla="*/ 356676 h 758284"/>
                <a:gd name="connsiteX18" fmla="*/ 430422 w 758284"/>
                <a:gd name="connsiteY18" fmla="*/ 359094 h 758284"/>
                <a:gd name="connsiteX19" fmla="*/ 434351 w 758284"/>
                <a:gd name="connsiteY19" fmla="*/ 358422 h 758284"/>
                <a:gd name="connsiteX20" fmla="*/ 441840 w 758284"/>
                <a:gd name="connsiteY20" fmla="*/ 350127 h 758284"/>
                <a:gd name="connsiteX21" fmla="*/ 451680 w 758284"/>
                <a:gd name="connsiteY21" fmla="*/ 309762 h 758284"/>
                <a:gd name="connsiteX22" fmla="*/ 457926 w 758284"/>
                <a:gd name="connsiteY22" fmla="*/ 310232 h 758284"/>
                <a:gd name="connsiteX23" fmla="*/ 506150 w 758284"/>
                <a:gd name="connsiteY23" fmla="*/ 262008 h 758284"/>
                <a:gd name="connsiteX24" fmla="*/ 474348 w 758284"/>
                <a:gd name="connsiteY24" fmla="*/ 216739 h 758284"/>
                <a:gd name="connsiteX25" fmla="*/ 485262 w 758284"/>
                <a:gd name="connsiteY25" fmla="*/ 171974 h 758284"/>
                <a:gd name="connsiteX26" fmla="*/ 501045 w 758284"/>
                <a:gd name="connsiteY26" fmla="*/ 165123 h 758284"/>
                <a:gd name="connsiteX27" fmla="*/ 661030 w 758284"/>
                <a:gd name="connsiteY27" fmla="*/ 255997 h 758284"/>
                <a:gd name="connsiteX28" fmla="*/ 666840 w 758284"/>
                <a:gd name="connsiteY28" fmla="*/ 257541 h 758284"/>
                <a:gd name="connsiteX29" fmla="*/ 672214 w 758284"/>
                <a:gd name="connsiteY29" fmla="*/ 256232 h 758284"/>
                <a:gd name="connsiteX30" fmla="*/ 678527 w 758284"/>
                <a:gd name="connsiteY30" fmla="*/ 246997 h 758284"/>
                <a:gd name="connsiteX31" fmla="*/ 683799 w 758284"/>
                <a:gd name="connsiteY31" fmla="*/ 195851 h 758284"/>
                <a:gd name="connsiteX32" fmla="*/ 734811 w 758284"/>
                <a:gd name="connsiteY32" fmla="*/ 379209 h 758284"/>
                <a:gd name="connsiteX33" fmla="*/ 731922 w 758284"/>
                <a:gd name="connsiteY33" fmla="*/ 424545 h 758284"/>
                <a:gd name="connsiteX34" fmla="*/ 727859 w 758284"/>
                <a:gd name="connsiteY34" fmla="*/ 449127 h 758284"/>
                <a:gd name="connsiteX35" fmla="*/ 680911 w 758284"/>
                <a:gd name="connsiteY35" fmla="*/ 567135 h 758284"/>
                <a:gd name="connsiteX36" fmla="*/ 595075 w 758284"/>
                <a:gd name="connsiteY36" fmla="*/ 464575 h 758284"/>
                <a:gd name="connsiteX37" fmla="*/ 727859 w 758284"/>
                <a:gd name="connsiteY37" fmla="*/ 449161 h 758284"/>
                <a:gd name="connsiteX38" fmla="*/ 511187 w 758284"/>
                <a:gd name="connsiteY38" fmla="*/ 469881 h 758284"/>
                <a:gd name="connsiteX39" fmla="*/ 430422 w 758284"/>
                <a:gd name="connsiteY39" fmla="*/ 594303 h 758284"/>
                <a:gd name="connsiteX40" fmla="*/ 349254 w 758284"/>
                <a:gd name="connsiteY40" fmla="*/ 470754 h 758284"/>
                <a:gd name="connsiteX41" fmla="*/ 418803 w 758284"/>
                <a:gd name="connsiteY41" fmla="*/ 471930 h 758284"/>
                <a:gd name="connsiteX42" fmla="*/ 511187 w 758284"/>
                <a:gd name="connsiteY42" fmla="*/ 469881 h 758284"/>
                <a:gd name="connsiteX43" fmla="*/ 261672 w 758284"/>
                <a:gd name="connsiteY43" fmla="*/ 466086 h 758284"/>
                <a:gd name="connsiteX44" fmla="*/ 166634 w 758284"/>
                <a:gd name="connsiteY44" fmla="*/ 580534 h 758284"/>
                <a:gd name="connsiteX45" fmla="*/ 100142 w 758284"/>
                <a:gd name="connsiteY45" fmla="*/ 447650 h 758284"/>
                <a:gd name="connsiteX46" fmla="*/ 261672 w 758284"/>
                <a:gd name="connsiteY46" fmla="*/ 466086 h 758284"/>
                <a:gd name="connsiteX47" fmla="*/ 70455 w 758284"/>
                <a:gd name="connsiteY47" fmla="*/ 289411 h 758284"/>
                <a:gd name="connsiteX48" fmla="*/ 229836 w 758284"/>
                <a:gd name="connsiteY48" fmla="*/ 257978 h 758284"/>
                <a:gd name="connsiteX49" fmla="*/ 175332 w 758284"/>
                <a:gd name="connsiteY49" fmla="*/ 395497 h 758284"/>
                <a:gd name="connsiteX50" fmla="*/ 70455 w 758284"/>
                <a:gd name="connsiteY50" fmla="*/ 289411 h 758284"/>
                <a:gd name="connsiteX51" fmla="*/ 433209 w 758284"/>
                <a:gd name="connsiteY51" fmla="*/ 262008 h 758284"/>
                <a:gd name="connsiteX52" fmla="*/ 457926 w 758284"/>
                <a:gd name="connsiteY52" fmla="*/ 237291 h 758284"/>
                <a:gd name="connsiteX53" fmla="*/ 482642 w 758284"/>
                <a:gd name="connsiteY53" fmla="*/ 262008 h 758284"/>
                <a:gd name="connsiteX54" fmla="*/ 457926 w 758284"/>
                <a:gd name="connsiteY54" fmla="*/ 286724 h 758284"/>
                <a:gd name="connsiteX55" fmla="*/ 433209 w 758284"/>
                <a:gd name="connsiteY55" fmla="*/ 262008 h 758284"/>
                <a:gd name="connsiteX56" fmla="*/ 450706 w 758284"/>
                <a:gd name="connsiteY56" fmla="*/ 214388 h 758284"/>
                <a:gd name="connsiteX57" fmla="*/ 409702 w 758284"/>
                <a:gd name="connsiteY57" fmla="*/ 262008 h 758284"/>
                <a:gd name="connsiteX58" fmla="*/ 429616 w 758284"/>
                <a:gd name="connsiteY58" fmla="*/ 300963 h 758284"/>
                <a:gd name="connsiteX59" fmla="*/ 423269 w 758284"/>
                <a:gd name="connsiteY59" fmla="*/ 327090 h 758284"/>
                <a:gd name="connsiteX60" fmla="*/ 305698 w 758284"/>
                <a:gd name="connsiteY60" fmla="*/ 237224 h 758284"/>
                <a:gd name="connsiteX61" fmla="*/ 458295 w 758284"/>
                <a:gd name="connsiteY61" fmla="*/ 183258 h 758284"/>
                <a:gd name="connsiteX62" fmla="*/ 450706 w 758284"/>
                <a:gd name="connsiteY62" fmla="*/ 214422 h 758284"/>
                <a:gd name="connsiteX63" fmla="*/ 663281 w 758284"/>
                <a:gd name="connsiteY63" fmla="*/ 165493 h 758284"/>
                <a:gd name="connsiteX64" fmla="*/ 656967 w 758284"/>
                <a:gd name="connsiteY64" fmla="*/ 226646 h 758284"/>
                <a:gd name="connsiteX65" fmla="*/ 527541 w 758284"/>
                <a:gd name="connsiteY65" fmla="*/ 153135 h 758284"/>
                <a:gd name="connsiteX66" fmla="*/ 612471 w 758284"/>
                <a:gd name="connsiteY66" fmla="*/ 110955 h 758284"/>
                <a:gd name="connsiteX67" fmla="*/ 663314 w 758284"/>
                <a:gd name="connsiteY67" fmla="*/ 165493 h 758284"/>
                <a:gd name="connsiteX68" fmla="*/ 379142 w 758284"/>
                <a:gd name="connsiteY68" fmla="*/ 23507 h 758284"/>
                <a:gd name="connsiteX69" fmla="*/ 592019 w 758284"/>
                <a:gd name="connsiteY69" fmla="*/ 94399 h 758284"/>
                <a:gd name="connsiteX70" fmla="*/ 40769 w 758284"/>
                <a:gd name="connsiteY70" fmla="*/ 269631 h 758284"/>
                <a:gd name="connsiteX71" fmla="*/ 379142 w 758284"/>
                <a:gd name="connsiteY71" fmla="*/ 23507 h 758284"/>
                <a:gd name="connsiteX72" fmla="*/ 379142 w 758284"/>
                <a:gd name="connsiteY72" fmla="*/ 734811 h 758284"/>
                <a:gd name="connsiteX73" fmla="*/ 27940 w 758284"/>
                <a:gd name="connsiteY73" fmla="*/ 435224 h 758284"/>
                <a:gd name="connsiteX74" fmla="*/ 71564 w 758284"/>
                <a:gd name="connsiteY74" fmla="*/ 443049 h 758284"/>
                <a:gd name="connsiteX75" fmla="*/ 153705 w 758284"/>
                <a:gd name="connsiteY75" fmla="*/ 607131 h 758284"/>
                <a:gd name="connsiteX76" fmla="*/ 162873 w 758284"/>
                <a:gd name="connsiteY76" fmla="*/ 613545 h 758284"/>
                <a:gd name="connsiteX77" fmla="*/ 164217 w 758284"/>
                <a:gd name="connsiteY77" fmla="*/ 613613 h 758284"/>
                <a:gd name="connsiteX78" fmla="*/ 173250 w 758284"/>
                <a:gd name="connsiteY78" fmla="*/ 609381 h 758284"/>
                <a:gd name="connsiteX79" fmla="*/ 290620 w 758284"/>
                <a:gd name="connsiteY79" fmla="*/ 468034 h 758284"/>
                <a:gd name="connsiteX80" fmla="*/ 320407 w 758284"/>
                <a:gd name="connsiteY80" fmla="*/ 469612 h 758284"/>
                <a:gd name="connsiteX81" fmla="*/ 420683 w 758284"/>
                <a:gd name="connsiteY81" fmla="*/ 622243 h 758284"/>
                <a:gd name="connsiteX82" fmla="*/ 430523 w 758284"/>
                <a:gd name="connsiteY82" fmla="*/ 627549 h 758284"/>
                <a:gd name="connsiteX83" fmla="*/ 430523 w 758284"/>
                <a:gd name="connsiteY83" fmla="*/ 627549 h 758284"/>
                <a:gd name="connsiteX84" fmla="*/ 440362 w 758284"/>
                <a:gd name="connsiteY84" fmla="*/ 622210 h 758284"/>
                <a:gd name="connsiteX85" fmla="*/ 540168 w 758284"/>
                <a:gd name="connsiteY85" fmla="*/ 468437 h 758284"/>
                <a:gd name="connsiteX86" fmla="*/ 566329 w 758284"/>
                <a:gd name="connsiteY86" fmla="*/ 466758 h 758284"/>
                <a:gd name="connsiteX87" fmla="*/ 667277 w 758284"/>
                <a:gd name="connsiteY87" fmla="*/ 587419 h 758284"/>
                <a:gd name="connsiteX88" fmla="*/ 379176 w 758284"/>
                <a:gd name="connsiteY88" fmla="*/ 734811 h 75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58284" h="758284" fill="norm" stroke="1" extrusionOk="0">
                  <a:moveTo>
                    <a:pt x="379142" y="0"/>
                  </a:moveTo>
                  <a:cubicBezTo>
                    <a:pt x="170094" y="0"/>
                    <a:pt x="0" y="170094"/>
                    <a:pt x="0" y="379142"/>
                  </a:cubicBezTo>
                  <a:cubicBezTo>
                    <a:pt x="0" y="588191"/>
                    <a:pt x="170094" y="758285"/>
                    <a:pt x="379142" y="758285"/>
                  </a:cubicBezTo>
                  <a:cubicBezTo>
                    <a:pt x="588191" y="758285"/>
                    <a:pt x="758285" y="588191"/>
                    <a:pt x="758285" y="379142"/>
                  </a:cubicBezTo>
                  <a:cubicBezTo>
                    <a:pt x="758285" y="170094"/>
                    <a:pt x="588191" y="0"/>
                    <a:pt x="379142" y="0"/>
                  </a:cubicBezTo>
                  <a:close/>
                  <a:moveTo>
                    <a:pt x="731922" y="424512"/>
                  </a:moveTo>
                  <a:cubicBezTo>
                    <a:pt x="629833" y="440228"/>
                    <a:pt x="525258" y="448422"/>
                    <a:pt x="418836" y="448422"/>
                  </a:cubicBezTo>
                  <a:cubicBezTo>
                    <a:pt x="284138" y="448422"/>
                    <a:pt x="152429" y="435292"/>
                    <a:pt x="24884" y="410374"/>
                  </a:cubicBezTo>
                  <a:cubicBezTo>
                    <a:pt x="23978" y="400097"/>
                    <a:pt x="23507" y="389687"/>
                    <a:pt x="23507" y="379142"/>
                  </a:cubicBezTo>
                  <a:cubicBezTo>
                    <a:pt x="23507" y="349926"/>
                    <a:pt x="27067" y="321515"/>
                    <a:pt x="33750" y="294347"/>
                  </a:cubicBezTo>
                  <a:cubicBezTo>
                    <a:pt x="36302" y="294045"/>
                    <a:pt x="38821" y="293743"/>
                    <a:pt x="41373" y="293407"/>
                  </a:cubicBezTo>
                  <a:lnTo>
                    <a:pt x="171269" y="424814"/>
                  </a:lnTo>
                  <a:cubicBezTo>
                    <a:pt x="173485" y="427064"/>
                    <a:pt x="176508" y="428307"/>
                    <a:pt x="179631" y="428307"/>
                  </a:cubicBezTo>
                  <a:cubicBezTo>
                    <a:pt x="180403" y="428307"/>
                    <a:pt x="181209" y="428239"/>
                    <a:pt x="181981" y="428071"/>
                  </a:cubicBezTo>
                  <a:cubicBezTo>
                    <a:pt x="185877" y="427265"/>
                    <a:pt x="189101" y="424579"/>
                    <a:pt x="190545" y="420885"/>
                  </a:cubicBezTo>
                  <a:lnTo>
                    <a:pt x="257978" y="250691"/>
                  </a:lnTo>
                  <a:cubicBezTo>
                    <a:pt x="264526" y="248944"/>
                    <a:pt x="271075" y="247164"/>
                    <a:pt x="277624" y="245351"/>
                  </a:cubicBezTo>
                  <a:lnTo>
                    <a:pt x="423269" y="356676"/>
                  </a:lnTo>
                  <a:cubicBezTo>
                    <a:pt x="425351" y="358254"/>
                    <a:pt x="427870" y="359094"/>
                    <a:pt x="430422" y="359094"/>
                  </a:cubicBezTo>
                  <a:cubicBezTo>
                    <a:pt x="431732" y="359094"/>
                    <a:pt x="433075" y="358859"/>
                    <a:pt x="434351" y="358422"/>
                  </a:cubicBezTo>
                  <a:cubicBezTo>
                    <a:pt x="438079" y="357112"/>
                    <a:pt x="440900" y="353989"/>
                    <a:pt x="441840" y="350127"/>
                  </a:cubicBezTo>
                  <a:lnTo>
                    <a:pt x="451680" y="309762"/>
                  </a:lnTo>
                  <a:cubicBezTo>
                    <a:pt x="453728" y="310030"/>
                    <a:pt x="455810" y="310232"/>
                    <a:pt x="457926" y="310232"/>
                  </a:cubicBezTo>
                  <a:cubicBezTo>
                    <a:pt x="484523" y="310232"/>
                    <a:pt x="506150" y="288605"/>
                    <a:pt x="506150" y="262008"/>
                  </a:cubicBezTo>
                  <a:cubicBezTo>
                    <a:pt x="506150" y="241187"/>
                    <a:pt x="492851" y="223456"/>
                    <a:pt x="474348" y="216739"/>
                  </a:cubicBezTo>
                  <a:lnTo>
                    <a:pt x="485262" y="171974"/>
                  </a:lnTo>
                  <a:cubicBezTo>
                    <a:pt x="490534" y="169724"/>
                    <a:pt x="495807" y="167441"/>
                    <a:pt x="501045" y="165123"/>
                  </a:cubicBezTo>
                  <a:lnTo>
                    <a:pt x="661030" y="255997"/>
                  </a:lnTo>
                  <a:cubicBezTo>
                    <a:pt x="662844" y="257004"/>
                    <a:pt x="664825" y="257541"/>
                    <a:pt x="666840" y="257541"/>
                  </a:cubicBezTo>
                  <a:cubicBezTo>
                    <a:pt x="668687" y="257541"/>
                    <a:pt x="670534" y="257105"/>
                    <a:pt x="672214" y="256232"/>
                  </a:cubicBezTo>
                  <a:cubicBezTo>
                    <a:pt x="675739" y="254418"/>
                    <a:pt x="678124" y="250926"/>
                    <a:pt x="678527" y="246997"/>
                  </a:cubicBezTo>
                  <a:lnTo>
                    <a:pt x="683799" y="195851"/>
                  </a:lnTo>
                  <a:cubicBezTo>
                    <a:pt x="716172" y="249415"/>
                    <a:pt x="734811" y="312180"/>
                    <a:pt x="734811" y="379209"/>
                  </a:cubicBezTo>
                  <a:cubicBezTo>
                    <a:pt x="734811" y="394557"/>
                    <a:pt x="733837" y="409702"/>
                    <a:pt x="731922" y="424545"/>
                  </a:cubicBezTo>
                  <a:close/>
                  <a:moveTo>
                    <a:pt x="727859" y="449127"/>
                  </a:moveTo>
                  <a:cubicBezTo>
                    <a:pt x="719329" y="491676"/>
                    <a:pt x="703176" y="531504"/>
                    <a:pt x="680911" y="567135"/>
                  </a:cubicBezTo>
                  <a:lnTo>
                    <a:pt x="595075" y="464575"/>
                  </a:lnTo>
                  <a:cubicBezTo>
                    <a:pt x="639605" y="460848"/>
                    <a:pt x="683866" y="455709"/>
                    <a:pt x="727859" y="449161"/>
                  </a:cubicBezTo>
                  <a:close/>
                  <a:moveTo>
                    <a:pt x="511187" y="469881"/>
                  </a:moveTo>
                  <a:lnTo>
                    <a:pt x="430422" y="594303"/>
                  </a:lnTo>
                  <a:lnTo>
                    <a:pt x="349254" y="470754"/>
                  </a:lnTo>
                  <a:cubicBezTo>
                    <a:pt x="372392" y="471527"/>
                    <a:pt x="395564" y="471930"/>
                    <a:pt x="418803" y="471930"/>
                  </a:cubicBezTo>
                  <a:cubicBezTo>
                    <a:pt x="449698" y="471930"/>
                    <a:pt x="480493" y="471225"/>
                    <a:pt x="511187" y="469881"/>
                  </a:cubicBezTo>
                  <a:close/>
                  <a:moveTo>
                    <a:pt x="261672" y="466086"/>
                  </a:moveTo>
                  <a:lnTo>
                    <a:pt x="166634" y="580534"/>
                  </a:lnTo>
                  <a:lnTo>
                    <a:pt x="100142" y="447650"/>
                  </a:lnTo>
                  <a:cubicBezTo>
                    <a:pt x="153571" y="455878"/>
                    <a:pt x="207437" y="462023"/>
                    <a:pt x="261672" y="466086"/>
                  </a:cubicBezTo>
                  <a:close/>
                  <a:moveTo>
                    <a:pt x="70455" y="289411"/>
                  </a:moveTo>
                  <a:cubicBezTo>
                    <a:pt x="124153" y="281519"/>
                    <a:pt x="177314" y="271041"/>
                    <a:pt x="229836" y="257978"/>
                  </a:cubicBezTo>
                  <a:lnTo>
                    <a:pt x="175332" y="395497"/>
                  </a:lnTo>
                  <a:lnTo>
                    <a:pt x="70455" y="289411"/>
                  </a:lnTo>
                  <a:close/>
                  <a:moveTo>
                    <a:pt x="433209" y="262008"/>
                  </a:moveTo>
                  <a:cubicBezTo>
                    <a:pt x="433209" y="248373"/>
                    <a:pt x="444292" y="237291"/>
                    <a:pt x="457926" y="237291"/>
                  </a:cubicBezTo>
                  <a:cubicBezTo>
                    <a:pt x="471560" y="237291"/>
                    <a:pt x="482642" y="248373"/>
                    <a:pt x="482642" y="262008"/>
                  </a:cubicBezTo>
                  <a:cubicBezTo>
                    <a:pt x="482642" y="275642"/>
                    <a:pt x="471560" y="286724"/>
                    <a:pt x="457926" y="286724"/>
                  </a:cubicBezTo>
                  <a:cubicBezTo>
                    <a:pt x="444292" y="286724"/>
                    <a:pt x="433209" y="275642"/>
                    <a:pt x="433209" y="262008"/>
                  </a:cubicBezTo>
                  <a:close/>
                  <a:moveTo>
                    <a:pt x="450706" y="214388"/>
                  </a:moveTo>
                  <a:cubicBezTo>
                    <a:pt x="427534" y="217881"/>
                    <a:pt x="409702" y="237862"/>
                    <a:pt x="409702" y="262008"/>
                  </a:cubicBezTo>
                  <a:cubicBezTo>
                    <a:pt x="409702" y="278026"/>
                    <a:pt x="417560" y="292198"/>
                    <a:pt x="429616" y="300963"/>
                  </a:cubicBezTo>
                  <a:lnTo>
                    <a:pt x="423269" y="327090"/>
                  </a:lnTo>
                  <a:lnTo>
                    <a:pt x="305698" y="237224"/>
                  </a:lnTo>
                  <a:cubicBezTo>
                    <a:pt x="357247" y="221776"/>
                    <a:pt x="408124" y="203743"/>
                    <a:pt x="458295" y="183258"/>
                  </a:cubicBezTo>
                  <a:lnTo>
                    <a:pt x="450706" y="214422"/>
                  </a:lnTo>
                  <a:close/>
                  <a:moveTo>
                    <a:pt x="663281" y="165493"/>
                  </a:moveTo>
                  <a:lnTo>
                    <a:pt x="656967" y="226646"/>
                  </a:lnTo>
                  <a:lnTo>
                    <a:pt x="527541" y="153135"/>
                  </a:lnTo>
                  <a:cubicBezTo>
                    <a:pt x="556288" y="139836"/>
                    <a:pt x="584597" y="125799"/>
                    <a:pt x="612471" y="110955"/>
                  </a:cubicBezTo>
                  <a:cubicBezTo>
                    <a:pt x="631243" y="127310"/>
                    <a:pt x="648303" y="145579"/>
                    <a:pt x="663314" y="165493"/>
                  </a:cubicBezTo>
                  <a:close/>
                  <a:moveTo>
                    <a:pt x="379142" y="23507"/>
                  </a:moveTo>
                  <a:cubicBezTo>
                    <a:pt x="458900" y="23507"/>
                    <a:pt x="532612" y="49903"/>
                    <a:pt x="592019" y="94399"/>
                  </a:cubicBezTo>
                  <a:cubicBezTo>
                    <a:pt x="423269" y="183224"/>
                    <a:pt x="237425" y="243773"/>
                    <a:pt x="40769" y="269631"/>
                  </a:cubicBezTo>
                  <a:cubicBezTo>
                    <a:pt x="87045" y="126941"/>
                    <a:pt x="221239" y="23507"/>
                    <a:pt x="379142" y="23507"/>
                  </a:cubicBezTo>
                  <a:close/>
                  <a:moveTo>
                    <a:pt x="379142" y="734811"/>
                  </a:moveTo>
                  <a:cubicBezTo>
                    <a:pt x="202097" y="734811"/>
                    <a:pt x="54873" y="604781"/>
                    <a:pt x="27940" y="435224"/>
                  </a:cubicBezTo>
                  <a:cubicBezTo>
                    <a:pt x="42448" y="437978"/>
                    <a:pt x="56989" y="440597"/>
                    <a:pt x="71564" y="443049"/>
                  </a:cubicBezTo>
                  <a:lnTo>
                    <a:pt x="153705" y="607131"/>
                  </a:lnTo>
                  <a:cubicBezTo>
                    <a:pt x="155485" y="610691"/>
                    <a:pt x="158944" y="613109"/>
                    <a:pt x="162873" y="613545"/>
                  </a:cubicBezTo>
                  <a:cubicBezTo>
                    <a:pt x="163310" y="613613"/>
                    <a:pt x="163780" y="613613"/>
                    <a:pt x="164217" y="613613"/>
                  </a:cubicBezTo>
                  <a:cubicBezTo>
                    <a:pt x="167676" y="613613"/>
                    <a:pt x="171000" y="612068"/>
                    <a:pt x="173250" y="609381"/>
                  </a:cubicBezTo>
                  <a:lnTo>
                    <a:pt x="290620" y="468034"/>
                  </a:lnTo>
                  <a:cubicBezTo>
                    <a:pt x="300526" y="468639"/>
                    <a:pt x="310467" y="469142"/>
                    <a:pt x="320407" y="469612"/>
                  </a:cubicBezTo>
                  <a:lnTo>
                    <a:pt x="420683" y="622243"/>
                  </a:lnTo>
                  <a:cubicBezTo>
                    <a:pt x="422866" y="625534"/>
                    <a:pt x="426560" y="627549"/>
                    <a:pt x="430523" y="627549"/>
                  </a:cubicBezTo>
                  <a:lnTo>
                    <a:pt x="430523" y="627549"/>
                  </a:lnTo>
                  <a:cubicBezTo>
                    <a:pt x="434486" y="627549"/>
                    <a:pt x="438180" y="625534"/>
                    <a:pt x="440362" y="622210"/>
                  </a:cubicBezTo>
                  <a:lnTo>
                    <a:pt x="540168" y="468437"/>
                  </a:lnTo>
                  <a:cubicBezTo>
                    <a:pt x="548900" y="467933"/>
                    <a:pt x="557598" y="467363"/>
                    <a:pt x="566329" y="466758"/>
                  </a:cubicBezTo>
                  <a:lnTo>
                    <a:pt x="667277" y="587419"/>
                  </a:lnTo>
                  <a:cubicBezTo>
                    <a:pt x="602597" y="676646"/>
                    <a:pt x="497553" y="734811"/>
                    <a:pt x="379176" y="734811"/>
                  </a:cubicBezTo>
                  <a:close/>
                </a:path>
              </a:pathLst>
            </a:custGeom>
            <a:grpFill/>
            <a:ln w="0" cap="flat">
              <a:noFill/>
              <a:prstDash val="solid"/>
              <a:miter/>
            </a:ln>
          </p:spPr>
          <p:txBody>
            <a:bodyPr rtlCol="0" anchor="ctr"/>
            <a:lstStyle/>
            <a:p>
              <a:pPr>
                <a:defRPr/>
              </a:pPr>
              <a:endParaRPr lang="en-GB"/>
            </a:p>
          </p:txBody>
        </p:sp>
        <p:sp>
          <p:nvSpPr>
            <p:cNvPr id="65" name="Freeform: Shape 64"/>
            <p:cNvSpPr/>
            <p:nvPr/>
          </p:nvSpPr>
          <p:spPr bwMode="auto">
            <a:xfrm>
              <a:off x="244175" y="137617"/>
              <a:ext cx="23507" cy="44932"/>
            </a:xfrm>
            <a:custGeom>
              <a:avLst/>
              <a:gdLst>
                <a:gd name="connsiteX0" fmla="*/ 11754 w 23507"/>
                <a:gd name="connsiteY0" fmla="*/ 0 h 44932"/>
                <a:gd name="connsiteX1" fmla="*/ 0 w 23507"/>
                <a:gd name="connsiteY1" fmla="*/ 11754 h 44932"/>
                <a:gd name="connsiteX2" fmla="*/ 0 w 23507"/>
                <a:gd name="connsiteY2" fmla="*/ 33179 h 44932"/>
                <a:gd name="connsiteX3" fmla="*/ 11754 w 23507"/>
                <a:gd name="connsiteY3" fmla="*/ 44933 h 44932"/>
                <a:gd name="connsiteX4" fmla="*/ 23507 w 23507"/>
                <a:gd name="connsiteY4" fmla="*/ 33179 h 44932"/>
                <a:gd name="connsiteX5" fmla="*/ 23507 w 23507"/>
                <a:gd name="connsiteY5" fmla="*/ 11754 h 44932"/>
                <a:gd name="connsiteX6" fmla="*/ 11754 w 23507"/>
                <a:gd name="connsiteY6" fmla="*/ 0 h 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7" h="44932" fill="norm" stroke="1" extrusionOk="0">
                  <a:moveTo>
                    <a:pt x="11754" y="0"/>
                  </a:moveTo>
                  <a:cubicBezTo>
                    <a:pt x="5273" y="0"/>
                    <a:pt x="0" y="5272"/>
                    <a:pt x="0" y="11754"/>
                  </a:cubicBezTo>
                  <a:lnTo>
                    <a:pt x="0" y="33179"/>
                  </a:lnTo>
                  <a:cubicBezTo>
                    <a:pt x="0" y="39660"/>
                    <a:pt x="5273" y="44933"/>
                    <a:pt x="11754" y="44933"/>
                  </a:cubicBezTo>
                  <a:cubicBezTo>
                    <a:pt x="18235" y="44933"/>
                    <a:pt x="23507" y="39660"/>
                    <a:pt x="23507" y="33179"/>
                  </a:cubicBezTo>
                  <a:lnTo>
                    <a:pt x="23507" y="11754"/>
                  </a:lnTo>
                  <a:cubicBezTo>
                    <a:pt x="23507" y="5272"/>
                    <a:pt x="18235" y="0"/>
                    <a:pt x="11754" y="0"/>
                  </a:cubicBezTo>
                  <a:close/>
                </a:path>
              </a:pathLst>
            </a:custGeom>
            <a:grpFill/>
            <a:ln w="0" cap="flat">
              <a:noFill/>
              <a:prstDash val="solid"/>
              <a:miter/>
            </a:ln>
          </p:spPr>
          <p:txBody>
            <a:bodyPr rtlCol="0" anchor="ctr"/>
            <a:lstStyle/>
            <a:p>
              <a:pPr>
                <a:defRPr/>
              </a:pPr>
              <a:endParaRPr lang="en-GB"/>
            </a:p>
          </p:txBody>
        </p:sp>
        <p:sp>
          <p:nvSpPr>
            <p:cNvPr id="66" name="Freeform: Shape 65"/>
            <p:cNvSpPr/>
            <p:nvPr/>
          </p:nvSpPr>
          <p:spPr bwMode="auto">
            <a:xfrm>
              <a:off x="244175" y="71730"/>
              <a:ext cx="23507" cy="44932"/>
            </a:xfrm>
            <a:custGeom>
              <a:avLst/>
              <a:gdLst>
                <a:gd name="connsiteX0" fmla="*/ 11754 w 23507"/>
                <a:gd name="connsiteY0" fmla="*/ 44933 h 44932"/>
                <a:gd name="connsiteX1" fmla="*/ 23507 w 23507"/>
                <a:gd name="connsiteY1" fmla="*/ 33179 h 44932"/>
                <a:gd name="connsiteX2" fmla="*/ 23507 w 23507"/>
                <a:gd name="connsiteY2" fmla="*/ 11754 h 44932"/>
                <a:gd name="connsiteX3" fmla="*/ 11754 w 23507"/>
                <a:gd name="connsiteY3" fmla="*/ 0 h 44932"/>
                <a:gd name="connsiteX4" fmla="*/ 0 w 23507"/>
                <a:gd name="connsiteY4" fmla="*/ 11754 h 44932"/>
                <a:gd name="connsiteX5" fmla="*/ 0 w 23507"/>
                <a:gd name="connsiteY5" fmla="*/ 33179 h 44932"/>
                <a:gd name="connsiteX6" fmla="*/ 11754 w 23507"/>
                <a:gd name="connsiteY6" fmla="*/ 44933 h 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7" h="44932" fill="norm" stroke="1" extrusionOk="0">
                  <a:moveTo>
                    <a:pt x="11754" y="44933"/>
                  </a:moveTo>
                  <a:cubicBezTo>
                    <a:pt x="18235" y="44933"/>
                    <a:pt x="23507" y="39660"/>
                    <a:pt x="23507" y="33179"/>
                  </a:cubicBezTo>
                  <a:lnTo>
                    <a:pt x="23507" y="11754"/>
                  </a:lnTo>
                  <a:cubicBezTo>
                    <a:pt x="23507" y="5272"/>
                    <a:pt x="18235" y="0"/>
                    <a:pt x="11754" y="0"/>
                  </a:cubicBezTo>
                  <a:cubicBezTo>
                    <a:pt x="5273" y="0"/>
                    <a:pt x="0" y="5272"/>
                    <a:pt x="0" y="11754"/>
                  </a:cubicBezTo>
                  <a:lnTo>
                    <a:pt x="0" y="33179"/>
                  </a:lnTo>
                  <a:cubicBezTo>
                    <a:pt x="0" y="39660"/>
                    <a:pt x="5273" y="44933"/>
                    <a:pt x="11754" y="44933"/>
                  </a:cubicBezTo>
                  <a:close/>
                </a:path>
              </a:pathLst>
            </a:custGeom>
            <a:grpFill/>
            <a:ln w="0" cap="flat">
              <a:noFill/>
              <a:prstDash val="solid"/>
              <a:miter/>
            </a:ln>
          </p:spPr>
          <p:txBody>
            <a:bodyPr rtlCol="0" anchor="ctr"/>
            <a:lstStyle/>
            <a:p>
              <a:pPr>
                <a:defRPr/>
              </a:pPr>
              <a:endParaRPr lang="en-GB"/>
            </a:p>
          </p:txBody>
        </p:sp>
        <p:sp>
          <p:nvSpPr>
            <p:cNvPr id="67" name="Freeform: Shape 66"/>
            <p:cNvSpPr/>
            <p:nvPr/>
          </p:nvSpPr>
          <p:spPr bwMode="auto">
            <a:xfrm>
              <a:off x="200552" y="115387"/>
              <a:ext cx="44932" cy="23507"/>
            </a:xfrm>
            <a:custGeom>
              <a:avLst/>
              <a:gdLst>
                <a:gd name="connsiteX0" fmla="*/ 11754 w 44932"/>
                <a:gd name="connsiteY0" fmla="*/ 23507 h 23507"/>
                <a:gd name="connsiteX1" fmla="*/ 33179 w 44932"/>
                <a:gd name="connsiteY1" fmla="*/ 23507 h 23507"/>
                <a:gd name="connsiteX2" fmla="*/ 44933 w 44932"/>
                <a:gd name="connsiteY2" fmla="*/ 11754 h 23507"/>
                <a:gd name="connsiteX3" fmla="*/ 33179 w 44932"/>
                <a:gd name="connsiteY3" fmla="*/ 0 h 23507"/>
                <a:gd name="connsiteX4" fmla="*/ 11754 w 44932"/>
                <a:gd name="connsiteY4" fmla="*/ 0 h 23507"/>
                <a:gd name="connsiteX5" fmla="*/ 0 w 44932"/>
                <a:gd name="connsiteY5" fmla="*/ 11754 h 23507"/>
                <a:gd name="connsiteX6" fmla="*/ 11754 w 44932"/>
                <a:gd name="connsiteY6" fmla="*/ 23507 h 2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32" h="23507" fill="norm" stroke="1" extrusionOk="0">
                  <a:moveTo>
                    <a:pt x="11754" y="23507"/>
                  </a:moveTo>
                  <a:lnTo>
                    <a:pt x="33179" y="23507"/>
                  </a:lnTo>
                  <a:cubicBezTo>
                    <a:pt x="39661" y="23507"/>
                    <a:pt x="44933" y="18235"/>
                    <a:pt x="44933" y="11754"/>
                  </a:cubicBezTo>
                  <a:cubicBezTo>
                    <a:pt x="44933" y="5272"/>
                    <a:pt x="39661" y="0"/>
                    <a:pt x="33179" y="0"/>
                  </a:cubicBezTo>
                  <a:lnTo>
                    <a:pt x="11754" y="0"/>
                  </a:lnTo>
                  <a:cubicBezTo>
                    <a:pt x="5273" y="0"/>
                    <a:pt x="0" y="5272"/>
                    <a:pt x="0" y="11754"/>
                  </a:cubicBezTo>
                  <a:cubicBezTo>
                    <a:pt x="0" y="18235"/>
                    <a:pt x="5273" y="23507"/>
                    <a:pt x="11754" y="23507"/>
                  </a:cubicBezTo>
                  <a:close/>
                </a:path>
              </a:pathLst>
            </a:custGeom>
            <a:grpFill/>
            <a:ln w="0" cap="flat">
              <a:noFill/>
              <a:prstDash val="solid"/>
              <a:miter/>
            </a:ln>
          </p:spPr>
          <p:txBody>
            <a:bodyPr rtlCol="0" anchor="ctr"/>
            <a:lstStyle/>
            <a:p>
              <a:pPr>
                <a:defRPr/>
              </a:pPr>
              <a:endParaRPr lang="en-GB"/>
            </a:p>
          </p:txBody>
        </p:sp>
        <p:sp>
          <p:nvSpPr>
            <p:cNvPr id="68" name="Freeform: Shape 67"/>
            <p:cNvSpPr/>
            <p:nvPr/>
          </p:nvSpPr>
          <p:spPr bwMode="auto">
            <a:xfrm>
              <a:off x="266407" y="115387"/>
              <a:ext cx="44932" cy="23507"/>
            </a:xfrm>
            <a:custGeom>
              <a:avLst/>
              <a:gdLst>
                <a:gd name="connsiteX0" fmla="*/ 11754 w 44932"/>
                <a:gd name="connsiteY0" fmla="*/ 23507 h 23507"/>
                <a:gd name="connsiteX1" fmla="*/ 33179 w 44932"/>
                <a:gd name="connsiteY1" fmla="*/ 23507 h 23507"/>
                <a:gd name="connsiteX2" fmla="*/ 44933 w 44932"/>
                <a:gd name="connsiteY2" fmla="*/ 11754 h 23507"/>
                <a:gd name="connsiteX3" fmla="*/ 33179 w 44932"/>
                <a:gd name="connsiteY3" fmla="*/ 0 h 23507"/>
                <a:gd name="connsiteX4" fmla="*/ 11754 w 44932"/>
                <a:gd name="connsiteY4" fmla="*/ 0 h 23507"/>
                <a:gd name="connsiteX5" fmla="*/ 0 w 44932"/>
                <a:gd name="connsiteY5" fmla="*/ 11754 h 23507"/>
                <a:gd name="connsiteX6" fmla="*/ 11754 w 44932"/>
                <a:gd name="connsiteY6" fmla="*/ 23507 h 2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32" h="23507" fill="norm" stroke="1" extrusionOk="0">
                  <a:moveTo>
                    <a:pt x="11754" y="23507"/>
                  </a:moveTo>
                  <a:lnTo>
                    <a:pt x="33179" y="23507"/>
                  </a:lnTo>
                  <a:cubicBezTo>
                    <a:pt x="39661" y="23507"/>
                    <a:pt x="44933" y="18235"/>
                    <a:pt x="44933" y="11754"/>
                  </a:cubicBezTo>
                  <a:cubicBezTo>
                    <a:pt x="44933" y="5272"/>
                    <a:pt x="39661" y="0"/>
                    <a:pt x="33179" y="0"/>
                  </a:cubicBezTo>
                  <a:lnTo>
                    <a:pt x="11754" y="0"/>
                  </a:lnTo>
                  <a:cubicBezTo>
                    <a:pt x="5273" y="0"/>
                    <a:pt x="0" y="5272"/>
                    <a:pt x="0" y="11754"/>
                  </a:cubicBezTo>
                  <a:cubicBezTo>
                    <a:pt x="0" y="18235"/>
                    <a:pt x="5273" y="23507"/>
                    <a:pt x="11754" y="23507"/>
                  </a:cubicBezTo>
                  <a:close/>
                </a:path>
              </a:pathLst>
            </a:custGeom>
            <a:grpFill/>
            <a:ln w="0" cap="flat">
              <a:noFill/>
              <a:prstDash val="solid"/>
              <a:miter/>
            </a:ln>
          </p:spPr>
          <p:txBody>
            <a:bodyPr rtlCol="0" anchor="ctr"/>
            <a:lstStyle/>
            <a:p>
              <a:pPr>
                <a:defRPr/>
              </a:pPr>
              <a:endParaRPr lang="en-GB"/>
            </a:p>
          </p:txBody>
        </p:sp>
        <p:sp>
          <p:nvSpPr>
            <p:cNvPr id="69" name="Freeform: Shape 68"/>
            <p:cNvSpPr/>
            <p:nvPr/>
          </p:nvSpPr>
          <p:spPr bwMode="auto">
            <a:xfrm>
              <a:off x="608206" y="345928"/>
              <a:ext cx="23507" cy="44932"/>
            </a:xfrm>
            <a:custGeom>
              <a:avLst/>
              <a:gdLst>
                <a:gd name="connsiteX0" fmla="*/ 11754 w 23507"/>
                <a:gd name="connsiteY0" fmla="*/ 0 h 44932"/>
                <a:gd name="connsiteX1" fmla="*/ 0 w 23507"/>
                <a:gd name="connsiteY1" fmla="*/ 11754 h 44932"/>
                <a:gd name="connsiteX2" fmla="*/ 0 w 23507"/>
                <a:gd name="connsiteY2" fmla="*/ 33179 h 44932"/>
                <a:gd name="connsiteX3" fmla="*/ 11754 w 23507"/>
                <a:gd name="connsiteY3" fmla="*/ 44933 h 44932"/>
                <a:gd name="connsiteX4" fmla="*/ 23507 w 23507"/>
                <a:gd name="connsiteY4" fmla="*/ 33179 h 44932"/>
                <a:gd name="connsiteX5" fmla="*/ 23507 w 23507"/>
                <a:gd name="connsiteY5" fmla="*/ 11754 h 44932"/>
                <a:gd name="connsiteX6" fmla="*/ 11754 w 23507"/>
                <a:gd name="connsiteY6" fmla="*/ 0 h 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7" h="44932" fill="norm" stroke="1" extrusionOk="0">
                  <a:moveTo>
                    <a:pt x="11754" y="0"/>
                  </a:moveTo>
                  <a:cubicBezTo>
                    <a:pt x="5273" y="0"/>
                    <a:pt x="0" y="5272"/>
                    <a:pt x="0" y="11754"/>
                  </a:cubicBezTo>
                  <a:lnTo>
                    <a:pt x="0" y="33179"/>
                  </a:lnTo>
                  <a:cubicBezTo>
                    <a:pt x="0" y="39660"/>
                    <a:pt x="5273" y="44933"/>
                    <a:pt x="11754" y="44933"/>
                  </a:cubicBezTo>
                  <a:cubicBezTo>
                    <a:pt x="18235" y="44933"/>
                    <a:pt x="23507" y="39660"/>
                    <a:pt x="23507" y="33179"/>
                  </a:cubicBezTo>
                  <a:lnTo>
                    <a:pt x="23507" y="11754"/>
                  </a:lnTo>
                  <a:cubicBezTo>
                    <a:pt x="23507" y="5272"/>
                    <a:pt x="18235" y="0"/>
                    <a:pt x="11754" y="0"/>
                  </a:cubicBezTo>
                  <a:close/>
                </a:path>
              </a:pathLst>
            </a:custGeom>
            <a:grpFill/>
            <a:ln w="0" cap="flat">
              <a:noFill/>
              <a:prstDash val="solid"/>
              <a:miter/>
            </a:ln>
          </p:spPr>
          <p:txBody>
            <a:bodyPr rtlCol="0" anchor="ctr"/>
            <a:lstStyle/>
            <a:p>
              <a:pPr>
                <a:defRPr/>
              </a:pPr>
              <a:endParaRPr lang="en-GB"/>
            </a:p>
          </p:txBody>
        </p:sp>
        <p:sp>
          <p:nvSpPr>
            <p:cNvPr id="70" name="Freeform: Shape 69"/>
            <p:cNvSpPr/>
            <p:nvPr/>
          </p:nvSpPr>
          <p:spPr bwMode="auto">
            <a:xfrm>
              <a:off x="608206" y="280040"/>
              <a:ext cx="23507" cy="44932"/>
            </a:xfrm>
            <a:custGeom>
              <a:avLst/>
              <a:gdLst>
                <a:gd name="connsiteX0" fmla="*/ 11754 w 23507"/>
                <a:gd name="connsiteY0" fmla="*/ 44933 h 44932"/>
                <a:gd name="connsiteX1" fmla="*/ 23507 w 23507"/>
                <a:gd name="connsiteY1" fmla="*/ 33179 h 44932"/>
                <a:gd name="connsiteX2" fmla="*/ 23507 w 23507"/>
                <a:gd name="connsiteY2" fmla="*/ 11754 h 44932"/>
                <a:gd name="connsiteX3" fmla="*/ 11754 w 23507"/>
                <a:gd name="connsiteY3" fmla="*/ 0 h 44932"/>
                <a:gd name="connsiteX4" fmla="*/ 0 w 23507"/>
                <a:gd name="connsiteY4" fmla="*/ 11754 h 44932"/>
                <a:gd name="connsiteX5" fmla="*/ 0 w 23507"/>
                <a:gd name="connsiteY5" fmla="*/ 33179 h 44932"/>
                <a:gd name="connsiteX6" fmla="*/ 11754 w 23507"/>
                <a:gd name="connsiteY6" fmla="*/ 44933 h 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7" h="44932" fill="norm" stroke="1" extrusionOk="0">
                  <a:moveTo>
                    <a:pt x="11754" y="44933"/>
                  </a:moveTo>
                  <a:cubicBezTo>
                    <a:pt x="18235" y="44933"/>
                    <a:pt x="23507" y="39660"/>
                    <a:pt x="23507" y="33179"/>
                  </a:cubicBezTo>
                  <a:lnTo>
                    <a:pt x="23507" y="11754"/>
                  </a:lnTo>
                  <a:cubicBezTo>
                    <a:pt x="23507" y="5272"/>
                    <a:pt x="18235" y="0"/>
                    <a:pt x="11754" y="0"/>
                  </a:cubicBezTo>
                  <a:cubicBezTo>
                    <a:pt x="5273" y="0"/>
                    <a:pt x="0" y="5272"/>
                    <a:pt x="0" y="11754"/>
                  </a:cubicBezTo>
                  <a:lnTo>
                    <a:pt x="0" y="33179"/>
                  </a:lnTo>
                  <a:cubicBezTo>
                    <a:pt x="0" y="39660"/>
                    <a:pt x="5273" y="44933"/>
                    <a:pt x="11754" y="44933"/>
                  </a:cubicBezTo>
                  <a:close/>
                </a:path>
              </a:pathLst>
            </a:custGeom>
            <a:grpFill/>
            <a:ln w="0" cap="flat">
              <a:noFill/>
              <a:prstDash val="solid"/>
              <a:miter/>
            </a:ln>
          </p:spPr>
          <p:txBody>
            <a:bodyPr rtlCol="0" anchor="ctr"/>
            <a:lstStyle/>
            <a:p>
              <a:pPr>
                <a:defRPr/>
              </a:pPr>
              <a:endParaRPr lang="en-GB"/>
            </a:p>
          </p:txBody>
        </p:sp>
        <p:sp>
          <p:nvSpPr>
            <p:cNvPr id="71" name="Freeform: Shape 70"/>
            <p:cNvSpPr/>
            <p:nvPr/>
          </p:nvSpPr>
          <p:spPr bwMode="auto">
            <a:xfrm>
              <a:off x="564583" y="323697"/>
              <a:ext cx="44932" cy="23507"/>
            </a:xfrm>
            <a:custGeom>
              <a:avLst/>
              <a:gdLst>
                <a:gd name="connsiteX0" fmla="*/ 33179 w 44932"/>
                <a:gd name="connsiteY0" fmla="*/ 0 h 23507"/>
                <a:gd name="connsiteX1" fmla="*/ 11754 w 44932"/>
                <a:gd name="connsiteY1" fmla="*/ 0 h 23507"/>
                <a:gd name="connsiteX2" fmla="*/ 0 w 44932"/>
                <a:gd name="connsiteY2" fmla="*/ 11754 h 23507"/>
                <a:gd name="connsiteX3" fmla="*/ 11754 w 44932"/>
                <a:gd name="connsiteY3" fmla="*/ 23507 h 23507"/>
                <a:gd name="connsiteX4" fmla="*/ 33179 w 44932"/>
                <a:gd name="connsiteY4" fmla="*/ 23507 h 23507"/>
                <a:gd name="connsiteX5" fmla="*/ 44933 w 44932"/>
                <a:gd name="connsiteY5" fmla="*/ 11754 h 23507"/>
                <a:gd name="connsiteX6" fmla="*/ 33179 w 44932"/>
                <a:gd name="connsiteY6" fmla="*/ 0 h 2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32" h="23507" fill="norm" stroke="1" extrusionOk="0">
                  <a:moveTo>
                    <a:pt x="33179" y="0"/>
                  </a:moveTo>
                  <a:lnTo>
                    <a:pt x="11754" y="0"/>
                  </a:lnTo>
                  <a:cubicBezTo>
                    <a:pt x="5272" y="0"/>
                    <a:pt x="0" y="5272"/>
                    <a:pt x="0" y="11754"/>
                  </a:cubicBezTo>
                  <a:cubicBezTo>
                    <a:pt x="0" y="18235"/>
                    <a:pt x="5272" y="23507"/>
                    <a:pt x="11754" y="23507"/>
                  </a:cubicBezTo>
                  <a:lnTo>
                    <a:pt x="33179" y="23507"/>
                  </a:lnTo>
                  <a:cubicBezTo>
                    <a:pt x="39661" y="23507"/>
                    <a:pt x="44933" y="18235"/>
                    <a:pt x="44933" y="11754"/>
                  </a:cubicBezTo>
                  <a:cubicBezTo>
                    <a:pt x="44933" y="5272"/>
                    <a:pt x="39661" y="0"/>
                    <a:pt x="33179" y="0"/>
                  </a:cubicBezTo>
                  <a:close/>
                </a:path>
              </a:pathLst>
            </a:custGeom>
            <a:grpFill/>
            <a:ln w="0" cap="flat">
              <a:noFill/>
              <a:prstDash val="solid"/>
              <a:miter/>
            </a:ln>
          </p:spPr>
          <p:txBody>
            <a:bodyPr rtlCol="0" anchor="ctr"/>
            <a:lstStyle/>
            <a:p>
              <a:pPr>
                <a:defRPr/>
              </a:pPr>
              <a:endParaRPr lang="en-GB"/>
            </a:p>
          </p:txBody>
        </p:sp>
        <p:sp>
          <p:nvSpPr>
            <p:cNvPr id="72" name="Freeform: Shape 71"/>
            <p:cNvSpPr/>
            <p:nvPr/>
          </p:nvSpPr>
          <p:spPr bwMode="auto">
            <a:xfrm>
              <a:off x="630437" y="323697"/>
              <a:ext cx="44932" cy="23507"/>
            </a:xfrm>
            <a:custGeom>
              <a:avLst/>
              <a:gdLst>
                <a:gd name="connsiteX0" fmla="*/ 33179 w 44932"/>
                <a:gd name="connsiteY0" fmla="*/ 0 h 23507"/>
                <a:gd name="connsiteX1" fmla="*/ 11754 w 44932"/>
                <a:gd name="connsiteY1" fmla="*/ 0 h 23507"/>
                <a:gd name="connsiteX2" fmla="*/ 0 w 44932"/>
                <a:gd name="connsiteY2" fmla="*/ 11754 h 23507"/>
                <a:gd name="connsiteX3" fmla="*/ 11754 w 44932"/>
                <a:gd name="connsiteY3" fmla="*/ 23507 h 23507"/>
                <a:gd name="connsiteX4" fmla="*/ 33179 w 44932"/>
                <a:gd name="connsiteY4" fmla="*/ 23507 h 23507"/>
                <a:gd name="connsiteX5" fmla="*/ 44933 w 44932"/>
                <a:gd name="connsiteY5" fmla="*/ 11754 h 23507"/>
                <a:gd name="connsiteX6" fmla="*/ 33179 w 44932"/>
                <a:gd name="connsiteY6" fmla="*/ 0 h 2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32" h="23507" fill="norm" stroke="1" extrusionOk="0">
                  <a:moveTo>
                    <a:pt x="33179" y="0"/>
                  </a:moveTo>
                  <a:lnTo>
                    <a:pt x="11754" y="0"/>
                  </a:lnTo>
                  <a:cubicBezTo>
                    <a:pt x="5273" y="0"/>
                    <a:pt x="0" y="5272"/>
                    <a:pt x="0" y="11754"/>
                  </a:cubicBezTo>
                  <a:cubicBezTo>
                    <a:pt x="0" y="18235"/>
                    <a:pt x="5273" y="23507"/>
                    <a:pt x="11754" y="23507"/>
                  </a:cubicBezTo>
                  <a:lnTo>
                    <a:pt x="33179" y="23507"/>
                  </a:lnTo>
                  <a:cubicBezTo>
                    <a:pt x="39661" y="23507"/>
                    <a:pt x="44933" y="18235"/>
                    <a:pt x="44933" y="11754"/>
                  </a:cubicBezTo>
                  <a:cubicBezTo>
                    <a:pt x="44933" y="5272"/>
                    <a:pt x="39661" y="0"/>
                    <a:pt x="33179" y="0"/>
                  </a:cubicBezTo>
                  <a:close/>
                </a:path>
              </a:pathLst>
            </a:custGeom>
            <a:grpFill/>
            <a:ln w="0" cap="flat">
              <a:noFill/>
              <a:prstDash val="solid"/>
              <a:miter/>
            </a:ln>
          </p:spPr>
          <p:txBody>
            <a:bodyPr rtlCol="0" anchor="ctr"/>
            <a:lstStyle/>
            <a:p>
              <a:pPr>
                <a:defRPr/>
              </a:pPr>
              <a:endParaRPr lang="en-GB"/>
            </a:p>
          </p:txBody>
        </p:sp>
        <p:sp>
          <p:nvSpPr>
            <p:cNvPr id="73" name="Freeform: Shape 72"/>
            <p:cNvSpPr/>
            <p:nvPr/>
          </p:nvSpPr>
          <p:spPr bwMode="auto">
            <a:xfrm>
              <a:off x="220399" y="555817"/>
              <a:ext cx="127276" cy="127276"/>
            </a:xfrm>
            <a:custGeom>
              <a:avLst/>
              <a:gdLst>
                <a:gd name="connsiteX0" fmla="*/ 63638 w 127276"/>
                <a:gd name="connsiteY0" fmla="*/ 0 h 127276"/>
                <a:gd name="connsiteX1" fmla="*/ 0 w 127276"/>
                <a:gd name="connsiteY1" fmla="*/ 63638 h 127276"/>
                <a:gd name="connsiteX2" fmla="*/ 63638 w 127276"/>
                <a:gd name="connsiteY2" fmla="*/ 127276 h 127276"/>
                <a:gd name="connsiteX3" fmla="*/ 127276 w 127276"/>
                <a:gd name="connsiteY3" fmla="*/ 63638 h 127276"/>
                <a:gd name="connsiteX4" fmla="*/ 63638 w 127276"/>
                <a:gd name="connsiteY4" fmla="*/ 0 h 127276"/>
                <a:gd name="connsiteX5" fmla="*/ 63638 w 127276"/>
                <a:gd name="connsiteY5" fmla="*/ 103735 h 127276"/>
                <a:gd name="connsiteX6" fmla="*/ 23507 w 127276"/>
                <a:gd name="connsiteY6" fmla="*/ 63604 h 127276"/>
                <a:gd name="connsiteX7" fmla="*/ 63638 w 127276"/>
                <a:gd name="connsiteY7" fmla="*/ 23474 h 127276"/>
                <a:gd name="connsiteX8" fmla="*/ 103769 w 127276"/>
                <a:gd name="connsiteY8" fmla="*/ 63604 h 127276"/>
                <a:gd name="connsiteX9" fmla="*/ 63638 w 127276"/>
                <a:gd name="connsiteY9" fmla="*/ 103735 h 12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276" h="127276" fill="norm" stroke="1" extrusionOk="0">
                  <a:moveTo>
                    <a:pt x="63638" y="0"/>
                  </a:moveTo>
                  <a:cubicBezTo>
                    <a:pt x="28545" y="0"/>
                    <a:pt x="0" y="28545"/>
                    <a:pt x="0" y="63638"/>
                  </a:cubicBezTo>
                  <a:cubicBezTo>
                    <a:pt x="0" y="98731"/>
                    <a:pt x="28545" y="127276"/>
                    <a:pt x="63638" y="127276"/>
                  </a:cubicBezTo>
                  <a:cubicBezTo>
                    <a:pt x="98732" y="127276"/>
                    <a:pt x="127276" y="98731"/>
                    <a:pt x="127276" y="63638"/>
                  </a:cubicBezTo>
                  <a:cubicBezTo>
                    <a:pt x="127276" y="28545"/>
                    <a:pt x="98732" y="0"/>
                    <a:pt x="63638" y="0"/>
                  </a:cubicBezTo>
                  <a:close/>
                  <a:moveTo>
                    <a:pt x="63638" y="103735"/>
                  </a:moveTo>
                  <a:cubicBezTo>
                    <a:pt x="41507" y="103735"/>
                    <a:pt x="23507" y="85735"/>
                    <a:pt x="23507" y="63604"/>
                  </a:cubicBezTo>
                  <a:cubicBezTo>
                    <a:pt x="23507" y="41474"/>
                    <a:pt x="41507" y="23474"/>
                    <a:pt x="63638" y="23474"/>
                  </a:cubicBezTo>
                  <a:cubicBezTo>
                    <a:pt x="85769" y="23474"/>
                    <a:pt x="103769" y="41474"/>
                    <a:pt x="103769" y="63604"/>
                  </a:cubicBezTo>
                  <a:cubicBezTo>
                    <a:pt x="103769" y="85735"/>
                    <a:pt x="85769" y="103735"/>
                    <a:pt x="63638" y="103735"/>
                  </a:cubicBezTo>
                  <a:close/>
                </a:path>
              </a:pathLst>
            </a:custGeom>
            <a:grpFill/>
            <a:ln w="0" cap="flat">
              <a:noFill/>
              <a:prstDash val="solid"/>
              <a:miter/>
            </a:ln>
          </p:spPr>
          <p:txBody>
            <a:bodyPr rtlCol="0" anchor="ctr"/>
            <a:lstStyle/>
            <a:p>
              <a:pPr>
                <a:defRPr/>
              </a:pPr>
              <a:endParaRPr lang="en-GB"/>
            </a:p>
          </p:txBody>
        </p:sp>
      </p:grpSp>
      <p:grpSp>
        <p:nvGrpSpPr>
          <p:cNvPr id="82" name="Group 81"/>
          <p:cNvGrpSpPr/>
          <p:nvPr/>
        </p:nvGrpSpPr>
        <p:grpSpPr bwMode="auto">
          <a:xfrm>
            <a:off x="10645894" y="943282"/>
            <a:ext cx="732708" cy="732708"/>
            <a:chOff x="0" y="0"/>
            <a:chExt cx="732708" cy="732708"/>
          </a:xfrm>
          <a:solidFill>
            <a:schemeClr val="accent3"/>
          </a:solidFill>
        </p:grpSpPr>
        <p:sp>
          <p:nvSpPr>
            <p:cNvPr id="7" name="Freeform: Shape 6"/>
            <p:cNvSpPr/>
            <p:nvPr/>
          </p:nvSpPr>
          <p:spPr bwMode="auto">
            <a:xfrm>
              <a:off x="342601" y="124184"/>
              <a:ext cx="18560" cy="18559"/>
            </a:xfrm>
            <a:custGeom>
              <a:avLst/>
              <a:gdLst>
                <a:gd name="connsiteX0" fmla="*/ 9604 w 19209"/>
                <a:gd name="connsiteY0" fmla="*/ 19209 h 19208"/>
                <a:gd name="connsiteX1" fmla="*/ 19209 w 19209"/>
                <a:gd name="connsiteY1" fmla="*/ 9604 h 19208"/>
                <a:gd name="connsiteX2" fmla="*/ 19209 w 19209"/>
                <a:gd name="connsiteY2" fmla="*/ 9604 h 19208"/>
                <a:gd name="connsiteX3" fmla="*/ 9604 w 19209"/>
                <a:gd name="connsiteY3" fmla="*/ 0 h 19208"/>
                <a:gd name="connsiteX4" fmla="*/ 0 w 19209"/>
                <a:gd name="connsiteY4" fmla="*/ 9604 h 19208"/>
                <a:gd name="connsiteX5" fmla="*/ 0 w 19209"/>
                <a:gd name="connsiteY5" fmla="*/ 9604 h 19208"/>
                <a:gd name="connsiteX6" fmla="*/ 9604 w 19209"/>
                <a:gd name="connsiteY6" fmla="*/ 19209 h 1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9208" fill="norm" stroke="1" extrusionOk="0">
                  <a:moveTo>
                    <a:pt x="9604" y="19209"/>
                  </a:moveTo>
                  <a:cubicBezTo>
                    <a:pt x="14910" y="19209"/>
                    <a:pt x="19209" y="14910"/>
                    <a:pt x="19209" y="9604"/>
                  </a:cubicBezTo>
                  <a:lnTo>
                    <a:pt x="19209" y="9604"/>
                  </a:lnTo>
                  <a:cubicBezTo>
                    <a:pt x="19209" y="4299"/>
                    <a:pt x="14910" y="0"/>
                    <a:pt x="9604" y="0"/>
                  </a:cubicBezTo>
                  <a:cubicBezTo>
                    <a:pt x="4299" y="0"/>
                    <a:pt x="0" y="4299"/>
                    <a:pt x="0" y="9604"/>
                  </a:cubicBezTo>
                  <a:lnTo>
                    <a:pt x="0" y="9604"/>
                  </a:lnTo>
                  <a:cubicBezTo>
                    <a:pt x="0" y="14910"/>
                    <a:pt x="4299" y="19209"/>
                    <a:pt x="9604" y="19209"/>
                  </a:cubicBezTo>
                  <a:close/>
                </a:path>
              </a:pathLst>
            </a:custGeom>
            <a:grpFill/>
            <a:ln w="0" cap="flat">
              <a:noFill/>
              <a:prstDash val="solid"/>
              <a:miter/>
            </a:ln>
          </p:spPr>
          <p:txBody>
            <a:bodyPr rtlCol="0" anchor="ctr"/>
            <a:lstStyle/>
            <a:p>
              <a:pPr>
                <a:defRPr/>
              </a:pPr>
              <a:endParaRPr lang="en-GB"/>
            </a:p>
          </p:txBody>
        </p:sp>
        <p:sp>
          <p:nvSpPr>
            <p:cNvPr id="8" name="Freeform: Shape 7"/>
            <p:cNvSpPr/>
            <p:nvPr/>
          </p:nvSpPr>
          <p:spPr bwMode="auto">
            <a:xfrm>
              <a:off x="379691" y="124184"/>
              <a:ext cx="18560" cy="18559"/>
            </a:xfrm>
            <a:custGeom>
              <a:avLst/>
              <a:gdLst>
                <a:gd name="connsiteX0" fmla="*/ 9604 w 19209"/>
                <a:gd name="connsiteY0" fmla="*/ 19209 h 19208"/>
                <a:gd name="connsiteX1" fmla="*/ 19209 w 19209"/>
                <a:gd name="connsiteY1" fmla="*/ 9604 h 19208"/>
                <a:gd name="connsiteX2" fmla="*/ 19209 w 19209"/>
                <a:gd name="connsiteY2" fmla="*/ 9604 h 19208"/>
                <a:gd name="connsiteX3" fmla="*/ 9604 w 19209"/>
                <a:gd name="connsiteY3" fmla="*/ 0 h 19208"/>
                <a:gd name="connsiteX4" fmla="*/ 0 w 19209"/>
                <a:gd name="connsiteY4" fmla="*/ 9604 h 19208"/>
                <a:gd name="connsiteX5" fmla="*/ 0 w 19209"/>
                <a:gd name="connsiteY5" fmla="*/ 9604 h 19208"/>
                <a:gd name="connsiteX6" fmla="*/ 9604 w 19209"/>
                <a:gd name="connsiteY6" fmla="*/ 19209 h 1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9" h="19208" fill="norm" stroke="1" extrusionOk="0">
                  <a:moveTo>
                    <a:pt x="9604" y="19209"/>
                  </a:moveTo>
                  <a:cubicBezTo>
                    <a:pt x="14910" y="19209"/>
                    <a:pt x="19209" y="14910"/>
                    <a:pt x="19209" y="9604"/>
                  </a:cubicBezTo>
                  <a:lnTo>
                    <a:pt x="19209" y="9604"/>
                  </a:lnTo>
                  <a:cubicBezTo>
                    <a:pt x="19209" y="4299"/>
                    <a:pt x="14910" y="0"/>
                    <a:pt x="9604" y="0"/>
                  </a:cubicBezTo>
                  <a:cubicBezTo>
                    <a:pt x="4299" y="0"/>
                    <a:pt x="0" y="4299"/>
                    <a:pt x="0" y="9604"/>
                  </a:cubicBezTo>
                  <a:lnTo>
                    <a:pt x="0" y="9604"/>
                  </a:lnTo>
                  <a:cubicBezTo>
                    <a:pt x="0" y="14910"/>
                    <a:pt x="4299" y="19209"/>
                    <a:pt x="9604" y="19209"/>
                  </a:cubicBezTo>
                  <a:close/>
                </a:path>
              </a:pathLst>
            </a:custGeom>
            <a:grpFill/>
            <a:ln w="0" cap="flat">
              <a:noFill/>
              <a:prstDash val="solid"/>
              <a:miter/>
            </a:ln>
          </p:spPr>
          <p:txBody>
            <a:bodyPr rtlCol="0" anchor="ctr"/>
            <a:lstStyle/>
            <a:p>
              <a:pPr>
                <a:defRPr/>
              </a:pPr>
              <a:endParaRPr lang="en-GB"/>
            </a:p>
          </p:txBody>
        </p:sp>
        <p:sp>
          <p:nvSpPr>
            <p:cNvPr id="9" name="Freeform: Shape 8"/>
            <p:cNvSpPr/>
            <p:nvPr/>
          </p:nvSpPr>
          <p:spPr bwMode="auto">
            <a:xfrm>
              <a:off x="0" y="0"/>
              <a:ext cx="732708" cy="732708"/>
            </a:xfrm>
            <a:custGeom>
              <a:avLst/>
              <a:gdLst>
                <a:gd name="connsiteX0" fmla="*/ 379142 w 758284"/>
                <a:gd name="connsiteY0" fmla="*/ 0 h 758284"/>
                <a:gd name="connsiteX1" fmla="*/ 175635 w 758284"/>
                <a:gd name="connsiteY1" fmla="*/ 59239 h 758284"/>
                <a:gd name="connsiteX2" fmla="*/ 124422 w 758284"/>
                <a:gd name="connsiteY2" fmla="*/ 59239 h 758284"/>
                <a:gd name="connsiteX3" fmla="*/ 83888 w 758284"/>
                <a:gd name="connsiteY3" fmla="*/ 99773 h 758284"/>
                <a:gd name="connsiteX4" fmla="*/ 83888 w 758284"/>
                <a:gd name="connsiteY4" fmla="*/ 141381 h 758284"/>
                <a:gd name="connsiteX5" fmla="*/ 0 w 758284"/>
                <a:gd name="connsiteY5" fmla="*/ 379142 h 758284"/>
                <a:gd name="connsiteX6" fmla="*/ 379142 w 758284"/>
                <a:gd name="connsiteY6" fmla="*/ 758284 h 758284"/>
                <a:gd name="connsiteX7" fmla="*/ 758285 w 758284"/>
                <a:gd name="connsiteY7" fmla="*/ 379142 h 758284"/>
                <a:gd name="connsiteX8" fmla="*/ 379142 w 758284"/>
                <a:gd name="connsiteY8" fmla="*/ 0 h 758284"/>
                <a:gd name="connsiteX9" fmla="*/ 486135 w 758284"/>
                <a:gd name="connsiteY9" fmla="*/ 299385 h 758284"/>
                <a:gd name="connsiteX10" fmla="*/ 602766 w 758284"/>
                <a:gd name="connsiteY10" fmla="*/ 454803 h 758284"/>
                <a:gd name="connsiteX11" fmla="*/ 440866 w 758284"/>
                <a:gd name="connsiteY11" fmla="*/ 616702 h 758284"/>
                <a:gd name="connsiteX12" fmla="*/ 434217 w 758284"/>
                <a:gd name="connsiteY12" fmla="*/ 616568 h 758284"/>
                <a:gd name="connsiteX13" fmla="*/ 279235 w 758284"/>
                <a:gd name="connsiteY13" fmla="*/ 463769 h 758284"/>
                <a:gd name="connsiteX14" fmla="*/ 394960 w 758284"/>
                <a:gd name="connsiteY14" fmla="*/ 299586 h 758284"/>
                <a:gd name="connsiteX15" fmla="*/ 414269 w 758284"/>
                <a:gd name="connsiteY15" fmla="*/ 274232 h 758284"/>
                <a:gd name="connsiteX16" fmla="*/ 414336 w 758284"/>
                <a:gd name="connsiteY16" fmla="*/ 245855 h 758284"/>
                <a:gd name="connsiteX17" fmla="*/ 467530 w 758284"/>
                <a:gd name="connsiteY17" fmla="*/ 245855 h 758284"/>
                <a:gd name="connsiteX18" fmla="*/ 467530 w 758284"/>
                <a:gd name="connsiteY18" fmla="*/ 274198 h 758284"/>
                <a:gd name="connsiteX19" fmla="*/ 486135 w 758284"/>
                <a:gd name="connsiteY19" fmla="*/ 299418 h 758284"/>
                <a:gd name="connsiteX20" fmla="*/ 385556 w 758284"/>
                <a:gd name="connsiteY20" fmla="*/ 214858 h 758284"/>
                <a:gd name="connsiteX21" fmla="*/ 392978 w 758284"/>
                <a:gd name="connsiteY21" fmla="*/ 207437 h 758284"/>
                <a:gd name="connsiteX22" fmla="*/ 488889 w 758284"/>
                <a:gd name="connsiteY22" fmla="*/ 207437 h 758284"/>
                <a:gd name="connsiteX23" fmla="*/ 496310 w 758284"/>
                <a:gd name="connsiteY23" fmla="*/ 214858 h 758284"/>
                <a:gd name="connsiteX24" fmla="*/ 488889 w 758284"/>
                <a:gd name="connsiteY24" fmla="*/ 222280 h 758284"/>
                <a:gd name="connsiteX25" fmla="*/ 392978 w 758284"/>
                <a:gd name="connsiteY25" fmla="*/ 222280 h 758284"/>
                <a:gd name="connsiteX26" fmla="*/ 385556 w 758284"/>
                <a:gd name="connsiteY26" fmla="*/ 214858 h 758284"/>
                <a:gd name="connsiteX27" fmla="*/ 438751 w 758284"/>
                <a:gd name="connsiteY27" fmla="*/ 99773 h 758284"/>
                <a:gd name="connsiteX28" fmla="*/ 438751 w 758284"/>
                <a:gd name="connsiteY28" fmla="*/ 183896 h 758284"/>
                <a:gd name="connsiteX29" fmla="*/ 393952 w 758284"/>
                <a:gd name="connsiteY29" fmla="*/ 183896 h 758284"/>
                <a:gd name="connsiteX30" fmla="*/ 362082 w 758284"/>
                <a:gd name="connsiteY30" fmla="*/ 212810 h 758284"/>
                <a:gd name="connsiteX31" fmla="*/ 370377 w 758284"/>
                <a:gd name="connsiteY31" fmla="*/ 236049 h 758284"/>
                <a:gd name="connsiteX32" fmla="*/ 390795 w 758284"/>
                <a:gd name="connsiteY32" fmla="*/ 245754 h 758284"/>
                <a:gd name="connsiteX33" fmla="*/ 390795 w 758284"/>
                <a:gd name="connsiteY33" fmla="*/ 270235 h 758284"/>
                <a:gd name="connsiteX34" fmla="*/ 385523 w 758284"/>
                <a:gd name="connsiteY34" fmla="*/ 277489 h 758284"/>
                <a:gd name="connsiteX35" fmla="*/ 255325 w 758284"/>
                <a:gd name="connsiteY35" fmla="*/ 464038 h 758284"/>
                <a:gd name="connsiteX36" fmla="*/ 270706 w 758284"/>
                <a:gd name="connsiteY36" fmla="*/ 529187 h 758284"/>
                <a:gd name="connsiteX37" fmla="*/ 115758 w 758284"/>
                <a:gd name="connsiteY37" fmla="*/ 529187 h 758284"/>
                <a:gd name="connsiteX38" fmla="*/ 107396 w 758284"/>
                <a:gd name="connsiteY38" fmla="*/ 520825 h 758284"/>
                <a:gd name="connsiteX39" fmla="*/ 107396 w 758284"/>
                <a:gd name="connsiteY39" fmla="*/ 99773 h 758284"/>
                <a:gd name="connsiteX40" fmla="*/ 124388 w 758284"/>
                <a:gd name="connsiteY40" fmla="*/ 82780 h 758284"/>
                <a:gd name="connsiteX41" fmla="*/ 442579 w 758284"/>
                <a:gd name="connsiteY41" fmla="*/ 82780 h 758284"/>
                <a:gd name="connsiteX42" fmla="*/ 438683 w 758284"/>
                <a:gd name="connsiteY42" fmla="*/ 99773 h 758284"/>
                <a:gd name="connsiteX43" fmla="*/ 462292 w 758284"/>
                <a:gd name="connsiteY43" fmla="*/ 135940 h 758284"/>
                <a:gd name="connsiteX44" fmla="*/ 462292 w 758284"/>
                <a:gd name="connsiteY44" fmla="*/ 99773 h 758284"/>
                <a:gd name="connsiteX45" fmla="*/ 479284 w 758284"/>
                <a:gd name="connsiteY45" fmla="*/ 82780 h 758284"/>
                <a:gd name="connsiteX46" fmla="*/ 496277 w 758284"/>
                <a:gd name="connsiteY46" fmla="*/ 99773 h 758284"/>
                <a:gd name="connsiteX47" fmla="*/ 496277 w 758284"/>
                <a:gd name="connsiteY47" fmla="*/ 135940 h 758284"/>
                <a:gd name="connsiteX48" fmla="*/ 462292 w 758284"/>
                <a:gd name="connsiteY48" fmla="*/ 135940 h 758284"/>
                <a:gd name="connsiteX49" fmla="*/ 379142 w 758284"/>
                <a:gd name="connsiteY49" fmla="*/ 734777 h 758284"/>
                <a:gd name="connsiteX50" fmla="*/ 23507 w 758284"/>
                <a:gd name="connsiteY50" fmla="*/ 379142 h 758284"/>
                <a:gd name="connsiteX51" fmla="*/ 83888 w 758284"/>
                <a:gd name="connsiteY51" fmla="*/ 180974 h 758284"/>
                <a:gd name="connsiteX52" fmla="*/ 83888 w 758284"/>
                <a:gd name="connsiteY52" fmla="*/ 525225 h 758284"/>
                <a:gd name="connsiteX53" fmla="*/ 111392 w 758284"/>
                <a:gd name="connsiteY53" fmla="*/ 552728 h 758284"/>
                <a:gd name="connsiteX54" fmla="*/ 283232 w 758284"/>
                <a:gd name="connsiteY54" fmla="*/ 552728 h 758284"/>
                <a:gd name="connsiteX55" fmla="*/ 433176 w 758284"/>
                <a:gd name="connsiteY55" fmla="*/ 640411 h 758284"/>
                <a:gd name="connsiteX56" fmla="*/ 440900 w 758284"/>
                <a:gd name="connsiteY56" fmla="*/ 640579 h 758284"/>
                <a:gd name="connsiteX57" fmla="*/ 440900 w 758284"/>
                <a:gd name="connsiteY57" fmla="*/ 640579 h 758284"/>
                <a:gd name="connsiteX58" fmla="*/ 572240 w 758284"/>
                <a:gd name="connsiteY58" fmla="*/ 586176 h 758284"/>
                <a:gd name="connsiteX59" fmla="*/ 626643 w 758284"/>
                <a:gd name="connsiteY59" fmla="*/ 454836 h 758284"/>
                <a:gd name="connsiteX60" fmla="*/ 496344 w 758284"/>
                <a:gd name="connsiteY60" fmla="*/ 277556 h 758284"/>
                <a:gd name="connsiteX61" fmla="*/ 491072 w 758284"/>
                <a:gd name="connsiteY61" fmla="*/ 270303 h 758284"/>
                <a:gd name="connsiteX62" fmla="*/ 491072 w 758284"/>
                <a:gd name="connsiteY62" fmla="*/ 245754 h 758284"/>
                <a:gd name="connsiteX63" fmla="*/ 511489 w 758284"/>
                <a:gd name="connsiteY63" fmla="*/ 236049 h 758284"/>
                <a:gd name="connsiteX64" fmla="*/ 519784 w 758284"/>
                <a:gd name="connsiteY64" fmla="*/ 212810 h 758284"/>
                <a:gd name="connsiteX65" fmla="*/ 487915 w 758284"/>
                <a:gd name="connsiteY65" fmla="*/ 183896 h 758284"/>
                <a:gd name="connsiteX66" fmla="*/ 462325 w 758284"/>
                <a:gd name="connsiteY66" fmla="*/ 183896 h 758284"/>
                <a:gd name="connsiteX67" fmla="*/ 462325 w 758284"/>
                <a:gd name="connsiteY67" fmla="*/ 159482 h 758284"/>
                <a:gd name="connsiteX68" fmla="*/ 508098 w 758284"/>
                <a:gd name="connsiteY68" fmla="*/ 159482 h 758284"/>
                <a:gd name="connsiteX69" fmla="*/ 519885 w 758284"/>
                <a:gd name="connsiteY69" fmla="*/ 147694 h 758284"/>
                <a:gd name="connsiteX70" fmla="*/ 519885 w 758284"/>
                <a:gd name="connsiteY70" fmla="*/ 99739 h 758284"/>
                <a:gd name="connsiteX71" fmla="*/ 479351 w 758284"/>
                <a:gd name="connsiteY71" fmla="*/ 59205 h 758284"/>
                <a:gd name="connsiteX72" fmla="*/ 223791 w 758284"/>
                <a:gd name="connsiteY72" fmla="*/ 59205 h 758284"/>
                <a:gd name="connsiteX73" fmla="*/ 379210 w 758284"/>
                <a:gd name="connsiteY73" fmla="*/ 23474 h 758284"/>
                <a:gd name="connsiteX74" fmla="*/ 734844 w 758284"/>
                <a:gd name="connsiteY74" fmla="*/ 379109 h 758284"/>
                <a:gd name="connsiteX75" fmla="*/ 379210 w 758284"/>
                <a:gd name="connsiteY75" fmla="*/ 734743 h 75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58284" h="758284" fill="norm" stroke="1" extrusionOk="0">
                  <a:moveTo>
                    <a:pt x="379142" y="0"/>
                  </a:moveTo>
                  <a:cubicBezTo>
                    <a:pt x="306706" y="0"/>
                    <a:pt x="236385" y="20485"/>
                    <a:pt x="175635" y="59239"/>
                  </a:cubicBezTo>
                  <a:lnTo>
                    <a:pt x="124422" y="59239"/>
                  </a:lnTo>
                  <a:cubicBezTo>
                    <a:pt x="102056" y="59239"/>
                    <a:pt x="83888" y="77440"/>
                    <a:pt x="83888" y="99773"/>
                  </a:cubicBezTo>
                  <a:lnTo>
                    <a:pt x="83888" y="141381"/>
                  </a:lnTo>
                  <a:cubicBezTo>
                    <a:pt x="29821" y="208478"/>
                    <a:pt x="0" y="292769"/>
                    <a:pt x="0" y="379142"/>
                  </a:cubicBezTo>
                  <a:cubicBezTo>
                    <a:pt x="0" y="588191"/>
                    <a:pt x="170094" y="758284"/>
                    <a:pt x="379142" y="758284"/>
                  </a:cubicBezTo>
                  <a:cubicBezTo>
                    <a:pt x="588191" y="758284"/>
                    <a:pt x="758285" y="588191"/>
                    <a:pt x="758285" y="379142"/>
                  </a:cubicBezTo>
                  <a:cubicBezTo>
                    <a:pt x="758285" y="170093"/>
                    <a:pt x="588191" y="0"/>
                    <a:pt x="379142" y="0"/>
                  </a:cubicBezTo>
                  <a:close/>
                  <a:moveTo>
                    <a:pt x="486135" y="299385"/>
                  </a:moveTo>
                  <a:cubicBezTo>
                    <a:pt x="554810" y="319332"/>
                    <a:pt x="602766" y="383273"/>
                    <a:pt x="602766" y="454803"/>
                  </a:cubicBezTo>
                  <a:cubicBezTo>
                    <a:pt x="602766" y="544064"/>
                    <a:pt x="530128" y="616702"/>
                    <a:pt x="440866" y="616702"/>
                  </a:cubicBezTo>
                  <a:cubicBezTo>
                    <a:pt x="438650" y="616702"/>
                    <a:pt x="436433" y="616669"/>
                    <a:pt x="434217" y="616568"/>
                  </a:cubicBezTo>
                  <a:cubicBezTo>
                    <a:pt x="351739" y="613277"/>
                    <a:pt x="283668" y="546146"/>
                    <a:pt x="279235" y="463769"/>
                  </a:cubicBezTo>
                  <a:cubicBezTo>
                    <a:pt x="275172" y="388411"/>
                    <a:pt x="322758" y="320877"/>
                    <a:pt x="394960" y="299586"/>
                  </a:cubicBezTo>
                  <a:cubicBezTo>
                    <a:pt x="406512" y="296194"/>
                    <a:pt x="414269" y="285985"/>
                    <a:pt x="414269" y="274232"/>
                  </a:cubicBezTo>
                  <a:lnTo>
                    <a:pt x="414336" y="245855"/>
                  </a:lnTo>
                  <a:lnTo>
                    <a:pt x="467530" y="245855"/>
                  </a:lnTo>
                  <a:lnTo>
                    <a:pt x="467530" y="274198"/>
                  </a:lnTo>
                  <a:cubicBezTo>
                    <a:pt x="467530" y="285851"/>
                    <a:pt x="475187" y="296228"/>
                    <a:pt x="486135" y="299418"/>
                  </a:cubicBezTo>
                  <a:close/>
                  <a:moveTo>
                    <a:pt x="385556" y="214858"/>
                  </a:moveTo>
                  <a:cubicBezTo>
                    <a:pt x="385556" y="210761"/>
                    <a:pt x="388881" y="207437"/>
                    <a:pt x="392978" y="207437"/>
                  </a:cubicBezTo>
                  <a:lnTo>
                    <a:pt x="488889" y="207437"/>
                  </a:lnTo>
                  <a:cubicBezTo>
                    <a:pt x="492986" y="207437"/>
                    <a:pt x="496310" y="210761"/>
                    <a:pt x="496310" y="214858"/>
                  </a:cubicBezTo>
                  <a:cubicBezTo>
                    <a:pt x="496310" y="218955"/>
                    <a:pt x="492986" y="222280"/>
                    <a:pt x="488889" y="222280"/>
                  </a:cubicBezTo>
                  <a:lnTo>
                    <a:pt x="392978" y="222280"/>
                  </a:lnTo>
                  <a:cubicBezTo>
                    <a:pt x="388881" y="222280"/>
                    <a:pt x="385556" y="218955"/>
                    <a:pt x="385556" y="214858"/>
                  </a:cubicBezTo>
                  <a:close/>
                  <a:moveTo>
                    <a:pt x="438751" y="99773"/>
                  </a:moveTo>
                  <a:lnTo>
                    <a:pt x="438751" y="183896"/>
                  </a:lnTo>
                  <a:lnTo>
                    <a:pt x="393952" y="183896"/>
                  </a:lnTo>
                  <a:cubicBezTo>
                    <a:pt x="377127" y="183896"/>
                    <a:pt x="363124" y="196590"/>
                    <a:pt x="362082" y="212810"/>
                  </a:cubicBezTo>
                  <a:cubicBezTo>
                    <a:pt x="361512" y="221474"/>
                    <a:pt x="364467" y="229735"/>
                    <a:pt x="370377" y="236049"/>
                  </a:cubicBezTo>
                  <a:cubicBezTo>
                    <a:pt x="375717" y="241724"/>
                    <a:pt x="383038" y="245217"/>
                    <a:pt x="390795" y="245754"/>
                  </a:cubicBezTo>
                  <a:lnTo>
                    <a:pt x="390795" y="270235"/>
                  </a:lnTo>
                  <a:cubicBezTo>
                    <a:pt x="390795" y="273594"/>
                    <a:pt x="388680" y="276515"/>
                    <a:pt x="385523" y="277489"/>
                  </a:cubicBezTo>
                  <a:cubicBezTo>
                    <a:pt x="304758" y="302676"/>
                    <a:pt x="251228" y="379377"/>
                    <a:pt x="255325" y="464038"/>
                  </a:cubicBezTo>
                  <a:cubicBezTo>
                    <a:pt x="256433" y="486605"/>
                    <a:pt x="261605" y="508501"/>
                    <a:pt x="270706" y="529187"/>
                  </a:cubicBezTo>
                  <a:lnTo>
                    <a:pt x="115758" y="529187"/>
                  </a:lnTo>
                  <a:cubicBezTo>
                    <a:pt x="111157" y="529187"/>
                    <a:pt x="107396" y="525426"/>
                    <a:pt x="107396" y="520825"/>
                  </a:cubicBezTo>
                  <a:lnTo>
                    <a:pt x="107396" y="99773"/>
                  </a:lnTo>
                  <a:cubicBezTo>
                    <a:pt x="107396" y="90403"/>
                    <a:pt x="115019" y="82780"/>
                    <a:pt x="124388" y="82780"/>
                  </a:cubicBezTo>
                  <a:lnTo>
                    <a:pt x="442579" y="82780"/>
                  </a:lnTo>
                  <a:cubicBezTo>
                    <a:pt x="440060" y="88086"/>
                    <a:pt x="438717" y="93896"/>
                    <a:pt x="438683" y="99773"/>
                  </a:cubicBezTo>
                  <a:close/>
                  <a:moveTo>
                    <a:pt x="462292" y="135940"/>
                  </a:moveTo>
                  <a:lnTo>
                    <a:pt x="462292" y="99773"/>
                  </a:lnTo>
                  <a:cubicBezTo>
                    <a:pt x="462292" y="90403"/>
                    <a:pt x="469915" y="82780"/>
                    <a:pt x="479284" y="82780"/>
                  </a:cubicBezTo>
                  <a:cubicBezTo>
                    <a:pt x="488654" y="82780"/>
                    <a:pt x="496277" y="90403"/>
                    <a:pt x="496277" y="99773"/>
                  </a:cubicBezTo>
                  <a:lnTo>
                    <a:pt x="496277" y="135940"/>
                  </a:lnTo>
                  <a:lnTo>
                    <a:pt x="462292" y="135940"/>
                  </a:lnTo>
                  <a:close/>
                  <a:moveTo>
                    <a:pt x="379142" y="734777"/>
                  </a:moveTo>
                  <a:cubicBezTo>
                    <a:pt x="183023" y="734777"/>
                    <a:pt x="23507" y="575228"/>
                    <a:pt x="23507" y="379142"/>
                  </a:cubicBezTo>
                  <a:cubicBezTo>
                    <a:pt x="23507" y="308452"/>
                    <a:pt x="44799" y="239273"/>
                    <a:pt x="83888" y="180974"/>
                  </a:cubicBezTo>
                  <a:lnTo>
                    <a:pt x="83888" y="525225"/>
                  </a:lnTo>
                  <a:cubicBezTo>
                    <a:pt x="83888" y="540404"/>
                    <a:pt x="96213" y="552728"/>
                    <a:pt x="111392" y="552728"/>
                  </a:cubicBezTo>
                  <a:lnTo>
                    <a:pt x="283232" y="552728"/>
                  </a:lnTo>
                  <a:cubicBezTo>
                    <a:pt x="316008" y="605184"/>
                    <a:pt x="371956" y="637926"/>
                    <a:pt x="433176" y="640411"/>
                  </a:cubicBezTo>
                  <a:cubicBezTo>
                    <a:pt x="435762" y="640512"/>
                    <a:pt x="438348" y="640579"/>
                    <a:pt x="440900" y="640579"/>
                  </a:cubicBezTo>
                  <a:lnTo>
                    <a:pt x="440900" y="640579"/>
                  </a:lnTo>
                  <a:cubicBezTo>
                    <a:pt x="490501" y="640579"/>
                    <a:pt x="537180" y="621269"/>
                    <a:pt x="572240" y="586176"/>
                  </a:cubicBezTo>
                  <a:cubicBezTo>
                    <a:pt x="607299" y="551083"/>
                    <a:pt x="626643" y="504437"/>
                    <a:pt x="626643" y="454836"/>
                  </a:cubicBezTo>
                  <a:cubicBezTo>
                    <a:pt x="626643" y="373165"/>
                    <a:pt x="574288" y="301903"/>
                    <a:pt x="496344" y="277556"/>
                  </a:cubicBezTo>
                  <a:cubicBezTo>
                    <a:pt x="493187" y="276582"/>
                    <a:pt x="491072" y="273661"/>
                    <a:pt x="491072" y="270303"/>
                  </a:cubicBezTo>
                  <a:lnTo>
                    <a:pt x="491072" y="245754"/>
                  </a:lnTo>
                  <a:cubicBezTo>
                    <a:pt x="498795" y="245217"/>
                    <a:pt x="506150" y="241724"/>
                    <a:pt x="511489" y="236049"/>
                  </a:cubicBezTo>
                  <a:cubicBezTo>
                    <a:pt x="517400" y="229735"/>
                    <a:pt x="520355" y="221508"/>
                    <a:pt x="519784" y="212810"/>
                  </a:cubicBezTo>
                  <a:cubicBezTo>
                    <a:pt x="518743" y="196590"/>
                    <a:pt x="504739" y="183896"/>
                    <a:pt x="487915" y="183896"/>
                  </a:cubicBezTo>
                  <a:lnTo>
                    <a:pt x="462325" y="183896"/>
                  </a:lnTo>
                  <a:lnTo>
                    <a:pt x="462325" y="159482"/>
                  </a:lnTo>
                  <a:lnTo>
                    <a:pt x="508098" y="159482"/>
                  </a:lnTo>
                  <a:cubicBezTo>
                    <a:pt x="514579" y="159482"/>
                    <a:pt x="519885" y="154209"/>
                    <a:pt x="519885" y="147694"/>
                  </a:cubicBezTo>
                  <a:lnTo>
                    <a:pt x="519885" y="99739"/>
                  </a:lnTo>
                  <a:cubicBezTo>
                    <a:pt x="519885" y="77373"/>
                    <a:pt x="501683" y="59205"/>
                    <a:pt x="479351" y="59205"/>
                  </a:cubicBezTo>
                  <a:lnTo>
                    <a:pt x="223791" y="59205"/>
                  </a:lnTo>
                  <a:cubicBezTo>
                    <a:pt x="271982" y="35765"/>
                    <a:pt x="324941" y="23474"/>
                    <a:pt x="379210" y="23474"/>
                  </a:cubicBezTo>
                  <a:cubicBezTo>
                    <a:pt x="575329" y="23474"/>
                    <a:pt x="734844" y="183023"/>
                    <a:pt x="734844" y="379109"/>
                  </a:cubicBezTo>
                  <a:cubicBezTo>
                    <a:pt x="734844" y="575195"/>
                    <a:pt x="575295" y="734743"/>
                    <a:pt x="379210" y="734743"/>
                  </a:cubicBezTo>
                  <a:close/>
                </a:path>
              </a:pathLst>
            </a:custGeom>
            <a:grpFill/>
            <a:ln w="0" cap="flat">
              <a:noFill/>
              <a:prstDash val="solid"/>
              <a:miter/>
            </a:ln>
          </p:spPr>
          <p:txBody>
            <a:bodyPr rtlCol="0" anchor="ctr"/>
            <a:lstStyle/>
            <a:p>
              <a:pPr>
                <a:defRPr/>
              </a:pPr>
              <a:endParaRPr lang="en-GB"/>
            </a:p>
          </p:txBody>
        </p:sp>
        <p:sp>
          <p:nvSpPr>
            <p:cNvPr id="10" name="Freeform: Shape 9"/>
            <p:cNvSpPr/>
            <p:nvPr/>
          </p:nvSpPr>
          <p:spPr bwMode="auto">
            <a:xfrm>
              <a:off x="307414" y="325630"/>
              <a:ext cx="66387" cy="70219"/>
            </a:xfrm>
            <a:custGeom>
              <a:avLst/>
              <a:gdLst>
                <a:gd name="connsiteX0" fmla="*/ 7199 w 68705"/>
                <a:gd name="connsiteY0" fmla="*/ 71765 h 72671"/>
                <a:gd name="connsiteX1" fmla="*/ 11766 w 68705"/>
                <a:gd name="connsiteY1" fmla="*/ 72672 h 72671"/>
                <a:gd name="connsiteX2" fmla="*/ 22176 w 68705"/>
                <a:gd name="connsiteY2" fmla="*/ 66358 h 72671"/>
                <a:gd name="connsiteX3" fmla="*/ 63247 w 68705"/>
                <a:gd name="connsiteY3" fmla="*/ 21694 h 72671"/>
                <a:gd name="connsiteX4" fmla="*/ 67378 w 68705"/>
                <a:gd name="connsiteY4" fmla="*/ 6313 h 72671"/>
                <a:gd name="connsiteX5" fmla="*/ 56934 w 68705"/>
                <a:gd name="connsiteY5" fmla="*/ 0 h 72671"/>
                <a:gd name="connsiteX6" fmla="*/ 50620 w 68705"/>
                <a:gd name="connsiteY6" fmla="*/ 1813 h 72671"/>
                <a:gd name="connsiteX7" fmla="*/ 1322 w 68705"/>
                <a:gd name="connsiteY7" fmla="*/ 55444 h 72671"/>
                <a:gd name="connsiteX8" fmla="*/ 717 w 68705"/>
                <a:gd name="connsiteY8" fmla="*/ 64948 h 72671"/>
                <a:gd name="connsiteX9" fmla="*/ 7232 w 68705"/>
                <a:gd name="connsiteY9" fmla="*/ 71765 h 7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05" h="72671" fill="norm" stroke="1" extrusionOk="0">
                  <a:moveTo>
                    <a:pt x="7199" y="71765"/>
                  </a:moveTo>
                  <a:cubicBezTo>
                    <a:pt x="8643" y="72369"/>
                    <a:pt x="10188" y="72672"/>
                    <a:pt x="11766" y="72672"/>
                  </a:cubicBezTo>
                  <a:cubicBezTo>
                    <a:pt x="16199" y="72672"/>
                    <a:pt x="20162" y="70254"/>
                    <a:pt x="22176" y="66358"/>
                  </a:cubicBezTo>
                  <a:cubicBezTo>
                    <a:pt x="31546" y="48022"/>
                    <a:pt x="45751" y="32575"/>
                    <a:pt x="63247" y="21694"/>
                  </a:cubicBezTo>
                  <a:cubicBezTo>
                    <a:pt x="68386" y="18504"/>
                    <a:pt x="70199" y="11754"/>
                    <a:pt x="67378" y="6313"/>
                  </a:cubicBezTo>
                  <a:cubicBezTo>
                    <a:pt x="65363" y="2418"/>
                    <a:pt x="61367" y="0"/>
                    <a:pt x="56934" y="0"/>
                  </a:cubicBezTo>
                  <a:cubicBezTo>
                    <a:pt x="54718" y="0"/>
                    <a:pt x="52535" y="638"/>
                    <a:pt x="50620" y="1813"/>
                  </a:cubicBezTo>
                  <a:cubicBezTo>
                    <a:pt x="29665" y="14910"/>
                    <a:pt x="12606" y="33448"/>
                    <a:pt x="1322" y="55444"/>
                  </a:cubicBezTo>
                  <a:cubicBezTo>
                    <a:pt x="-189" y="58399"/>
                    <a:pt x="-424" y="61858"/>
                    <a:pt x="717" y="64948"/>
                  </a:cubicBezTo>
                  <a:cubicBezTo>
                    <a:pt x="1859" y="68037"/>
                    <a:pt x="4143" y="70455"/>
                    <a:pt x="7232" y="71765"/>
                  </a:cubicBezTo>
                  <a:close/>
                </a:path>
              </a:pathLst>
            </a:custGeom>
            <a:grpFill/>
            <a:ln w="0" cap="flat">
              <a:noFill/>
              <a:prstDash val="solid"/>
              <a:miter/>
            </a:ln>
          </p:spPr>
          <p:txBody>
            <a:bodyPr rtlCol="0" anchor="ctr"/>
            <a:lstStyle/>
            <a:p>
              <a:pPr>
                <a:defRPr/>
              </a:pPr>
              <a:endParaRPr lang="en-GB"/>
            </a:p>
          </p:txBody>
        </p:sp>
        <p:sp>
          <p:nvSpPr>
            <p:cNvPr id="11" name="Freeform: Shape 10"/>
            <p:cNvSpPr/>
            <p:nvPr/>
          </p:nvSpPr>
          <p:spPr bwMode="auto">
            <a:xfrm>
              <a:off x="386506" y="310638"/>
              <a:ext cx="23267" cy="22843"/>
            </a:xfrm>
            <a:custGeom>
              <a:avLst/>
              <a:gdLst>
                <a:gd name="connsiteX0" fmla="*/ 11820 w 24080"/>
                <a:gd name="connsiteY0" fmla="*/ 23642 h 23641"/>
                <a:gd name="connsiteX1" fmla="*/ 14876 w 24080"/>
                <a:gd name="connsiteY1" fmla="*/ 23239 h 23641"/>
                <a:gd name="connsiteX2" fmla="*/ 23944 w 24080"/>
                <a:gd name="connsiteY2" fmla="*/ 9974 h 23641"/>
                <a:gd name="connsiteX3" fmla="*/ 12391 w 24080"/>
                <a:gd name="connsiteY3" fmla="*/ 0 h 23641"/>
                <a:gd name="connsiteX4" fmla="*/ 9738 w 24080"/>
                <a:gd name="connsiteY4" fmla="*/ 302 h 23641"/>
                <a:gd name="connsiteX5" fmla="*/ 8932 w 24080"/>
                <a:gd name="connsiteY5" fmla="*/ 504 h 23641"/>
                <a:gd name="connsiteX6" fmla="*/ 1510 w 24080"/>
                <a:gd name="connsiteY6" fmla="*/ 6112 h 23641"/>
                <a:gd name="connsiteX7" fmla="*/ 570 w 24080"/>
                <a:gd name="connsiteY7" fmla="*/ 15515 h 23641"/>
                <a:gd name="connsiteX8" fmla="*/ 11820 w 24080"/>
                <a:gd name="connsiteY8" fmla="*/ 23642 h 2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0" h="23641" fill="norm" stroke="1" extrusionOk="0">
                  <a:moveTo>
                    <a:pt x="11820" y="23642"/>
                  </a:moveTo>
                  <a:cubicBezTo>
                    <a:pt x="12761" y="23642"/>
                    <a:pt x="13701" y="23541"/>
                    <a:pt x="14876" y="23239"/>
                  </a:cubicBezTo>
                  <a:cubicBezTo>
                    <a:pt x="20887" y="21828"/>
                    <a:pt x="24884" y="15985"/>
                    <a:pt x="23944" y="9974"/>
                  </a:cubicBezTo>
                  <a:cubicBezTo>
                    <a:pt x="23070" y="4299"/>
                    <a:pt x="18100" y="0"/>
                    <a:pt x="12391" y="0"/>
                  </a:cubicBezTo>
                  <a:cubicBezTo>
                    <a:pt x="11518" y="0"/>
                    <a:pt x="10611" y="101"/>
                    <a:pt x="9738" y="302"/>
                  </a:cubicBezTo>
                  <a:lnTo>
                    <a:pt x="8932" y="504"/>
                  </a:lnTo>
                  <a:cubicBezTo>
                    <a:pt x="5742" y="1276"/>
                    <a:pt x="3123" y="3257"/>
                    <a:pt x="1510" y="6112"/>
                  </a:cubicBezTo>
                  <a:cubicBezTo>
                    <a:pt x="-101" y="8966"/>
                    <a:pt x="-437" y="12392"/>
                    <a:pt x="570" y="15515"/>
                  </a:cubicBezTo>
                  <a:cubicBezTo>
                    <a:pt x="2149" y="20384"/>
                    <a:pt x="6649" y="23642"/>
                    <a:pt x="11820" y="23642"/>
                  </a:cubicBezTo>
                  <a:close/>
                </a:path>
              </a:pathLst>
            </a:custGeom>
            <a:grpFill/>
            <a:ln w="0" cap="flat">
              <a:noFill/>
              <a:prstDash val="solid"/>
              <a:miter/>
            </a:ln>
          </p:spPr>
          <p:txBody>
            <a:bodyPr rtlCol="0" anchor="ctr"/>
            <a:lstStyle/>
            <a:p>
              <a:pPr>
                <a:defRPr/>
              </a:pPr>
              <a:endParaRPr lang="en-GB"/>
            </a:p>
          </p:txBody>
        </p:sp>
        <p:sp>
          <p:nvSpPr>
            <p:cNvPr id="12" name="Freeform: Shape 11"/>
            <p:cNvSpPr/>
            <p:nvPr/>
          </p:nvSpPr>
          <p:spPr bwMode="auto">
            <a:xfrm>
              <a:off x="294186" y="408116"/>
              <a:ext cx="263683" cy="162993"/>
            </a:xfrm>
            <a:custGeom>
              <a:avLst/>
              <a:gdLst>
                <a:gd name="connsiteX0" fmla="*/ 116731 w 272888"/>
                <a:gd name="connsiteY0" fmla="*/ 16119 h 168683"/>
                <a:gd name="connsiteX1" fmla="*/ 110754 w 272888"/>
                <a:gd name="connsiteY1" fmla="*/ 22097 h 168683"/>
                <a:gd name="connsiteX2" fmla="*/ 88489 w 272888"/>
                <a:gd name="connsiteY2" fmla="*/ 31299 h 168683"/>
                <a:gd name="connsiteX3" fmla="*/ 66224 w 272888"/>
                <a:gd name="connsiteY3" fmla="*/ 22097 h 168683"/>
                <a:gd name="connsiteX4" fmla="*/ 27369 w 272888"/>
                <a:gd name="connsiteY4" fmla="*/ 6112 h 168683"/>
                <a:gd name="connsiteX5" fmla="*/ 8295 w 272888"/>
                <a:gd name="connsiteY5" fmla="*/ 9504 h 168683"/>
                <a:gd name="connsiteX6" fmla="*/ 638 w 272888"/>
                <a:gd name="connsiteY6" fmla="*/ 19478 h 168683"/>
                <a:gd name="connsiteX7" fmla="*/ 0 w 272888"/>
                <a:gd name="connsiteY7" fmla="*/ 32239 h 168683"/>
                <a:gd name="connsiteX8" fmla="*/ 136444 w 272888"/>
                <a:gd name="connsiteY8" fmla="*/ 168683 h 168683"/>
                <a:gd name="connsiteX9" fmla="*/ 272888 w 272888"/>
                <a:gd name="connsiteY9" fmla="*/ 32239 h 168683"/>
                <a:gd name="connsiteX10" fmla="*/ 272418 w 272888"/>
                <a:gd name="connsiteY10" fmla="*/ 22265 h 168683"/>
                <a:gd name="connsiteX11" fmla="*/ 260698 w 272888"/>
                <a:gd name="connsiteY11" fmla="*/ 11317 h 168683"/>
                <a:gd name="connsiteX12" fmla="*/ 259858 w 272888"/>
                <a:gd name="connsiteY12" fmla="*/ 11317 h 168683"/>
                <a:gd name="connsiteX13" fmla="*/ 252370 w 272888"/>
                <a:gd name="connsiteY13" fmla="*/ 14743 h 168683"/>
                <a:gd name="connsiteX14" fmla="*/ 245015 w 272888"/>
                <a:gd name="connsiteY14" fmla="*/ 22063 h 168683"/>
                <a:gd name="connsiteX15" fmla="*/ 222750 w 272888"/>
                <a:gd name="connsiteY15" fmla="*/ 31265 h 168683"/>
                <a:gd name="connsiteX16" fmla="*/ 200485 w 272888"/>
                <a:gd name="connsiteY16" fmla="*/ 22063 h 168683"/>
                <a:gd name="connsiteX17" fmla="*/ 194508 w 272888"/>
                <a:gd name="connsiteY17" fmla="*/ 16086 h 168683"/>
                <a:gd name="connsiteX18" fmla="*/ 155586 w 272888"/>
                <a:gd name="connsiteY18" fmla="*/ 0 h 168683"/>
                <a:gd name="connsiteX19" fmla="*/ 116664 w 272888"/>
                <a:gd name="connsiteY19" fmla="*/ 16086 h 168683"/>
                <a:gd name="connsiteX20" fmla="*/ 23575 w 272888"/>
                <a:gd name="connsiteY20" fmla="*/ 29888 h 168683"/>
                <a:gd name="connsiteX21" fmla="*/ 27437 w 272888"/>
                <a:gd name="connsiteY21" fmla="*/ 29653 h 168683"/>
                <a:gd name="connsiteX22" fmla="*/ 49601 w 272888"/>
                <a:gd name="connsiteY22" fmla="*/ 38787 h 168683"/>
                <a:gd name="connsiteX23" fmla="*/ 88522 w 272888"/>
                <a:gd name="connsiteY23" fmla="*/ 54873 h 168683"/>
                <a:gd name="connsiteX24" fmla="*/ 127444 w 272888"/>
                <a:gd name="connsiteY24" fmla="*/ 38787 h 168683"/>
                <a:gd name="connsiteX25" fmla="*/ 133422 w 272888"/>
                <a:gd name="connsiteY25" fmla="*/ 32810 h 168683"/>
                <a:gd name="connsiteX26" fmla="*/ 155687 w 272888"/>
                <a:gd name="connsiteY26" fmla="*/ 23608 h 168683"/>
                <a:gd name="connsiteX27" fmla="*/ 177952 w 272888"/>
                <a:gd name="connsiteY27" fmla="*/ 32810 h 168683"/>
                <a:gd name="connsiteX28" fmla="*/ 183929 w 272888"/>
                <a:gd name="connsiteY28" fmla="*/ 38787 h 168683"/>
                <a:gd name="connsiteX29" fmla="*/ 222885 w 272888"/>
                <a:gd name="connsiteY29" fmla="*/ 54873 h 168683"/>
                <a:gd name="connsiteX30" fmla="*/ 248239 w 272888"/>
                <a:gd name="connsiteY30" fmla="*/ 48694 h 168683"/>
                <a:gd name="connsiteX31" fmla="*/ 136545 w 272888"/>
                <a:gd name="connsiteY31" fmla="*/ 145176 h 168683"/>
                <a:gd name="connsiteX32" fmla="*/ 23642 w 272888"/>
                <a:gd name="connsiteY32" fmla="*/ 32272 h 168683"/>
                <a:gd name="connsiteX33" fmla="*/ 23642 w 272888"/>
                <a:gd name="connsiteY33" fmla="*/ 29888 h 16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888" h="168683" fill="norm" stroke="1" extrusionOk="0">
                  <a:moveTo>
                    <a:pt x="116731" y="16119"/>
                  </a:moveTo>
                  <a:lnTo>
                    <a:pt x="110754" y="22097"/>
                  </a:lnTo>
                  <a:cubicBezTo>
                    <a:pt x="104810" y="28041"/>
                    <a:pt x="96918" y="31299"/>
                    <a:pt x="88489" y="31299"/>
                  </a:cubicBezTo>
                  <a:cubicBezTo>
                    <a:pt x="80060" y="31299"/>
                    <a:pt x="72168" y="28041"/>
                    <a:pt x="66224" y="22097"/>
                  </a:cubicBezTo>
                  <a:cubicBezTo>
                    <a:pt x="55813" y="11787"/>
                    <a:pt x="42011" y="6112"/>
                    <a:pt x="27369" y="6112"/>
                  </a:cubicBezTo>
                  <a:cubicBezTo>
                    <a:pt x="20854" y="6112"/>
                    <a:pt x="14440" y="7254"/>
                    <a:pt x="8295" y="9504"/>
                  </a:cubicBezTo>
                  <a:cubicBezTo>
                    <a:pt x="4063" y="11082"/>
                    <a:pt x="1075" y="14978"/>
                    <a:pt x="638" y="19478"/>
                  </a:cubicBezTo>
                  <a:cubicBezTo>
                    <a:pt x="201" y="24146"/>
                    <a:pt x="0" y="28343"/>
                    <a:pt x="0" y="32239"/>
                  </a:cubicBezTo>
                  <a:cubicBezTo>
                    <a:pt x="0" y="107496"/>
                    <a:pt x="61220" y="168683"/>
                    <a:pt x="136444" y="168683"/>
                  </a:cubicBezTo>
                  <a:cubicBezTo>
                    <a:pt x="211668" y="168683"/>
                    <a:pt x="272888" y="107463"/>
                    <a:pt x="272888" y="32239"/>
                  </a:cubicBezTo>
                  <a:cubicBezTo>
                    <a:pt x="272888" y="29250"/>
                    <a:pt x="272720" y="26496"/>
                    <a:pt x="272418" y="22265"/>
                  </a:cubicBezTo>
                  <a:cubicBezTo>
                    <a:pt x="271982" y="16119"/>
                    <a:pt x="266843" y="11317"/>
                    <a:pt x="260698" y="11317"/>
                  </a:cubicBezTo>
                  <a:cubicBezTo>
                    <a:pt x="260429" y="11317"/>
                    <a:pt x="260127" y="11317"/>
                    <a:pt x="259858" y="11317"/>
                  </a:cubicBezTo>
                  <a:cubicBezTo>
                    <a:pt x="257038" y="11519"/>
                    <a:pt x="254351" y="12728"/>
                    <a:pt x="252370" y="14743"/>
                  </a:cubicBezTo>
                  <a:lnTo>
                    <a:pt x="245015" y="22063"/>
                  </a:lnTo>
                  <a:cubicBezTo>
                    <a:pt x="239071" y="28008"/>
                    <a:pt x="231179" y="31265"/>
                    <a:pt x="222750" y="31265"/>
                  </a:cubicBezTo>
                  <a:cubicBezTo>
                    <a:pt x="214321" y="31265"/>
                    <a:pt x="206429" y="28008"/>
                    <a:pt x="200485" y="22063"/>
                  </a:cubicBezTo>
                  <a:lnTo>
                    <a:pt x="194508" y="16086"/>
                  </a:lnTo>
                  <a:cubicBezTo>
                    <a:pt x="184097" y="5709"/>
                    <a:pt x="170295" y="0"/>
                    <a:pt x="155586" y="0"/>
                  </a:cubicBezTo>
                  <a:cubicBezTo>
                    <a:pt x="140877" y="0"/>
                    <a:pt x="127075" y="5709"/>
                    <a:pt x="116664" y="16086"/>
                  </a:cubicBezTo>
                  <a:close/>
                  <a:moveTo>
                    <a:pt x="23575" y="29888"/>
                  </a:moveTo>
                  <a:cubicBezTo>
                    <a:pt x="24851" y="29720"/>
                    <a:pt x="26160" y="29653"/>
                    <a:pt x="27437" y="29653"/>
                  </a:cubicBezTo>
                  <a:cubicBezTo>
                    <a:pt x="35798" y="29653"/>
                    <a:pt x="43657" y="32910"/>
                    <a:pt x="49601" y="38787"/>
                  </a:cubicBezTo>
                  <a:cubicBezTo>
                    <a:pt x="60011" y="49164"/>
                    <a:pt x="73813" y="54873"/>
                    <a:pt x="88522" y="54873"/>
                  </a:cubicBezTo>
                  <a:cubicBezTo>
                    <a:pt x="103231" y="54873"/>
                    <a:pt x="117034" y="49164"/>
                    <a:pt x="127444" y="38787"/>
                  </a:cubicBezTo>
                  <a:lnTo>
                    <a:pt x="133422" y="32810"/>
                  </a:lnTo>
                  <a:cubicBezTo>
                    <a:pt x="139366" y="26866"/>
                    <a:pt x="147258" y="23608"/>
                    <a:pt x="155687" y="23608"/>
                  </a:cubicBezTo>
                  <a:cubicBezTo>
                    <a:pt x="164116" y="23608"/>
                    <a:pt x="172008" y="26866"/>
                    <a:pt x="177952" y="32810"/>
                  </a:cubicBezTo>
                  <a:lnTo>
                    <a:pt x="183929" y="38787"/>
                  </a:lnTo>
                  <a:cubicBezTo>
                    <a:pt x="194340" y="49164"/>
                    <a:pt x="208176" y="54873"/>
                    <a:pt x="222885" y="54873"/>
                  </a:cubicBezTo>
                  <a:cubicBezTo>
                    <a:pt x="231750" y="54873"/>
                    <a:pt x="240414" y="52758"/>
                    <a:pt x="248239" y="48694"/>
                  </a:cubicBezTo>
                  <a:cubicBezTo>
                    <a:pt x="240079" y="103937"/>
                    <a:pt x="192795" y="145108"/>
                    <a:pt x="136545" y="145176"/>
                  </a:cubicBezTo>
                  <a:cubicBezTo>
                    <a:pt x="74351" y="145108"/>
                    <a:pt x="23709" y="94467"/>
                    <a:pt x="23642" y="32272"/>
                  </a:cubicBezTo>
                  <a:cubicBezTo>
                    <a:pt x="23642" y="31500"/>
                    <a:pt x="23642" y="30694"/>
                    <a:pt x="23642" y="29888"/>
                  </a:cubicBezTo>
                  <a:close/>
                </a:path>
              </a:pathLst>
            </a:custGeom>
            <a:grpFill/>
            <a:ln w="0" cap="flat">
              <a:noFill/>
              <a:prstDash val="solid"/>
              <a:miter/>
            </a:ln>
          </p:spPr>
          <p:txBody>
            <a:bodyPr rtlCol="0" anchor="ctr"/>
            <a:lstStyle/>
            <a:p>
              <a:pPr>
                <a:defRPr/>
              </a:pPr>
              <a:endParaRPr lang="en-GB"/>
            </a:p>
          </p:txBody>
        </p:sp>
        <p:sp>
          <p:nvSpPr>
            <p:cNvPr id="15" name="Freeform: Shape 14"/>
            <p:cNvSpPr/>
            <p:nvPr/>
          </p:nvSpPr>
          <p:spPr bwMode="auto">
            <a:xfrm>
              <a:off x="451728" y="455720"/>
              <a:ext cx="22778" cy="22778"/>
            </a:xfrm>
            <a:custGeom>
              <a:avLst/>
              <a:gdLst>
                <a:gd name="connsiteX0" fmla="*/ 23575 w 23574"/>
                <a:gd name="connsiteY0" fmla="*/ 11787 h 23574"/>
                <a:gd name="connsiteX1" fmla="*/ 11787 w 23574"/>
                <a:gd name="connsiteY1" fmla="*/ 23575 h 23574"/>
                <a:gd name="connsiteX2" fmla="*/ 0 w 23574"/>
                <a:gd name="connsiteY2" fmla="*/ 11787 h 23574"/>
                <a:gd name="connsiteX3" fmla="*/ 11787 w 23574"/>
                <a:gd name="connsiteY3" fmla="*/ 0 h 23574"/>
                <a:gd name="connsiteX4" fmla="*/ 23575 w 23574"/>
                <a:gd name="connsiteY4" fmla="*/ 11787 h 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23574" fill="norm" stroke="1" extrusionOk="0">
                  <a:moveTo>
                    <a:pt x="23575" y="11787"/>
                  </a:moveTo>
                  <a:cubicBezTo>
                    <a:pt x="23575" y="18297"/>
                    <a:pt x="18297" y="23575"/>
                    <a:pt x="11787" y="23575"/>
                  </a:cubicBezTo>
                  <a:cubicBezTo>
                    <a:pt x="5277" y="23575"/>
                    <a:pt x="0" y="18297"/>
                    <a:pt x="0" y="11787"/>
                  </a:cubicBezTo>
                  <a:cubicBezTo>
                    <a:pt x="0" y="5277"/>
                    <a:pt x="5277" y="0"/>
                    <a:pt x="11787" y="0"/>
                  </a:cubicBezTo>
                  <a:cubicBezTo>
                    <a:pt x="18297" y="0"/>
                    <a:pt x="23575" y="5277"/>
                    <a:pt x="23575" y="11787"/>
                  </a:cubicBezTo>
                  <a:close/>
                </a:path>
              </a:pathLst>
            </a:custGeom>
            <a:grpFill/>
            <a:ln w="0" cap="flat">
              <a:noFill/>
              <a:prstDash val="solid"/>
              <a:miter/>
            </a:ln>
          </p:spPr>
          <p:txBody>
            <a:bodyPr rtlCol="0" anchor="ctr"/>
            <a:lstStyle/>
            <a:p>
              <a:pPr>
                <a:defRPr/>
              </a:pPr>
              <a:endParaRPr lang="en-GB"/>
            </a:p>
          </p:txBody>
        </p:sp>
        <p:sp>
          <p:nvSpPr>
            <p:cNvPr id="16" name="Freeform: Shape 15"/>
            <p:cNvSpPr/>
            <p:nvPr/>
          </p:nvSpPr>
          <p:spPr bwMode="auto">
            <a:xfrm>
              <a:off x="359053" y="483496"/>
              <a:ext cx="22778" cy="22778"/>
            </a:xfrm>
            <a:custGeom>
              <a:avLst/>
              <a:gdLst>
                <a:gd name="connsiteX0" fmla="*/ 23575 w 23574"/>
                <a:gd name="connsiteY0" fmla="*/ 11787 h 23574"/>
                <a:gd name="connsiteX1" fmla="*/ 11787 w 23574"/>
                <a:gd name="connsiteY1" fmla="*/ 23575 h 23574"/>
                <a:gd name="connsiteX2" fmla="*/ 0 w 23574"/>
                <a:gd name="connsiteY2" fmla="*/ 11787 h 23574"/>
                <a:gd name="connsiteX3" fmla="*/ 11787 w 23574"/>
                <a:gd name="connsiteY3" fmla="*/ 0 h 23574"/>
                <a:gd name="connsiteX4" fmla="*/ 23575 w 23574"/>
                <a:gd name="connsiteY4" fmla="*/ 11787 h 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23574" fill="norm" stroke="1" extrusionOk="0">
                  <a:moveTo>
                    <a:pt x="23575" y="11787"/>
                  </a:moveTo>
                  <a:cubicBezTo>
                    <a:pt x="23575" y="18297"/>
                    <a:pt x="18297" y="23575"/>
                    <a:pt x="11787" y="23575"/>
                  </a:cubicBezTo>
                  <a:cubicBezTo>
                    <a:pt x="5277" y="23575"/>
                    <a:pt x="0" y="18297"/>
                    <a:pt x="0" y="11787"/>
                  </a:cubicBezTo>
                  <a:cubicBezTo>
                    <a:pt x="0" y="5277"/>
                    <a:pt x="5277" y="0"/>
                    <a:pt x="11787" y="0"/>
                  </a:cubicBezTo>
                  <a:cubicBezTo>
                    <a:pt x="18297" y="0"/>
                    <a:pt x="23575" y="5277"/>
                    <a:pt x="23575" y="11787"/>
                  </a:cubicBezTo>
                  <a:close/>
                </a:path>
              </a:pathLst>
            </a:custGeom>
            <a:grpFill/>
            <a:ln w="0" cap="flat">
              <a:noFill/>
              <a:prstDash val="solid"/>
              <a:miter/>
            </a:ln>
          </p:spPr>
          <p:txBody>
            <a:bodyPr rtlCol="0" anchor="ctr"/>
            <a:lstStyle/>
            <a:p>
              <a:pPr>
                <a:defRPr/>
              </a:pPr>
              <a:endParaRPr lang="en-GB"/>
            </a:p>
          </p:txBody>
        </p:sp>
        <p:sp>
          <p:nvSpPr>
            <p:cNvPr id="17" name="Freeform: Shape 16"/>
            <p:cNvSpPr/>
            <p:nvPr/>
          </p:nvSpPr>
          <p:spPr bwMode="auto">
            <a:xfrm>
              <a:off x="433167" y="502025"/>
              <a:ext cx="22778" cy="22778"/>
            </a:xfrm>
            <a:custGeom>
              <a:avLst/>
              <a:gdLst>
                <a:gd name="connsiteX0" fmla="*/ 11787 w 23574"/>
                <a:gd name="connsiteY0" fmla="*/ 23575 h 23574"/>
                <a:gd name="connsiteX1" fmla="*/ 23575 w 23574"/>
                <a:gd name="connsiteY1" fmla="*/ 11787 h 23574"/>
                <a:gd name="connsiteX2" fmla="*/ 11787 w 23574"/>
                <a:gd name="connsiteY2" fmla="*/ 0 h 23574"/>
                <a:gd name="connsiteX3" fmla="*/ 0 w 23574"/>
                <a:gd name="connsiteY3" fmla="*/ 11787 h 23574"/>
                <a:gd name="connsiteX4" fmla="*/ 11787 w 23574"/>
                <a:gd name="connsiteY4" fmla="*/ 23575 h 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23574" fill="norm" stroke="1" extrusionOk="0">
                  <a:moveTo>
                    <a:pt x="11787" y="23575"/>
                  </a:moveTo>
                  <a:cubicBezTo>
                    <a:pt x="18268" y="23575"/>
                    <a:pt x="23575" y="18302"/>
                    <a:pt x="23575" y="11787"/>
                  </a:cubicBezTo>
                  <a:cubicBezTo>
                    <a:pt x="23575" y="5272"/>
                    <a:pt x="18302" y="0"/>
                    <a:pt x="11787" y="0"/>
                  </a:cubicBezTo>
                  <a:cubicBezTo>
                    <a:pt x="5272" y="0"/>
                    <a:pt x="0" y="5272"/>
                    <a:pt x="0" y="11787"/>
                  </a:cubicBezTo>
                  <a:cubicBezTo>
                    <a:pt x="0" y="18302"/>
                    <a:pt x="5272" y="23575"/>
                    <a:pt x="11787" y="23575"/>
                  </a:cubicBezTo>
                  <a:close/>
                </a:path>
              </a:pathLst>
            </a:custGeom>
            <a:grpFill/>
            <a:ln w="0" cap="flat">
              <a:noFill/>
              <a:prstDash val="solid"/>
              <a:miter/>
            </a:ln>
          </p:spPr>
          <p:txBody>
            <a:bodyPr rtlCol="0" anchor="ctr"/>
            <a:lstStyle/>
            <a:p>
              <a:pPr>
                <a:defRPr/>
              </a:pPr>
              <a:endParaRPr lang="en-GB"/>
            </a:p>
          </p:txBody>
        </p:sp>
        <p:sp>
          <p:nvSpPr>
            <p:cNvPr id="19" name="Freeform: Shape 18"/>
            <p:cNvSpPr/>
            <p:nvPr/>
          </p:nvSpPr>
          <p:spPr bwMode="auto">
            <a:xfrm>
              <a:off x="118083" y="103546"/>
              <a:ext cx="208227" cy="143264"/>
            </a:xfrm>
            <a:custGeom>
              <a:avLst/>
              <a:gdLst>
                <a:gd name="connsiteX0" fmla="*/ 11787 w 215496"/>
                <a:gd name="connsiteY0" fmla="*/ 109881 h 148265"/>
                <a:gd name="connsiteX1" fmla="*/ 28175 w 215496"/>
                <a:gd name="connsiteY1" fmla="*/ 109881 h 148265"/>
                <a:gd name="connsiteX2" fmla="*/ 57560 w 215496"/>
                <a:gd name="connsiteY2" fmla="*/ 124556 h 148265"/>
                <a:gd name="connsiteX3" fmla="*/ 57560 w 215496"/>
                <a:gd name="connsiteY3" fmla="*/ 136478 h 148265"/>
                <a:gd name="connsiteX4" fmla="*/ 69347 w 215496"/>
                <a:gd name="connsiteY4" fmla="*/ 148265 h 148265"/>
                <a:gd name="connsiteX5" fmla="*/ 81135 w 215496"/>
                <a:gd name="connsiteY5" fmla="*/ 136478 h 148265"/>
                <a:gd name="connsiteX6" fmla="*/ 81135 w 215496"/>
                <a:gd name="connsiteY6" fmla="*/ 124556 h 148265"/>
                <a:gd name="connsiteX7" fmla="*/ 107732 w 215496"/>
                <a:gd name="connsiteY7" fmla="*/ 111258 h 148265"/>
                <a:gd name="connsiteX8" fmla="*/ 134329 w 215496"/>
                <a:gd name="connsiteY8" fmla="*/ 124556 h 148265"/>
                <a:gd name="connsiteX9" fmla="*/ 134329 w 215496"/>
                <a:gd name="connsiteY9" fmla="*/ 136478 h 148265"/>
                <a:gd name="connsiteX10" fmla="*/ 146116 w 215496"/>
                <a:gd name="connsiteY10" fmla="*/ 148265 h 148265"/>
                <a:gd name="connsiteX11" fmla="*/ 157903 w 215496"/>
                <a:gd name="connsiteY11" fmla="*/ 136478 h 148265"/>
                <a:gd name="connsiteX12" fmla="*/ 157903 w 215496"/>
                <a:gd name="connsiteY12" fmla="*/ 124590 h 148265"/>
                <a:gd name="connsiteX13" fmla="*/ 189773 w 215496"/>
                <a:gd name="connsiteY13" fmla="*/ 108705 h 148265"/>
                <a:gd name="connsiteX14" fmla="*/ 196288 w 215496"/>
                <a:gd name="connsiteY14" fmla="*/ 98127 h 148265"/>
                <a:gd name="connsiteX15" fmla="*/ 196288 w 215496"/>
                <a:gd name="connsiteY15" fmla="*/ 61959 h 148265"/>
                <a:gd name="connsiteX16" fmla="*/ 203709 w 215496"/>
                <a:gd name="connsiteY16" fmla="*/ 61959 h 148265"/>
                <a:gd name="connsiteX17" fmla="*/ 215496 w 215496"/>
                <a:gd name="connsiteY17" fmla="*/ 50172 h 148265"/>
                <a:gd name="connsiteX18" fmla="*/ 203709 w 215496"/>
                <a:gd name="connsiteY18" fmla="*/ 38384 h 148265"/>
                <a:gd name="connsiteX19" fmla="*/ 187321 w 215496"/>
                <a:gd name="connsiteY19" fmla="*/ 38384 h 148265"/>
                <a:gd name="connsiteX20" fmla="*/ 157937 w 215496"/>
                <a:gd name="connsiteY20" fmla="*/ 23709 h 148265"/>
                <a:gd name="connsiteX21" fmla="*/ 157937 w 215496"/>
                <a:gd name="connsiteY21" fmla="*/ 11787 h 148265"/>
                <a:gd name="connsiteX22" fmla="*/ 146149 w 215496"/>
                <a:gd name="connsiteY22" fmla="*/ 0 h 148265"/>
                <a:gd name="connsiteX23" fmla="*/ 134362 w 215496"/>
                <a:gd name="connsiteY23" fmla="*/ 11787 h 148265"/>
                <a:gd name="connsiteX24" fmla="*/ 134362 w 215496"/>
                <a:gd name="connsiteY24" fmla="*/ 23709 h 148265"/>
                <a:gd name="connsiteX25" fmla="*/ 107765 w 215496"/>
                <a:gd name="connsiteY25" fmla="*/ 37008 h 148265"/>
                <a:gd name="connsiteX26" fmla="*/ 81168 w 215496"/>
                <a:gd name="connsiteY26" fmla="*/ 23709 h 148265"/>
                <a:gd name="connsiteX27" fmla="*/ 81168 w 215496"/>
                <a:gd name="connsiteY27" fmla="*/ 11787 h 148265"/>
                <a:gd name="connsiteX28" fmla="*/ 69381 w 215496"/>
                <a:gd name="connsiteY28" fmla="*/ 0 h 148265"/>
                <a:gd name="connsiteX29" fmla="*/ 57593 w 215496"/>
                <a:gd name="connsiteY29" fmla="*/ 11787 h 148265"/>
                <a:gd name="connsiteX30" fmla="*/ 57593 w 215496"/>
                <a:gd name="connsiteY30" fmla="*/ 23709 h 148265"/>
                <a:gd name="connsiteX31" fmla="*/ 25724 w 215496"/>
                <a:gd name="connsiteY31" fmla="*/ 39627 h 148265"/>
                <a:gd name="connsiteX32" fmla="*/ 19209 w 215496"/>
                <a:gd name="connsiteY32" fmla="*/ 50172 h 148265"/>
                <a:gd name="connsiteX33" fmla="*/ 19209 w 215496"/>
                <a:gd name="connsiteY33" fmla="*/ 86340 h 148265"/>
                <a:gd name="connsiteX34" fmla="*/ 11787 w 215496"/>
                <a:gd name="connsiteY34" fmla="*/ 86340 h 148265"/>
                <a:gd name="connsiteX35" fmla="*/ 0 w 215496"/>
                <a:gd name="connsiteY35" fmla="*/ 98127 h 148265"/>
                <a:gd name="connsiteX36" fmla="*/ 11787 w 215496"/>
                <a:gd name="connsiteY36" fmla="*/ 109914 h 148265"/>
                <a:gd name="connsiteX37" fmla="*/ 42750 w 215496"/>
                <a:gd name="connsiteY37" fmla="*/ 90840 h 148265"/>
                <a:gd name="connsiteX38" fmla="*/ 42750 w 215496"/>
                <a:gd name="connsiteY38" fmla="*/ 57425 h 148265"/>
                <a:gd name="connsiteX39" fmla="*/ 69347 w 215496"/>
                <a:gd name="connsiteY39" fmla="*/ 44127 h 148265"/>
                <a:gd name="connsiteX40" fmla="*/ 95944 w 215496"/>
                <a:gd name="connsiteY40" fmla="*/ 57425 h 148265"/>
                <a:gd name="connsiteX41" fmla="*/ 95944 w 215496"/>
                <a:gd name="connsiteY41" fmla="*/ 90840 h 148265"/>
                <a:gd name="connsiteX42" fmla="*/ 69347 w 215496"/>
                <a:gd name="connsiteY42" fmla="*/ 104138 h 148265"/>
                <a:gd name="connsiteX43" fmla="*/ 42750 w 215496"/>
                <a:gd name="connsiteY43" fmla="*/ 90840 h 148265"/>
                <a:gd name="connsiteX44" fmla="*/ 119485 w 215496"/>
                <a:gd name="connsiteY44" fmla="*/ 90840 h 148265"/>
                <a:gd name="connsiteX45" fmla="*/ 119485 w 215496"/>
                <a:gd name="connsiteY45" fmla="*/ 57425 h 148265"/>
                <a:gd name="connsiteX46" fmla="*/ 146082 w 215496"/>
                <a:gd name="connsiteY46" fmla="*/ 44127 h 148265"/>
                <a:gd name="connsiteX47" fmla="*/ 172679 w 215496"/>
                <a:gd name="connsiteY47" fmla="*/ 57425 h 148265"/>
                <a:gd name="connsiteX48" fmla="*/ 172679 w 215496"/>
                <a:gd name="connsiteY48" fmla="*/ 90840 h 148265"/>
                <a:gd name="connsiteX49" fmla="*/ 146082 w 215496"/>
                <a:gd name="connsiteY49" fmla="*/ 104138 h 148265"/>
                <a:gd name="connsiteX50" fmla="*/ 119485 w 215496"/>
                <a:gd name="connsiteY50" fmla="*/ 90840 h 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496" h="148265" fill="norm" stroke="1" extrusionOk="0">
                  <a:moveTo>
                    <a:pt x="11787" y="109881"/>
                  </a:moveTo>
                  <a:lnTo>
                    <a:pt x="28175" y="109881"/>
                  </a:lnTo>
                  <a:lnTo>
                    <a:pt x="57560" y="124556"/>
                  </a:lnTo>
                  <a:lnTo>
                    <a:pt x="57560" y="136478"/>
                  </a:lnTo>
                  <a:cubicBezTo>
                    <a:pt x="57560" y="142959"/>
                    <a:pt x="62832" y="148265"/>
                    <a:pt x="69347" y="148265"/>
                  </a:cubicBezTo>
                  <a:cubicBezTo>
                    <a:pt x="75862" y="148265"/>
                    <a:pt x="81135" y="142993"/>
                    <a:pt x="81135" y="136478"/>
                  </a:cubicBezTo>
                  <a:lnTo>
                    <a:pt x="81135" y="124556"/>
                  </a:lnTo>
                  <a:lnTo>
                    <a:pt x="107732" y="111258"/>
                  </a:lnTo>
                  <a:lnTo>
                    <a:pt x="134329" y="124556"/>
                  </a:lnTo>
                  <a:lnTo>
                    <a:pt x="134329" y="136478"/>
                  </a:lnTo>
                  <a:cubicBezTo>
                    <a:pt x="134329" y="142959"/>
                    <a:pt x="139601" y="148265"/>
                    <a:pt x="146116" y="148265"/>
                  </a:cubicBezTo>
                  <a:cubicBezTo>
                    <a:pt x="152631" y="148265"/>
                    <a:pt x="157903" y="142993"/>
                    <a:pt x="157903" y="136478"/>
                  </a:cubicBezTo>
                  <a:lnTo>
                    <a:pt x="157903" y="124590"/>
                  </a:lnTo>
                  <a:lnTo>
                    <a:pt x="189773" y="108705"/>
                  </a:lnTo>
                  <a:cubicBezTo>
                    <a:pt x="193803" y="106690"/>
                    <a:pt x="196321" y="102627"/>
                    <a:pt x="196288" y="98127"/>
                  </a:cubicBezTo>
                  <a:lnTo>
                    <a:pt x="196288" y="61959"/>
                  </a:lnTo>
                  <a:lnTo>
                    <a:pt x="203709" y="61959"/>
                  </a:lnTo>
                  <a:cubicBezTo>
                    <a:pt x="210191" y="61959"/>
                    <a:pt x="215496" y="56687"/>
                    <a:pt x="215496" y="50172"/>
                  </a:cubicBezTo>
                  <a:cubicBezTo>
                    <a:pt x="215496" y="43657"/>
                    <a:pt x="210224" y="38384"/>
                    <a:pt x="203709" y="38384"/>
                  </a:cubicBezTo>
                  <a:lnTo>
                    <a:pt x="187321" y="38384"/>
                  </a:lnTo>
                  <a:lnTo>
                    <a:pt x="157937" y="23709"/>
                  </a:lnTo>
                  <a:lnTo>
                    <a:pt x="157937" y="11787"/>
                  </a:lnTo>
                  <a:cubicBezTo>
                    <a:pt x="157937" y="5306"/>
                    <a:pt x="152664" y="0"/>
                    <a:pt x="146149" y="0"/>
                  </a:cubicBezTo>
                  <a:cubicBezTo>
                    <a:pt x="139635" y="0"/>
                    <a:pt x="134362" y="5272"/>
                    <a:pt x="134362" y="11787"/>
                  </a:cubicBezTo>
                  <a:lnTo>
                    <a:pt x="134362" y="23709"/>
                  </a:lnTo>
                  <a:lnTo>
                    <a:pt x="107765" y="37008"/>
                  </a:lnTo>
                  <a:lnTo>
                    <a:pt x="81168" y="23709"/>
                  </a:lnTo>
                  <a:lnTo>
                    <a:pt x="81168" y="11787"/>
                  </a:lnTo>
                  <a:cubicBezTo>
                    <a:pt x="81168" y="5306"/>
                    <a:pt x="75896" y="0"/>
                    <a:pt x="69381" y="0"/>
                  </a:cubicBezTo>
                  <a:cubicBezTo>
                    <a:pt x="62866" y="0"/>
                    <a:pt x="57593" y="5272"/>
                    <a:pt x="57593" y="11787"/>
                  </a:cubicBezTo>
                  <a:lnTo>
                    <a:pt x="57593" y="23709"/>
                  </a:lnTo>
                  <a:lnTo>
                    <a:pt x="25724" y="39627"/>
                  </a:lnTo>
                  <a:cubicBezTo>
                    <a:pt x="21694" y="41642"/>
                    <a:pt x="19209" y="45672"/>
                    <a:pt x="19209" y="50172"/>
                  </a:cubicBezTo>
                  <a:lnTo>
                    <a:pt x="19209" y="86340"/>
                  </a:lnTo>
                  <a:lnTo>
                    <a:pt x="11787" y="86340"/>
                  </a:lnTo>
                  <a:cubicBezTo>
                    <a:pt x="5306" y="86340"/>
                    <a:pt x="0" y="91612"/>
                    <a:pt x="0" y="98127"/>
                  </a:cubicBezTo>
                  <a:cubicBezTo>
                    <a:pt x="0" y="104642"/>
                    <a:pt x="5272" y="109914"/>
                    <a:pt x="11787" y="109914"/>
                  </a:cubicBezTo>
                  <a:close/>
                  <a:moveTo>
                    <a:pt x="42750" y="90840"/>
                  </a:moveTo>
                  <a:lnTo>
                    <a:pt x="42750" y="57425"/>
                  </a:lnTo>
                  <a:lnTo>
                    <a:pt x="69347" y="44127"/>
                  </a:lnTo>
                  <a:lnTo>
                    <a:pt x="95944" y="57425"/>
                  </a:lnTo>
                  <a:lnTo>
                    <a:pt x="95944" y="90840"/>
                  </a:lnTo>
                  <a:lnTo>
                    <a:pt x="69347" y="104138"/>
                  </a:lnTo>
                  <a:lnTo>
                    <a:pt x="42750" y="90840"/>
                  </a:lnTo>
                  <a:close/>
                  <a:moveTo>
                    <a:pt x="119485" y="90840"/>
                  </a:moveTo>
                  <a:lnTo>
                    <a:pt x="119485" y="57425"/>
                  </a:lnTo>
                  <a:lnTo>
                    <a:pt x="146082" y="44127"/>
                  </a:lnTo>
                  <a:lnTo>
                    <a:pt x="172679" y="57425"/>
                  </a:lnTo>
                  <a:lnTo>
                    <a:pt x="172679" y="90840"/>
                  </a:lnTo>
                  <a:lnTo>
                    <a:pt x="146082" y="104138"/>
                  </a:lnTo>
                  <a:lnTo>
                    <a:pt x="119485" y="90840"/>
                  </a:lnTo>
                  <a:close/>
                </a:path>
              </a:pathLst>
            </a:custGeom>
            <a:grpFill/>
            <a:ln w="0" cap="flat">
              <a:noFill/>
              <a:prstDash val="solid"/>
              <a:miter/>
            </a:ln>
          </p:spPr>
          <p:txBody>
            <a:bodyPr rtlCol="0" anchor="ctr"/>
            <a:lstStyle/>
            <a:p>
              <a:pPr>
                <a:defRPr/>
              </a:pPr>
              <a:endParaRPr lang="en-GB"/>
            </a:p>
          </p:txBody>
        </p:sp>
        <p:sp>
          <p:nvSpPr>
            <p:cNvPr id="20" name="Freeform: Shape 19"/>
            <p:cNvSpPr/>
            <p:nvPr/>
          </p:nvSpPr>
          <p:spPr bwMode="auto">
            <a:xfrm>
              <a:off x="127332" y="307425"/>
              <a:ext cx="143263" cy="22778"/>
            </a:xfrm>
            <a:custGeom>
              <a:avLst/>
              <a:gdLst>
                <a:gd name="connsiteX0" fmla="*/ 136478 w 148264"/>
                <a:gd name="connsiteY0" fmla="*/ 0 h 23574"/>
                <a:gd name="connsiteX1" fmla="*/ 11787 w 148264"/>
                <a:gd name="connsiteY1" fmla="*/ 0 h 23574"/>
                <a:gd name="connsiteX2" fmla="*/ 0 w 148264"/>
                <a:gd name="connsiteY2" fmla="*/ 11787 h 23574"/>
                <a:gd name="connsiteX3" fmla="*/ 11787 w 148264"/>
                <a:gd name="connsiteY3" fmla="*/ 23575 h 23574"/>
                <a:gd name="connsiteX4" fmla="*/ 136478 w 148264"/>
                <a:gd name="connsiteY4" fmla="*/ 23575 h 23574"/>
                <a:gd name="connsiteX5" fmla="*/ 148265 w 148264"/>
                <a:gd name="connsiteY5" fmla="*/ 11787 h 23574"/>
                <a:gd name="connsiteX6" fmla="*/ 136478 w 148264"/>
                <a:gd name="connsiteY6" fmla="*/ 0 h 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64" h="23574" fill="norm" stroke="1" extrusionOk="0">
                  <a:moveTo>
                    <a:pt x="136478" y="0"/>
                  </a:moveTo>
                  <a:lnTo>
                    <a:pt x="11787" y="0"/>
                  </a:lnTo>
                  <a:cubicBezTo>
                    <a:pt x="5306" y="0"/>
                    <a:pt x="0" y="5272"/>
                    <a:pt x="0" y="11787"/>
                  </a:cubicBezTo>
                  <a:cubicBezTo>
                    <a:pt x="0" y="18302"/>
                    <a:pt x="5272" y="23575"/>
                    <a:pt x="11787" y="23575"/>
                  </a:cubicBezTo>
                  <a:lnTo>
                    <a:pt x="136478" y="23575"/>
                  </a:lnTo>
                  <a:cubicBezTo>
                    <a:pt x="142959" y="23575"/>
                    <a:pt x="148265" y="18302"/>
                    <a:pt x="148265" y="11787"/>
                  </a:cubicBezTo>
                  <a:cubicBezTo>
                    <a:pt x="148265" y="5272"/>
                    <a:pt x="142993" y="0"/>
                    <a:pt x="136478" y="0"/>
                  </a:cubicBezTo>
                  <a:close/>
                </a:path>
              </a:pathLst>
            </a:custGeom>
            <a:grpFill/>
            <a:ln w="0" cap="flat">
              <a:noFill/>
              <a:prstDash val="solid"/>
              <a:miter/>
            </a:ln>
          </p:spPr>
          <p:txBody>
            <a:bodyPr rtlCol="0" anchor="ctr"/>
            <a:lstStyle/>
            <a:p>
              <a:pPr>
                <a:defRPr/>
              </a:pPr>
              <a:endParaRPr lang="en-GB"/>
            </a:p>
          </p:txBody>
        </p:sp>
        <p:sp>
          <p:nvSpPr>
            <p:cNvPr id="25" name="Freeform: Shape 24"/>
            <p:cNvSpPr/>
            <p:nvPr/>
          </p:nvSpPr>
          <p:spPr bwMode="auto">
            <a:xfrm>
              <a:off x="127364" y="344516"/>
              <a:ext cx="115454" cy="22778"/>
            </a:xfrm>
            <a:custGeom>
              <a:avLst/>
              <a:gdLst>
                <a:gd name="connsiteX0" fmla="*/ 107698 w 119485"/>
                <a:gd name="connsiteY0" fmla="*/ 0 h 23574"/>
                <a:gd name="connsiteX1" fmla="*/ 11787 w 119485"/>
                <a:gd name="connsiteY1" fmla="*/ 0 h 23574"/>
                <a:gd name="connsiteX2" fmla="*/ 0 w 119485"/>
                <a:gd name="connsiteY2" fmla="*/ 11787 h 23574"/>
                <a:gd name="connsiteX3" fmla="*/ 11787 w 119485"/>
                <a:gd name="connsiteY3" fmla="*/ 23575 h 23574"/>
                <a:gd name="connsiteX4" fmla="*/ 107698 w 119485"/>
                <a:gd name="connsiteY4" fmla="*/ 23575 h 23574"/>
                <a:gd name="connsiteX5" fmla="*/ 119485 w 119485"/>
                <a:gd name="connsiteY5" fmla="*/ 11787 h 23574"/>
                <a:gd name="connsiteX6" fmla="*/ 107698 w 119485"/>
                <a:gd name="connsiteY6" fmla="*/ 0 h 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85" h="23574" fill="norm" stroke="1" extrusionOk="0">
                  <a:moveTo>
                    <a:pt x="107698" y="0"/>
                  </a:moveTo>
                  <a:lnTo>
                    <a:pt x="11787" y="0"/>
                  </a:lnTo>
                  <a:cubicBezTo>
                    <a:pt x="5306" y="0"/>
                    <a:pt x="0" y="5272"/>
                    <a:pt x="0" y="11787"/>
                  </a:cubicBezTo>
                  <a:cubicBezTo>
                    <a:pt x="0" y="18302"/>
                    <a:pt x="5272" y="23575"/>
                    <a:pt x="11787" y="23575"/>
                  </a:cubicBezTo>
                  <a:lnTo>
                    <a:pt x="107698" y="23575"/>
                  </a:lnTo>
                  <a:cubicBezTo>
                    <a:pt x="114179" y="23575"/>
                    <a:pt x="119485" y="18302"/>
                    <a:pt x="119485" y="11787"/>
                  </a:cubicBezTo>
                  <a:cubicBezTo>
                    <a:pt x="119485" y="5272"/>
                    <a:pt x="114213" y="0"/>
                    <a:pt x="107698" y="0"/>
                  </a:cubicBezTo>
                  <a:close/>
                </a:path>
              </a:pathLst>
            </a:custGeom>
            <a:grpFill/>
            <a:ln w="0" cap="flat">
              <a:noFill/>
              <a:prstDash val="solid"/>
              <a:miter/>
            </a:ln>
          </p:spPr>
          <p:txBody>
            <a:bodyPr rtlCol="0" anchor="ctr"/>
            <a:lstStyle/>
            <a:p>
              <a:pPr>
                <a:defRPr/>
              </a:pPr>
              <a:endParaRPr lang="en-GB"/>
            </a:p>
          </p:txBody>
        </p:sp>
        <p:sp>
          <p:nvSpPr>
            <p:cNvPr id="29" name="Freeform: Shape 28"/>
            <p:cNvSpPr/>
            <p:nvPr/>
          </p:nvSpPr>
          <p:spPr bwMode="auto">
            <a:xfrm>
              <a:off x="127332" y="381572"/>
              <a:ext cx="96925" cy="22778"/>
            </a:xfrm>
            <a:custGeom>
              <a:avLst/>
              <a:gdLst>
                <a:gd name="connsiteX0" fmla="*/ 88522 w 100309"/>
                <a:gd name="connsiteY0" fmla="*/ 0 h 23574"/>
                <a:gd name="connsiteX1" fmla="*/ 11787 w 100309"/>
                <a:gd name="connsiteY1" fmla="*/ 0 h 23574"/>
                <a:gd name="connsiteX2" fmla="*/ 0 w 100309"/>
                <a:gd name="connsiteY2" fmla="*/ 11787 h 23574"/>
                <a:gd name="connsiteX3" fmla="*/ 11787 w 100309"/>
                <a:gd name="connsiteY3" fmla="*/ 23575 h 23574"/>
                <a:gd name="connsiteX4" fmla="*/ 88522 w 100309"/>
                <a:gd name="connsiteY4" fmla="*/ 23575 h 23574"/>
                <a:gd name="connsiteX5" fmla="*/ 100310 w 100309"/>
                <a:gd name="connsiteY5" fmla="*/ 11787 h 23574"/>
                <a:gd name="connsiteX6" fmla="*/ 88522 w 100309"/>
                <a:gd name="connsiteY6" fmla="*/ 0 h 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09" h="23574" fill="norm" stroke="1" extrusionOk="0">
                  <a:moveTo>
                    <a:pt x="88522" y="0"/>
                  </a:moveTo>
                  <a:lnTo>
                    <a:pt x="11787" y="0"/>
                  </a:lnTo>
                  <a:cubicBezTo>
                    <a:pt x="5306" y="0"/>
                    <a:pt x="0" y="5272"/>
                    <a:pt x="0" y="11787"/>
                  </a:cubicBezTo>
                  <a:cubicBezTo>
                    <a:pt x="0" y="18302"/>
                    <a:pt x="5272" y="23575"/>
                    <a:pt x="11787" y="23575"/>
                  </a:cubicBezTo>
                  <a:lnTo>
                    <a:pt x="88522" y="23575"/>
                  </a:lnTo>
                  <a:cubicBezTo>
                    <a:pt x="95004" y="23575"/>
                    <a:pt x="100310" y="18302"/>
                    <a:pt x="100310" y="11787"/>
                  </a:cubicBezTo>
                  <a:cubicBezTo>
                    <a:pt x="100310" y="5272"/>
                    <a:pt x="95037" y="0"/>
                    <a:pt x="88522" y="0"/>
                  </a:cubicBezTo>
                  <a:close/>
                </a:path>
              </a:pathLst>
            </a:custGeom>
            <a:grpFill/>
            <a:ln w="0" cap="flat">
              <a:noFill/>
              <a:prstDash val="solid"/>
              <a:miter/>
            </a:ln>
          </p:spPr>
          <p:txBody>
            <a:bodyPr rtlCol="0" anchor="ctr"/>
            <a:lstStyle/>
            <a:p>
              <a:pPr>
                <a:defRPr/>
              </a:pPr>
              <a:endParaRPr lang="en-GB"/>
            </a:p>
          </p:txBody>
        </p:sp>
        <p:sp>
          <p:nvSpPr>
            <p:cNvPr id="30" name="Freeform: Shape 29"/>
            <p:cNvSpPr/>
            <p:nvPr/>
          </p:nvSpPr>
          <p:spPr bwMode="auto">
            <a:xfrm>
              <a:off x="182949" y="270368"/>
              <a:ext cx="87645" cy="22778"/>
            </a:xfrm>
            <a:custGeom>
              <a:avLst/>
              <a:gdLst>
                <a:gd name="connsiteX0" fmla="*/ 78918 w 90705"/>
                <a:gd name="connsiteY0" fmla="*/ 0 h 23574"/>
                <a:gd name="connsiteX1" fmla="*/ 11787 w 90705"/>
                <a:gd name="connsiteY1" fmla="*/ 0 h 23574"/>
                <a:gd name="connsiteX2" fmla="*/ 0 w 90705"/>
                <a:gd name="connsiteY2" fmla="*/ 11787 h 23574"/>
                <a:gd name="connsiteX3" fmla="*/ 11787 w 90705"/>
                <a:gd name="connsiteY3" fmla="*/ 23575 h 23574"/>
                <a:gd name="connsiteX4" fmla="*/ 78918 w 90705"/>
                <a:gd name="connsiteY4" fmla="*/ 23575 h 23574"/>
                <a:gd name="connsiteX5" fmla="*/ 90705 w 90705"/>
                <a:gd name="connsiteY5" fmla="*/ 11787 h 23574"/>
                <a:gd name="connsiteX6" fmla="*/ 78918 w 90705"/>
                <a:gd name="connsiteY6" fmla="*/ 0 h 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05" h="23574" fill="norm" stroke="1" extrusionOk="0">
                  <a:moveTo>
                    <a:pt x="78918" y="0"/>
                  </a:moveTo>
                  <a:lnTo>
                    <a:pt x="11787" y="0"/>
                  </a:lnTo>
                  <a:cubicBezTo>
                    <a:pt x="5306" y="0"/>
                    <a:pt x="0" y="5272"/>
                    <a:pt x="0" y="11787"/>
                  </a:cubicBezTo>
                  <a:cubicBezTo>
                    <a:pt x="0" y="18302"/>
                    <a:pt x="5272" y="23575"/>
                    <a:pt x="11787" y="23575"/>
                  </a:cubicBezTo>
                  <a:lnTo>
                    <a:pt x="78918" y="23575"/>
                  </a:lnTo>
                  <a:cubicBezTo>
                    <a:pt x="85399" y="23575"/>
                    <a:pt x="90705" y="18302"/>
                    <a:pt x="90705" y="11787"/>
                  </a:cubicBezTo>
                  <a:cubicBezTo>
                    <a:pt x="90705" y="5272"/>
                    <a:pt x="85433" y="0"/>
                    <a:pt x="78918" y="0"/>
                  </a:cubicBezTo>
                  <a:close/>
                </a:path>
              </a:pathLst>
            </a:custGeom>
            <a:grpFill/>
            <a:ln w="0" cap="flat">
              <a:noFill/>
              <a:prstDash val="solid"/>
              <a:miter/>
            </a:ln>
          </p:spPr>
          <p:txBody>
            <a:bodyPr rtlCol="0" anchor="ctr"/>
            <a:lstStyle/>
            <a:p>
              <a:pPr>
                <a:defRPr/>
              </a:pPr>
              <a:endParaRPr lang="en-GB"/>
            </a:p>
          </p:txBody>
        </p:sp>
        <p:sp>
          <p:nvSpPr>
            <p:cNvPr id="32" name="Freeform: Shape 31"/>
            <p:cNvSpPr/>
            <p:nvPr/>
          </p:nvSpPr>
          <p:spPr bwMode="auto">
            <a:xfrm>
              <a:off x="145893" y="270368"/>
              <a:ext cx="22778" cy="22778"/>
            </a:xfrm>
            <a:custGeom>
              <a:avLst/>
              <a:gdLst>
                <a:gd name="connsiteX0" fmla="*/ 23575 w 23574"/>
                <a:gd name="connsiteY0" fmla="*/ 11787 h 23574"/>
                <a:gd name="connsiteX1" fmla="*/ 11787 w 23574"/>
                <a:gd name="connsiteY1" fmla="*/ 23575 h 23574"/>
                <a:gd name="connsiteX2" fmla="*/ 0 w 23574"/>
                <a:gd name="connsiteY2" fmla="*/ 11787 h 23574"/>
                <a:gd name="connsiteX3" fmla="*/ 11787 w 23574"/>
                <a:gd name="connsiteY3" fmla="*/ 0 h 23574"/>
                <a:gd name="connsiteX4" fmla="*/ 23575 w 23574"/>
                <a:gd name="connsiteY4" fmla="*/ 11787 h 23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23574" fill="norm" stroke="1" extrusionOk="0">
                  <a:moveTo>
                    <a:pt x="23575" y="11787"/>
                  </a:moveTo>
                  <a:cubicBezTo>
                    <a:pt x="23575" y="18297"/>
                    <a:pt x="18297" y="23575"/>
                    <a:pt x="11787" y="23575"/>
                  </a:cubicBezTo>
                  <a:cubicBezTo>
                    <a:pt x="5277" y="23575"/>
                    <a:pt x="0" y="18297"/>
                    <a:pt x="0" y="11787"/>
                  </a:cubicBezTo>
                  <a:cubicBezTo>
                    <a:pt x="0" y="5277"/>
                    <a:pt x="5277" y="0"/>
                    <a:pt x="11787" y="0"/>
                  </a:cubicBezTo>
                  <a:cubicBezTo>
                    <a:pt x="18297" y="0"/>
                    <a:pt x="23575" y="5277"/>
                    <a:pt x="23575" y="11787"/>
                  </a:cubicBezTo>
                  <a:close/>
                </a:path>
              </a:pathLst>
            </a:custGeom>
            <a:grpFill/>
            <a:ln w="0" cap="flat">
              <a:noFill/>
              <a:prstDash val="solid"/>
              <a:miter/>
            </a:ln>
          </p:spPr>
          <p:txBody>
            <a:bodyPr rtlCol="0" anchor="ctr"/>
            <a:lstStyle/>
            <a:p>
              <a:pPr>
                <a:defRPr/>
              </a:pPr>
              <a:endParaRPr lang="en-GB"/>
            </a:p>
          </p:txBody>
        </p:sp>
      </p:grpSp>
      <p:sp>
        <p:nvSpPr>
          <p:cNvPr id="37" name="Freeform: Shape 36"/>
          <p:cNvSpPr/>
          <p:nvPr/>
        </p:nvSpPr>
        <p:spPr bwMode="auto">
          <a:xfrm>
            <a:off x="6815223" y="4682256"/>
            <a:ext cx="768272" cy="732708"/>
          </a:xfrm>
          <a:custGeom>
            <a:avLst/>
            <a:gdLst>
              <a:gd name="connsiteX0" fmla="*/ 791128 w 795090"/>
              <a:gd name="connsiteY0" fmla="*/ 431833 h 758284"/>
              <a:gd name="connsiteX1" fmla="*/ 794251 w 795090"/>
              <a:gd name="connsiteY1" fmla="*/ 430590 h 758284"/>
              <a:gd name="connsiteX2" fmla="*/ 783337 w 795090"/>
              <a:gd name="connsiteY2" fmla="*/ 423202 h 758284"/>
              <a:gd name="connsiteX3" fmla="*/ 779173 w 795090"/>
              <a:gd name="connsiteY3" fmla="*/ 423974 h 758284"/>
              <a:gd name="connsiteX4" fmla="*/ 645751 w 795090"/>
              <a:gd name="connsiteY4" fmla="*/ 474616 h 758284"/>
              <a:gd name="connsiteX5" fmla="*/ 569956 w 795090"/>
              <a:gd name="connsiteY5" fmla="*/ 286556 h 758284"/>
              <a:gd name="connsiteX6" fmla="*/ 629396 w 795090"/>
              <a:gd name="connsiteY6" fmla="*/ 264661 h 758284"/>
              <a:gd name="connsiteX7" fmla="*/ 688803 w 795090"/>
              <a:gd name="connsiteY7" fmla="*/ 413765 h 758284"/>
              <a:gd name="connsiteX8" fmla="*/ 699717 w 795090"/>
              <a:gd name="connsiteY8" fmla="*/ 421187 h 758284"/>
              <a:gd name="connsiteX9" fmla="*/ 703512 w 795090"/>
              <a:gd name="connsiteY9" fmla="*/ 420482 h 758284"/>
              <a:gd name="connsiteX10" fmla="*/ 703747 w 795090"/>
              <a:gd name="connsiteY10" fmla="*/ 420482 h 758284"/>
              <a:gd name="connsiteX11" fmla="*/ 704385 w 795090"/>
              <a:gd name="connsiteY11" fmla="*/ 420213 h 758284"/>
              <a:gd name="connsiteX12" fmla="*/ 711471 w 795090"/>
              <a:gd name="connsiteY12" fmla="*/ 409433 h 758284"/>
              <a:gd name="connsiteX13" fmla="*/ 710631 w 795090"/>
              <a:gd name="connsiteY13" fmla="*/ 405101 h 758284"/>
              <a:gd name="connsiteX14" fmla="*/ 651460 w 795090"/>
              <a:gd name="connsiteY14" fmla="*/ 256567 h 758284"/>
              <a:gd name="connsiteX15" fmla="*/ 737262 w 795090"/>
              <a:gd name="connsiteY15" fmla="*/ 225302 h 758284"/>
              <a:gd name="connsiteX16" fmla="*/ 744986 w 795090"/>
              <a:gd name="connsiteY16" fmla="*/ 214254 h 758284"/>
              <a:gd name="connsiteX17" fmla="*/ 744146 w 795090"/>
              <a:gd name="connsiteY17" fmla="*/ 209888 h 758284"/>
              <a:gd name="connsiteX18" fmla="*/ 733199 w 795090"/>
              <a:gd name="connsiteY18" fmla="*/ 202467 h 758284"/>
              <a:gd name="connsiteX19" fmla="*/ 729135 w 795090"/>
              <a:gd name="connsiteY19" fmla="*/ 203205 h 758284"/>
              <a:gd name="connsiteX20" fmla="*/ 717213 w 795090"/>
              <a:gd name="connsiteY20" fmla="*/ 207571 h 758284"/>
              <a:gd name="connsiteX21" fmla="*/ 583221 w 795090"/>
              <a:gd name="connsiteY21" fmla="*/ 59575 h 758284"/>
              <a:gd name="connsiteX22" fmla="*/ 379142 w 795090"/>
              <a:gd name="connsiteY22" fmla="*/ 0 h 758284"/>
              <a:gd name="connsiteX23" fmla="*/ 0 w 795090"/>
              <a:gd name="connsiteY23" fmla="*/ 379142 h 758284"/>
              <a:gd name="connsiteX24" fmla="*/ 379142 w 795090"/>
              <a:gd name="connsiteY24" fmla="*/ 758284 h 758284"/>
              <a:gd name="connsiteX25" fmla="*/ 619154 w 795090"/>
              <a:gd name="connsiteY25" fmla="*/ 672684 h 758284"/>
              <a:gd name="connsiteX26" fmla="*/ 749553 w 795090"/>
              <a:gd name="connsiteY26" fmla="*/ 460377 h 758284"/>
              <a:gd name="connsiteX27" fmla="*/ 787501 w 795090"/>
              <a:gd name="connsiteY27" fmla="*/ 445971 h 758284"/>
              <a:gd name="connsiteX28" fmla="*/ 795090 w 795090"/>
              <a:gd name="connsiteY28" fmla="*/ 434989 h 758284"/>
              <a:gd name="connsiteX29" fmla="*/ 794251 w 795090"/>
              <a:gd name="connsiteY29" fmla="*/ 430657 h 758284"/>
              <a:gd name="connsiteX30" fmla="*/ 791128 w 795090"/>
              <a:gd name="connsiteY30" fmla="*/ 431900 h 758284"/>
              <a:gd name="connsiteX31" fmla="*/ 379142 w 795090"/>
              <a:gd name="connsiteY31" fmla="*/ 23440 h 758284"/>
              <a:gd name="connsiteX32" fmla="*/ 570560 w 795090"/>
              <a:gd name="connsiteY32" fmla="*/ 79287 h 758284"/>
              <a:gd name="connsiteX33" fmla="*/ 694982 w 795090"/>
              <a:gd name="connsiteY33" fmla="*/ 215631 h 758284"/>
              <a:gd name="connsiteX34" fmla="*/ 550545 w 795090"/>
              <a:gd name="connsiteY34" fmla="*/ 268556 h 758284"/>
              <a:gd name="connsiteX35" fmla="*/ 543896 w 795090"/>
              <a:gd name="connsiteY35" fmla="*/ 274601 h 758284"/>
              <a:gd name="connsiteX36" fmla="*/ 542788 w 795090"/>
              <a:gd name="connsiteY36" fmla="*/ 279034 h 758284"/>
              <a:gd name="connsiteX37" fmla="*/ 542788 w 795090"/>
              <a:gd name="connsiteY37" fmla="*/ 279605 h 758284"/>
              <a:gd name="connsiteX38" fmla="*/ 542889 w 795090"/>
              <a:gd name="connsiteY38" fmla="*/ 281317 h 758284"/>
              <a:gd name="connsiteX39" fmla="*/ 543460 w 795090"/>
              <a:gd name="connsiteY39" fmla="*/ 283567 h 758284"/>
              <a:gd name="connsiteX40" fmla="*/ 543460 w 795090"/>
              <a:gd name="connsiteY40" fmla="*/ 283635 h 758284"/>
              <a:gd name="connsiteX41" fmla="*/ 549370 w 795090"/>
              <a:gd name="connsiteY41" fmla="*/ 298176 h 758284"/>
              <a:gd name="connsiteX42" fmla="*/ 512497 w 795090"/>
              <a:gd name="connsiteY42" fmla="*/ 310265 h 758284"/>
              <a:gd name="connsiteX43" fmla="*/ 473810 w 795090"/>
              <a:gd name="connsiteY43" fmla="*/ 295187 h 758284"/>
              <a:gd name="connsiteX44" fmla="*/ 435661 w 795090"/>
              <a:gd name="connsiteY44" fmla="*/ 279638 h 758284"/>
              <a:gd name="connsiteX45" fmla="*/ 415444 w 795090"/>
              <a:gd name="connsiteY45" fmla="*/ 275172 h 758284"/>
              <a:gd name="connsiteX46" fmla="*/ 394355 w 795090"/>
              <a:gd name="connsiteY46" fmla="*/ 279403 h 758284"/>
              <a:gd name="connsiteX47" fmla="*/ 369605 w 795090"/>
              <a:gd name="connsiteY47" fmla="*/ 292467 h 758284"/>
              <a:gd name="connsiteX48" fmla="*/ 344217 w 795090"/>
              <a:gd name="connsiteY48" fmla="*/ 282929 h 758284"/>
              <a:gd name="connsiteX49" fmla="*/ 316310 w 795090"/>
              <a:gd name="connsiteY49" fmla="*/ 291762 h 758284"/>
              <a:gd name="connsiteX50" fmla="*/ 268724 w 795090"/>
              <a:gd name="connsiteY50" fmla="*/ 319937 h 758284"/>
              <a:gd name="connsiteX51" fmla="*/ 252336 w 795090"/>
              <a:gd name="connsiteY51" fmla="*/ 310702 h 758284"/>
              <a:gd name="connsiteX52" fmla="*/ 264761 w 795090"/>
              <a:gd name="connsiteY52" fmla="*/ 284609 h 758284"/>
              <a:gd name="connsiteX53" fmla="*/ 264761 w 795090"/>
              <a:gd name="connsiteY53" fmla="*/ 284541 h 758284"/>
              <a:gd name="connsiteX54" fmla="*/ 265500 w 795090"/>
              <a:gd name="connsiteY54" fmla="*/ 282325 h 758284"/>
              <a:gd name="connsiteX55" fmla="*/ 265769 w 795090"/>
              <a:gd name="connsiteY55" fmla="*/ 280041 h 758284"/>
              <a:gd name="connsiteX56" fmla="*/ 265769 w 795090"/>
              <a:gd name="connsiteY56" fmla="*/ 280041 h 758284"/>
              <a:gd name="connsiteX57" fmla="*/ 265769 w 795090"/>
              <a:gd name="connsiteY57" fmla="*/ 279873 h 758284"/>
              <a:gd name="connsiteX58" fmla="*/ 264929 w 795090"/>
              <a:gd name="connsiteY58" fmla="*/ 275541 h 758284"/>
              <a:gd name="connsiteX59" fmla="*/ 258650 w 795090"/>
              <a:gd name="connsiteY59" fmla="*/ 269094 h 758284"/>
              <a:gd name="connsiteX60" fmla="*/ 258650 w 795090"/>
              <a:gd name="connsiteY60" fmla="*/ 269094 h 758284"/>
              <a:gd name="connsiteX61" fmla="*/ 78112 w 795090"/>
              <a:gd name="connsiteY61" fmla="*/ 189571 h 758284"/>
              <a:gd name="connsiteX62" fmla="*/ 127646 w 795090"/>
              <a:gd name="connsiteY62" fmla="*/ 127511 h 758284"/>
              <a:gd name="connsiteX63" fmla="*/ 379142 w 795090"/>
              <a:gd name="connsiteY63" fmla="*/ 23340 h 758284"/>
              <a:gd name="connsiteX64" fmla="*/ 275038 w 795090"/>
              <a:gd name="connsiteY64" fmla="*/ 343612 h 758284"/>
              <a:gd name="connsiteX65" fmla="*/ 275038 w 795090"/>
              <a:gd name="connsiteY65" fmla="*/ 343612 h 758284"/>
              <a:gd name="connsiteX66" fmla="*/ 327829 w 795090"/>
              <a:gd name="connsiteY66" fmla="*/ 312213 h 758284"/>
              <a:gd name="connsiteX67" fmla="*/ 337232 w 795090"/>
              <a:gd name="connsiteY67" fmla="*/ 307713 h 758284"/>
              <a:gd name="connsiteX68" fmla="*/ 343847 w 795090"/>
              <a:gd name="connsiteY68" fmla="*/ 306471 h 758284"/>
              <a:gd name="connsiteX69" fmla="*/ 348683 w 795090"/>
              <a:gd name="connsiteY69" fmla="*/ 307310 h 758284"/>
              <a:gd name="connsiteX70" fmla="*/ 348818 w 795090"/>
              <a:gd name="connsiteY70" fmla="*/ 307310 h 758284"/>
              <a:gd name="connsiteX71" fmla="*/ 304187 w 795090"/>
              <a:gd name="connsiteY71" fmla="*/ 341530 h 758284"/>
              <a:gd name="connsiteX72" fmla="*/ 292164 w 795090"/>
              <a:gd name="connsiteY72" fmla="*/ 365844 h 758284"/>
              <a:gd name="connsiteX73" fmla="*/ 304153 w 795090"/>
              <a:gd name="connsiteY73" fmla="*/ 390157 h 758284"/>
              <a:gd name="connsiteX74" fmla="*/ 338709 w 795090"/>
              <a:gd name="connsiteY74" fmla="*/ 401810 h 758284"/>
              <a:gd name="connsiteX75" fmla="*/ 368463 w 795090"/>
              <a:gd name="connsiteY75" fmla="*/ 393381 h 758284"/>
              <a:gd name="connsiteX76" fmla="*/ 368463 w 795090"/>
              <a:gd name="connsiteY76" fmla="*/ 393381 h 758284"/>
              <a:gd name="connsiteX77" fmla="*/ 368463 w 795090"/>
              <a:gd name="connsiteY77" fmla="*/ 393381 h 758284"/>
              <a:gd name="connsiteX78" fmla="*/ 368463 w 795090"/>
              <a:gd name="connsiteY78" fmla="*/ 393381 h 758284"/>
              <a:gd name="connsiteX79" fmla="*/ 404430 w 795090"/>
              <a:gd name="connsiteY79" fmla="*/ 371586 h 758284"/>
              <a:gd name="connsiteX80" fmla="*/ 509441 w 795090"/>
              <a:gd name="connsiteY80" fmla="*/ 419709 h 758284"/>
              <a:gd name="connsiteX81" fmla="*/ 511859 w 795090"/>
              <a:gd name="connsiteY81" fmla="*/ 422027 h 758284"/>
              <a:gd name="connsiteX82" fmla="*/ 546415 w 795090"/>
              <a:gd name="connsiteY82" fmla="*/ 455542 h 758284"/>
              <a:gd name="connsiteX83" fmla="*/ 578788 w 795090"/>
              <a:gd name="connsiteY83" fmla="*/ 488251 h 758284"/>
              <a:gd name="connsiteX84" fmla="*/ 578956 w 795090"/>
              <a:gd name="connsiteY84" fmla="*/ 488418 h 758284"/>
              <a:gd name="connsiteX85" fmla="*/ 579157 w 795090"/>
              <a:gd name="connsiteY85" fmla="*/ 488586 h 758284"/>
              <a:gd name="connsiteX86" fmla="*/ 584698 w 795090"/>
              <a:gd name="connsiteY86" fmla="*/ 500474 h 758284"/>
              <a:gd name="connsiteX87" fmla="*/ 581340 w 795090"/>
              <a:gd name="connsiteY87" fmla="*/ 510113 h 758284"/>
              <a:gd name="connsiteX88" fmla="*/ 580333 w 795090"/>
              <a:gd name="connsiteY88" fmla="*/ 511221 h 758284"/>
              <a:gd name="connsiteX89" fmla="*/ 579829 w 795090"/>
              <a:gd name="connsiteY89" fmla="*/ 511758 h 758284"/>
              <a:gd name="connsiteX90" fmla="*/ 579829 w 795090"/>
              <a:gd name="connsiteY90" fmla="*/ 511825 h 758284"/>
              <a:gd name="connsiteX91" fmla="*/ 579460 w 795090"/>
              <a:gd name="connsiteY91" fmla="*/ 512094 h 758284"/>
              <a:gd name="connsiteX92" fmla="*/ 563945 w 795090"/>
              <a:gd name="connsiteY92" fmla="*/ 517198 h 758284"/>
              <a:gd name="connsiteX93" fmla="*/ 556926 w 795090"/>
              <a:gd name="connsiteY93" fmla="*/ 516224 h 758284"/>
              <a:gd name="connsiteX94" fmla="*/ 556926 w 795090"/>
              <a:gd name="connsiteY94" fmla="*/ 516224 h 758284"/>
              <a:gd name="connsiteX95" fmla="*/ 556355 w 795090"/>
              <a:gd name="connsiteY95" fmla="*/ 516057 h 758284"/>
              <a:gd name="connsiteX96" fmla="*/ 556355 w 795090"/>
              <a:gd name="connsiteY96" fmla="*/ 516057 h 758284"/>
              <a:gd name="connsiteX97" fmla="*/ 553433 w 795090"/>
              <a:gd name="connsiteY97" fmla="*/ 514747 h 758284"/>
              <a:gd name="connsiteX98" fmla="*/ 549538 w 795090"/>
              <a:gd name="connsiteY98" fmla="*/ 511657 h 758284"/>
              <a:gd name="connsiteX99" fmla="*/ 520892 w 795090"/>
              <a:gd name="connsiteY99" fmla="*/ 485161 h 758284"/>
              <a:gd name="connsiteX100" fmla="*/ 492247 w 795090"/>
              <a:gd name="connsiteY100" fmla="*/ 457355 h 758284"/>
              <a:gd name="connsiteX101" fmla="*/ 492180 w 795090"/>
              <a:gd name="connsiteY101" fmla="*/ 457288 h 758284"/>
              <a:gd name="connsiteX102" fmla="*/ 492146 w 795090"/>
              <a:gd name="connsiteY102" fmla="*/ 457288 h 758284"/>
              <a:gd name="connsiteX103" fmla="*/ 484321 w 795090"/>
              <a:gd name="connsiteY103" fmla="*/ 454265 h 758284"/>
              <a:gd name="connsiteX104" fmla="*/ 475556 w 795090"/>
              <a:gd name="connsiteY104" fmla="*/ 458195 h 758284"/>
              <a:gd name="connsiteX105" fmla="*/ 472534 w 795090"/>
              <a:gd name="connsiteY105" fmla="*/ 466053 h 758284"/>
              <a:gd name="connsiteX106" fmla="*/ 475590 w 795090"/>
              <a:gd name="connsiteY106" fmla="*/ 473877 h 758284"/>
              <a:gd name="connsiteX107" fmla="*/ 475657 w 795090"/>
              <a:gd name="connsiteY107" fmla="*/ 473945 h 758284"/>
              <a:gd name="connsiteX108" fmla="*/ 475691 w 795090"/>
              <a:gd name="connsiteY108" fmla="*/ 473945 h 758284"/>
              <a:gd name="connsiteX109" fmla="*/ 511489 w 795090"/>
              <a:gd name="connsiteY109" fmla="*/ 508635 h 758284"/>
              <a:gd name="connsiteX110" fmla="*/ 528952 w 795090"/>
              <a:gd name="connsiteY110" fmla="*/ 524788 h 758284"/>
              <a:gd name="connsiteX111" fmla="*/ 535668 w 795090"/>
              <a:gd name="connsiteY111" fmla="*/ 530631 h 758284"/>
              <a:gd name="connsiteX112" fmla="*/ 540101 w 795090"/>
              <a:gd name="connsiteY112" fmla="*/ 534090 h 758284"/>
              <a:gd name="connsiteX113" fmla="*/ 523209 w 795090"/>
              <a:gd name="connsiteY113" fmla="*/ 549370 h 758284"/>
              <a:gd name="connsiteX114" fmla="*/ 523075 w 795090"/>
              <a:gd name="connsiteY114" fmla="*/ 549370 h 758284"/>
              <a:gd name="connsiteX115" fmla="*/ 522941 w 795090"/>
              <a:gd name="connsiteY115" fmla="*/ 549471 h 758284"/>
              <a:gd name="connsiteX116" fmla="*/ 514344 w 795090"/>
              <a:gd name="connsiteY116" fmla="*/ 551284 h 758284"/>
              <a:gd name="connsiteX117" fmla="*/ 503295 w 795090"/>
              <a:gd name="connsiteY117" fmla="*/ 548195 h 758284"/>
              <a:gd name="connsiteX118" fmla="*/ 503195 w 795090"/>
              <a:gd name="connsiteY118" fmla="*/ 548128 h 758284"/>
              <a:gd name="connsiteX119" fmla="*/ 476900 w 795090"/>
              <a:gd name="connsiteY119" fmla="*/ 523075 h 758284"/>
              <a:gd name="connsiteX120" fmla="*/ 452284 w 795090"/>
              <a:gd name="connsiteY120" fmla="*/ 498795 h 758284"/>
              <a:gd name="connsiteX121" fmla="*/ 450068 w 795090"/>
              <a:gd name="connsiteY121" fmla="*/ 496579 h 758284"/>
              <a:gd name="connsiteX122" fmla="*/ 449027 w 795090"/>
              <a:gd name="connsiteY122" fmla="*/ 495538 h 758284"/>
              <a:gd name="connsiteX123" fmla="*/ 440866 w 795090"/>
              <a:gd name="connsiteY123" fmla="*/ 492247 h 758284"/>
              <a:gd name="connsiteX124" fmla="*/ 432403 w 795090"/>
              <a:gd name="connsiteY124" fmla="*/ 495840 h 758284"/>
              <a:gd name="connsiteX125" fmla="*/ 429079 w 795090"/>
              <a:gd name="connsiteY125" fmla="*/ 504001 h 758284"/>
              <a:gd name="connsiteX126" fmla="*/ 432370 w 795090"/>
              <a:gd name="connsiteY126" fmla="*/ 512127 h 758284"/>
              <a:gd name="connsiteX127" fmla="*/ 432403 w 795090"/>
              <a:gd name="connsiteY127" fmla="*/ 512127 h 758284"/>
              <a:gd name="connsiteX128" fmla="*/ 453930 w 795090"/>
              <a:gd name="connsiteY128" fmla="*/ 533486 h 758284"/>
              <a:gd name="connsiteX129" fmla="*/ 485933 w 795090"/>
              <a:gd name="connsiteY129" fmla="*/ 564180 h 758284"/>
              <a:gd name="connsiteX130" fmla="*/ 468370 w 795090"/>
              <a:gd name="connsiteY130" fmla="*/ 577378 h 758284"/>
              <a:gd name="connsiteX131" fmla="*/ 468236 w 795090"/>
              <a:gd name="connsiteY131" fmla="*/ 577378 h 758284"/>
              <a:gd name="connsiteX132" fmla="*/ 468101 w 795090"/>
              <a:gd name="connsiteY132" fmla="*/ 577445 h 758284"/>
              <a:gd name="connsiteX133" fmla="*/ 461821 w 795090"/>
              <a:gd name="connsiteY133" fmla="*/ 578486 h 758284"/>
              <a:gd name="connsiteX134" fmla="*/ 452250 w 795090"/>
              <a:gd name="connsiteY134" fmla="*/ 576001 h 758284"/>
              <a:gd name="connsiteX135" fmla="*/ 412422 w 795090"/>
              <a:gd name="connsiteY135" fmla="*/ 536206 h 758284"/>
              <a:gd name="connsiteX136" fmla="*/ 404127 w 795090"/>
              <a:gd name="connsiteY136" fmla="*/ 532781 h 758284"/>
              <a:gd name="connsiteX137" fmla="*/ 395833 w 795090"/>
              <a:gd name="connsiteY137" fmla="*/ 536239 h 758284"/>
              <a:gd name="connsiteX138" fmla="*/ 392407 w 795090"/>
              <a:gd name="connsiteY138" fmla="*/ 544534 h 758284"/>
              <a:gd name="connsiteX139" fmla="*/ 395833 w 795090"/>
              <a:gd name="connsiteY139" fmla="*/ 552829 h 758284"/>
              <a:gd name="connsiteX140" fmla="*/ 435661 w 795090"/>
              <a:gd name="connsiteY140" fmla="*/ 592657 h 758284"/>
              <a:gd name="connsiteX141" fmla="*/ 435661 w 795090"/>
              <a:gd name="connsiteY141" fmla="*/ 592657 h 758284"/>
              <a:gd name="connsiteX142" fmla="*/ 439523 w 795090"/>
              <a:gd name="connsiteY142" fmla="*/ 595713 h 758284"/>
              <a:gd name="connsiteX143" fmla="*/ 430456 w 795090"/>
              <a:gd name="connsiteY143" fmla="*/ 605419 h 758284"/>
              <a:gd name="connsiteX144" fmla="*/ 430355 w 795090"/>
              <a:gd name="connsiteY144" fmla="*/ 605419 h 758284"/>
              <a:gd name="connsiteX145" fmla="*/ 430254 w 795090"/>
              <a:gd name="connsiteY145" fmla="*/ 605519 h 758284"/>
              <a:gd name="connsiteX146" fmla="*/ 419139 w 795090"/>
              <a:gd name="connsiteY146" fmla="*/ 608340 h 758284"/>
              <a:gd name="connsiteX147" fmla="*/ 407217 w 795090"/>
              <a:gd name="connsiteY147" fmla="*/ 605083 h 758284"/>
              <a:gd name="connsiteX148" fmla="*/ 370612 w 795090"/>
              <a:gd name="connsiteY148" fmla="*/ 581777 h 758284"/>
              <a:gd name="connsiteX149" fmla="*/ 382097 w 795090"/>
              <a:gd name="connsiteY149" fmla="*/ 563575 h 758284"/>
              <a:gd name="connsiteX150" fmla="*/ 387739 w 795090"/>
              <a:gd name="connsiteY150" fmla="*/ 544165 h 758284"/>
              <a:gd name="connsiteX151" fmla="*/ 386832 w 795090"/>
              <a:gd name="connsiteY151" fmla="*/ 536038 h 758284"/>
              <a:gd name="connsiteX152" fmla="*/ 370679 w 795090"/>
              <a:gd name="connsiteY152" fmla="*/ 513202 h 758284"/>
              <a:gd name="connsiteX153" fmla="*/ 353116 w 795090"/>
              <a:gd name="connsiteY153" fmla="*/ 507728 h 758284"/>
              <a:gd name="connsiteX154" fmla="*/ 353183 w 795090"/>
              <a:gd name="connsiteY154" fmla="*/ 505915 h 758284"/>
              <a:gd name="connsiteX155" fmla="*/ 352276 w 795090"/>
              <a:gd name="connsiteY155" fmla="*/ 497889 h 758284"/>
              <a:gd name="connsiteX156" fmla="*/ 336124 w 795090"/>
              <a:gd name="connsiteY156" fmla="*/ 475053 h 758284"/>
              <a:gd name="connsiteX157" fmla="*/ 316747 w 795090"/>
              <a:gd name="connsiteY157" fmla="*/ 469445 h 758284"/>
              <a:gd name="connsiteX158" fmla="*/ 297806 w 795090"/>
              <a:gd name="connsiteY158" fmla="*/ 474751 h 758284"/>
              <a:gd name="connsiteX159" fmla="*/ 285750 w 795090"/>
              <a:gd name="connsiteY159" fmla="*/ 462124 h 758284"/>
              <a:gd name="connsiteX160" fmla="*/ 266340 w 795090"/>
              <a:gd name="connsiteY160" fmla="*/ 456482 h 758284"/>
              <a:gd name="connsiteX161" fmla="*/ 258213 w 795090"/>
              <a:gd name="connsiteY161" fmla="*/ 457389 h 758284"/>
              <a:gd name="connsiteX162" fmla="*/ 243303 w 795090"/>
              <a:gd name="connsiteY162" fmla="*/ 464676 h 758284"/>
              <a:gd name="connsiteX163" fmla="*/ 232388 w 795090"/>
              <a:gd name="connsiteY163" fmla="*/ 453896 h 758284"/>
              <a:gd name="connsiteX164" fmla="*/ 212944 w 795090"/>
              <a:gd name="connsiteY164" fmla="*/ 448288 h 758284"/>
              <a:gd name="connsiteX165" fmla="*/ 183627 w 795090"/>
              <a:gd name="connsiteY165" fmla="*/ 463064 h 758284"/>
              <a:gd name="connsiteX166" fmla="*/ 180571 w 795090"/>
              <a:gd name="connsiteY166" fmla="*/ 460982 h 758284"/>
              <a:gd name="connsiteX167" fmla="*/ 242026 w 795090"/>
              <a:gd name="connsiteY167" fmla="*/ 332094 h 758284"/>
              <a:gd name="connsiteX168" fmla="*/ 262982 w 795090"/>
              <a:gd name="connsiteY168" fmla="*/ 343915 h 758284"/>
              <a:gd name="connsiteX169" fmla="*/ 268758 w 795090"/>
              <a:gd name="connsiteY169" fmla="*/ 345426 h 758284"/>
              <a:gd name="connsiteX170" fmla="*/ 274870 w 795090"/>
              <a:gd name="connsiteY170" fmla="*/ 343713 h 758284"/>
              <a:gd name="connsiteX171" fmla="*/ 283030 w 795090"/>
              <a:gd name="connsiteY171" fmla="*/ 559445 h 758284"/>
              <a:gd name="connsiteX172" fmla="*/ 277288 w 795090"/>
              <a:gd name="connsiteY172" fmla="*/ 551318 h 758284"/>
              <a:gd name="connsiteX173" fmla="*/ 276952 w 795090"/>
              <a:gd name="connsiteY173" fmla="*/ 548430 h 758284"/>
              <a:gd name="connsiteX174" fmla="*/ 278900 w 795090"/>
              <a:gd name="connsiteY174" fmla="*/ 541613 h 758284"/>
              <a:gd name="connsiteX175" fmla="*/ 278900 w 795090"/>
              <a:gd name="connsiteY175" fmla="*/ 541613 h 758284"/>
              <a:gd name="connsiteX176" fmla="*/ 278933 w 795090"/>
              <a:gd name="connsiteY176" fmla="*/ 541545 h 758284"/>
              <a:gd name="connsiteX177" fmla="*/ 297370 w 795090"/>
              <a:gd name="connsiteY177" fmla="*/ 512329 h 758284"/>
              <a:gd name="connsiteX178" fmla="*/ 297571 w 795090"/>
              <a:gd name="connsiteY178" fmla="*/ 511960 h 758284"/>
              <a:gd name="connsiteX179" fmla="*/ 305799 w 795090"/>
              <a:gd name="connsiteY179" fmla="*/ 498896 h 758284"/>
              <a:gd name="connsiteX180" fmla="*/ 316847 w 795090"/>
              <a:gd name="connsiteY180" fmla="*/ 492818 h 758284"/>
              <a:gd name="connsiteX181" fmla="*/ 323765 w 795090"/>
              <a:gd name="connsiteY181" fmla="*/ 494833 h 758284"/>
              <a:gd name="connsiteX182" fmla="*/ 329508 w 795090"/>
              <a:gd name="connsiteY182" fmla="*/ 502960 h 758284"/>
              <a:gd name="connsiteX183" fmla="*/ 329844 w 795090"/>
              <a:gd name="connsiteY183" fmla="*/ 505848 h 758284"/>
              <a:gd name="connsiteX184" fmla="*/ 327829 w 795090"/>
              <a:gd name="connsiteY184" fmla="*/ 512766 h 758284"/>
              <a:gd name="connsiteX185" fmla="*/ 300963 w 795090"/>
              <a:gd name="connsiteY185" fmla="*/ 555348 h 758284"/>
              <a:gd name="connsiteX186" fmla="*/ 289914 w 795090"/>
              <a:gd name="connsiteY186" fmla="*/ 561426 h 758284"/>
              <a:gd name="connsiteX187" fmla="*/ 282997 w 795090"/>
              <a:gd name="connsiteY187" fmla="*/ 559411 h 758284"/>
              <a:gd name="connsiteX188" fmla="*/ 282997 w 795090"/>
              <a:gd name="connsiteY188" fmla="*/ 559411 h 758284"/>
              <a:gd name="connsiteX189" fmla="*/ 277523 w 795090"/>
              <a:gd name="connsiteY189" fmla="*/ 499736 h 758284"/>
              <a:gd name="connsiteX190" fmla="*/ 259053 w 795090"/>
              <a:gd name="connsiteY190" fmla="*/ 529019 h 758284"/>
              <a:gd name="connsiteX191" fmla="*/ 259053 w 795090"/>
              <a:gd name="connsiteY191" fmla="*/ 529086 h 758284"/>
              <a:gd name="connsiteX192" fmla="*/ 250993 w 795090"/>
              <a:gd name="connsiteY192" fmla="*/ 534728 h 758284"/>
              <a:gd name="connsiteX193" fmla="*/ 248071 w 795090"/>
              <a:gd name="connsiteY193" fmla="*/ 535064 h 758284"/>
              <a:gd name="connsiteX194" fmla="*/ 241153 w 795090"/>
              <a:gd name="connsiteY194" fmla="*/ 533049 h 758284"/>
              <a:gd name="connsiteX195" fmla="*/ 241153 w 795090"/>
              <a:gd name="connsiteY195" fmla="*/ 533049 h 758284"/>
              <a:gd name="connsiteX196" fmla="*/ 235411 w 795090"/>
              <a:gd name="connsiteY196" fmla="*/ 524922 h 758284"/>
              <a:gd name="connsiteX197" fmla="*/ 235075 w 795090"/>
              <a:gd name="connsiteY197" fmla="*/ 522034 h 758284"/>
              <a:gd name="connsiteX198" fmla="*/ 237090 w 795090"/>
              <a:gd name="connsiteY198" fmla="*/ 515116 h 758284"/>
              <a:gd name="connsiteX199" fmla="*/ 255426 w 795090"/>
              <a:gd name="connsiteY199" fmla="*/ 486034 h 758284"/>
              <a:gd name="connsiteX200" fmla="*/ 263553 w 795090"/>
              <a:gd name="connsiteY200" fmla="*/ 480292 h 758284"/>
              <a:gd name="connsiteX201" fmla="*/ 266474 w 795090"/>
              <a:gd name="connsiteY201" fmla="*/ 479956 h 758284"/>
              <a:gd name="connsiteX202" fmla="*/ 273392 w 795090"/>
              <a:gd name="connsiteY202" fmla="*/ 481971 h 758284"/>
              <a:gd name="connsiteX203" fmla="*/ 279437 w 795090"/>
              <a:gd name="connsiteY203" fmla="*/ 492986 h 758284"/>
              <a:gd name="connsiteX204" fmla="*/ 277523 w 795090"/>
              <a:gd name="connsiteY204" fmla="*/ 499769 h 758284"/>
              <a:gd name="connsiteX205" fmla="*/ 224060 w 795090"/>
              <a:gd name="connsiteY205" fmla="*/ 491676 h 758284"/>
              <a:gd name="connsiteX206" fmla="*/ 224060 w 795090"/>
              <a:gd name="connsiteY206" fmla="*/ 491676 h 758284"/>
              <a:gd name="connsiteX207" fmla="*/ 217209 w 795090"/>
              <a:gd name="connsiteY207" fmla="*/ 502557 h 758284"/>
              <a:gd name="connsiteX208" fmla="*/ 209082 w 795090"/>
              <a:gd name="connsiteY208" fmla="*/ 508299 h 758284"/>
              <a:gd name="connsiteX209" fmla="*/ 206194 w 795090"/>
              <a:gd name="connsiteY209" fmla="*/ 508635 h 758284"/>
              <a:gd name="connsiteX210" fmla="*/ 199276 w 795090"/>
              <a:gd name="connsiteY210" fmla="*/ 506620 h 758284"/>
              <a:gd name="connsiteX211" fmla="*/ 199276 w 795090"/>
              <a:gd name="connsiteY211" fmla="*/ 506620 h 758284"/>
              <a:gd name="connsiteX212" fmla="*/ 193232 w 795090"/>
              <a:gd name="connsiteY212" fmla="*/ 495571 h 758284"/>
              <a:gd name="connsiteX213" fmla="*/ 195246 w 795090"/>
              <a:gd name="connsiteY213" fmla="*/ 488654 h 758284"/>
              <a:gd name="connsiteX214" fmla="*/ 202097 w 795090"/>
              <a:gd name="connsiteY214" fmla="*/ 477773 h 758284"/>
              <a:gd name="connsiteX215" fmla="*/ 213146 w 795090"/>
              <a:gd name="connsiteY215" fmla="*/ 471695 h 758284"/>
              <a:gd name="connsiteX216" fmla="*/ 220064 w 795090"/>
              <a:gd name="connsiteY216" fmla="*/ 473709 h 758284"/>
              <a:gd name="connsiteX217" fmla="*/ 226142 w 795090"/>
              <a:gd name="connsiteY217" fmla="*/ 484758 h 758284"/>
              <a:gd name="connsiteX218" fmla="*/ 224127 w 795090"/>
              <a:gd name="connsiteY218" fmla="*/ 491676 h 758284"/>
              <a:gd name="connsiteX219" fmla="*/ 322019 w 795090"/>
              <a:gd name="connsiteY219" fmla="*/ 566161 h 758284"/>
              <a:gd name="connsiteX220" fmla="*/ 340355 w 795090"/>
              <a:gd name="connsiteY220" fmla="*/ 537079 h 758284"/>
              <a:gd name="connsiteX221" fmla="*/ 351403 w 795090"/>
              <a:gd name="connsiteY221" fmla="*/ 531001 h 758284"/>
              <a:gd name="connsiteX222" fmla="*/ 358321 w 795090"/>
              <a:gd name="connsiteY222" fmla="*/ 533016 h 758284"/>
              <a:gd name="connsiteX223" fmla="*/ 364064 w 795090"/>
              <a:gd name="connsiteY223" fmla="*/ 541142 h 758284"/>
              <a:gd name="connsiteX224" fmla="*/ 364400 w 795090"/>
              <a:gd name="connsiteY224" fmla="*/ 544064 h 758284"/>
              <a:gd name="connsiteX225" fmla="*/ 362385 w 795090"/>
              <a:gd name="connsiteY225" fmla="*/ 550982 h 758284"/>
              <a:gd name="connsiteX226" fmla="*/ 344049 w 795090"/>
              <a:gd name="connsiteY226" fmla="*/ 580064 h 758284"/>
              <a:gd name="connsiteX227" fmla="*/ 335922 w 795090"/>
              <a:gd name="connsiteY227" fmla="*/ 585807 h 758284"/>
              <a:gd name="connsiteX228" fmla="*/ 333034 w 795090"/>
              <a:gd name="connsiteY228" fmla="*/ 586143 h 758284"/>
              <a:gd name="connsiteX229" fmla="*/ 326116 w 795090"/>
              <a:gd name="connsiteY229" fmla="*/ 584128 h 758284"/>
              <a:gd name="connsiteX230" fmla="*/ 326116 w 795090"/>
              <a:gd name="connsiteY230" fmla="*/ 584128 h 758284"/>
              <a:gd name="connsiteX231" fmla="*/ 320071 w 795090"/>
              <a:gd name="connsiteY231" fmla="*/ 573079 h 758284"/>
              <a:gd name="connsiteX232" fmla="*/ 322086 w 795090"/>
              <a:gd name="connsiteY232" fmla="*/ 566161 h 758284"/>
              <a:gd name="connsiteX233" fmla="*/ 319232 w 795090"/>
              <a:gd name="connsiteY233" fmla="*/ 564381 h 758284"/>
              <a:gd name="connsiteX234" fmla="*/ 322086 w 795090"/>
              <a:gd name="connsiteY234" fmla="*/ 566161 h 758284"/>
              <a:gd name="connsiteX235" fmla="*/ 590609 w 795090"/>
              <a:gd name="connsiteY235" fmla="*/ 466456 h 758284"/>
              <a:gd name="connsiteX236" fmla="*/ 525258 w 795090"/>
              <a:gd name="connsiteY236" fmla="*/ 402213 h 758284"/>
              <a:gd name="connsiteX237" fmla="*/ 523680 w 795090"/>
              <a:gd name="connsiteY237" fmla="*/ 400668 h 758284"/>
              <a:gd name="connsiteX238" fmla="*/ 523680 w 795090"/>
              <a:gd name="connsiteY238" fmla="*/ 400668 h 758284"/>
              <a:gd name="connsiteX239" fmla="*/ 518542 w 795090"/>
              <a:gd name="connsiteY239" fmla="*/ 397780 h 758284"/>
              <a:gd name="connsiteX240" fmla="*/ 487780 w 795090"/>
              <a:gd name="connsiteY240" fmla="*/ 386362 h 758284"/>
              <a:gd name="connsiteX241" fmla="*/ 435392 w 795090"/>
              <a:gd name="connsiteY241" fmla="*/ 361209 h 758284"/>
              <a:gd name="connsiteX242" fmla="*/ 416653 w 795090"/>
              <a:gd name="connsiteY242" fmla="*/ 351403 h 758284"/>
              <a:gd name="connsiteX243" fmla="*/ 411213 w 795090"/>
              <a:gd name="connsiteY243" fmla="*/ 348482 h 758284"/>
              <a:gd name="connsiteX244" fmla="*/ 409736 w 795090"/>
              <a:gd name="connsiteY244" fmla="*/ 347676 h 758284"/>
              <a:gd name="connsiteX245" fmla="*/ 409333 w 795090"/>
              <a:gd name="connsiteY245" fmla="*/ 347441 h 758284"/>
              <a:gd name="connsiteX246" fmla="*/ 409232 w 795090"/>
              <a:gd name="connsiteY246" fmla="*/ 347374 h 758284"/>
              <a:gd name="connsiteX247" fmla="*/ 409198 w 795090"/>
              <a:gd name="connsiteY247" fmla="*/ 347374 h 758284"/>
              <a:gd name="connsiteX248" fmla="*/ 409165 w 795090"/>
              <a:gd name="connsiteY248" fmla="*/ 347340 h 758284"/>
              <a:gd name="connsiteX249" fmla="*/ 403523 w 795090"/>
              <a:gd name="connsiteY249" fmla="*/ 345896 h 758284"/>
              <a:gd name="connsiteX250" fmla="*/ 397109 w 795090"/>
              <a:gd name="connsiteY250" fmla="*/ 347810 h 758284"/>
              <a:gd name="connsiteX251" fmla="*/ 392777 w 795090"/>
              <a:gd name="connsiteY251" fmla="*/ 350665 h 758284"/>
              <a:gd name="connsiteX252" fmla="*/ 356105 w 795090"/>
              <a:gd name="connsiteY252" fmla="*/ 372896 h 758284"/>
              <a:gd name="connsiteX253" fmla="*/ 356105 w 795090"/>
              <a:gd name="connsiteY253" fmla="*/ 372896 h 758284"/>
              <a:gd name="connsiteX254" fmla="*/ 338877 w 795090"/>
              <a:gd name="connsiteY254" fmla="*/ 377799 h 758284"/>
              <a:gd name="connsiteX255" fmla="*/ 318929 w 795090"/>
              <a:gd name="connsiteY255" fmla="*/ 371083 h 758284"/>
              <a:gd name="connsiteX256" fmla="*/ 316344 w 795090"/>
              <a:gd name="connsiteY256" fmla="*/ 365810 h 758284"/>
              <a:gd name="connsiteX257" fmla="*/ 318963 w 795090"/>
              <a:gd name="connsiteY257" fmla="*/ 360538 h 758284"/>
              <a:gd name="connsiteX258" fmla="*/ 379847 w 795090"/>
              <a:gd name="connsiteY258" fmla="*/ 313926 h 758284"/>
              <a:gd name="connsiteX259" fmla="*/ 381728 w 795090"/>
              <a:gd name="connsiteY259" fmla="*/ 312717 h 758284"/>
              <a:gd name="connsiteX260" fmla="*/ 381728 w 795090"/>
              <a:gd name="connsiteY260" fmla="*/ 312717 h 758284"/>
              <a:gd name="connsiteX261" fmla="*/ 401541 w 795090"/>
              <a:gd name="connsiteY261" fmla="*/ 301937 h 758284"/>
              <a:gd name="connsiteX262" fmla="*/ 415646 w 795090"/>
              <a:gd name="connsiteY262" fmla="*/ 298679 h 758284"/>
              <a:gd name="connsiteX263" fmla="*/ 426224 w 795090"/>
              <a:gd name="connsiteY263" fmla="*/ 301097 h 758284"/>
              <a:gd name="connsiteX264" fmla="*/ 462426 w 795090"/>
              <a:gd name="connsiteY264" fmla="*/ 315874 h 758284"/>
              <a:gd name="connsiteX265" fmla="*/ 506620 w 795090"/>
              <a:gd name="connsiteY265" fmla="*/ 333101 h 758284"/>
              <a:gd name="connsiteX266" fmla="*/ 508165 w 795090"/>
              <a:gd name="connsiteY266" fmla="*/ 333706 h 758284"/>
              <a:gd name="connsiteX267" fmla="*/ 508165 w 795090"/>
              <a:gd name="connsiteY267" fmla="*/ 333706 h 758284"/>
              <a:gd name="connsiteX268" fmla="*/ 512362 w 795090"/>
              <a:gd name="connsiteY268" fmla="*/ 334478 h 758284"/>
              <a:gd name="connsiteX269" fmla="*/ 515989 w 795090"/>
              <a:gd name="connsiteY269" fmla="*/ 333907 h 758284"/>
              <a:gd name="connsiteX270" fmla="*/ 515989 w 795090"/>
              <a:gd name="connsiteY270" fmla="*/ 333907 h 758284"/>
              <a:gd name="connsiteX271" fmla="*/ 558336 w 795090"/>
              <a:gd name="connsiteY271" fmla="*/ 320004 h 758284"/>
              <a:gd name="connsiteX272" fmla="*/ 613310 w 795090"/>
              <a:gd name="connsiteY272" fmla="*/ 456348 h 758284"/>
              <a:gd name="connsiteX273" fmla="*/ 590777 w 795090"/>
              <a:gd name="connsiteY273" fmla="*/ 466355 h 758284"/>
              <a:gd name="connsiteX274" fmla="*/ 151791 w 795090"/>
              <a:gd name="connsiteY274" fmla="*/ 495135 h 758284"/>
              <a:gd name="connsiteX275" fmla="*/ 152261 w 795090"/>
              <a:gd name="connsiteY275" fmla="*/ 495303 h 758284"/>
              <a:gd name="connsiteX276" fmla="*/ 152261 w 795090"/>
              <a:gd name="connsiteY276" fmla="*/ 495303 h 758284"/>
              <a:gd name="connsiteX277" fmla="*/ 155754 w 795090"/>
              <a:gd name="connsiteY277" fmla="*/ 496109 h 758284"/>
              <a:gd name="connsiteX278" fmla="*/ 155821 w 795090"/>
              <a:gd name="connsiteY278" fmla="*/ 496109 h 758284"/>
              <a:gd name="connsiteX279" fmla="*/ 156392 w 795090"/>
              <a:gd name="connsiteY279" fmla="*/ 496109 h 758284"/>
              <a:gd name="connsiteX280" fmla="*/ 156392 w 795090"/>
              <a:gd name="connsiteY280" fmla="*/ 496109 h 758284"/>
              <a:gd name="connsiteX281" fmla="*/ 156459 w 795090"/>
              <a:gd name="connsiteY281" fmla="*/ 496109 h 758284"/>
              <a:gd name="connsiteX282" fmla="*/ 165090 w 795090"/>
              <a:gd name="connsiteY282" fmla="*/ 492348 h 758284"/>
              <a:gd name="connsiteX283" fmla="*/ 165090 w 795090"/>
              <a:gd name="connsiteY283" fmla="*/ 492348 h 758284"/>
              <a:gd name="connsiteX284" fmla="*/ 165627 w 795090"/>
              <a:gd name="connsiteY284" fmla="*/ 491642 h 758284"/>
              <a:gd name="connsiteX285" fmla="*/ 165963 w 795090"/>
              <a:gd name="connsiteY285" fmla="*/ 491139 h 758284"/>
              <a:gd name="connsiteX286" fmla="*/ 166064 w 795090"/>
              <a:gd name="connsiteY286" fmla="*/ 490971 h 758284"/>
              <a:gd name="connsiteX287" fmla="*/ 167037 w 795090"/>
              <a:gd name="connsiteY287" fmla="*/ 489426 h 758284"/>
              <a:gd name="connsiteX288" fmla="*/ 170429 w 795090"/>
              <a:gd name="connsiteY288" fmla="*/ 482340 h 758284"/>
              <a:gd name="connsiteX289" fmla="*/ 171806 w 795090"/>
              <a:gd name="connsiteY289" fmla="*/ 483280 h 758284"/>
              <a:gd name="connsiteX290" fmla="*/ 169590 w 795090"/>
              <a:gd name="connsiteY290" fmla="*/ 495571 h 758284"/>
              <a:gd name="connsiteX291" fmla="*/ 170496 w 795090"/>
              <a:gd name="connsiteY291" fmla="*/ 503631 h 758284"/>
              <a:gd name="connsiteX292" fmla="*/ 186616 w 795090"/>
              <a:gd name="connsiteY292" fmla="*/ 526467 h 758284"/>
              <a:gd name="connsiteX293" fmla="*/ 206026 w 795090"/>
              <a:gd name="connsiteY293" fmla="*/ 532109 h 758284"/>
              <a:gd name="connsiteX294" fmla="*/ 212743 w 795090"/>
              <a:gd name="connsiteY294" fmla="*/ 531437 h 758284"/>
              <a:gd name="connsiteX295" fmla="*/ 221105 w 795090"/>
              <a:gd name="connsiteY295" fmla="*/ 546717 h 758284"/>
              <a:gd name="connsiteX296" fmla="*/ 218687 w 795090"/>
              <a:gd name="connsiteY296" fmla="*/ 546717 h 758284"/>
              <a:gd name="connsiteX297" fmla="*/ 228526 w 795090"/>
              <a:gd name="connsiteY297" fmla="*/ 552930 h 758284"/>
              <a:gd name="connsiteX298" fmla="*/ 247937 w 795090"/>
              <a:gd name="connsiteY298" fmla="*/ 558572 h 758284"/>
              <a:gd name="connsiteX299" fmla="*/ 254653 w 795090"/>
              <a:gd name="connsiteY299" fmla="*/ 557900 h 758284"/>
              <a:gd name="connsiteX300" fmla="*/ 270403 w 795090"/>
              <a:gd name="connsiteY300" fmla="*/ 579359 h 758284"/>
              <a:gd name="connsiteX301" fmla="*/ 289847 w 795090"/>
              <a:gd name="connsiteY301" fmla="*/ 584967 h 758284"/>
              <a:gd name="connsiteX302" fmla="*/ 298109 w 795090"/>
              <a:gd name="connsiteY302" fmla="*/ 583960 h 758284"/>
              <a:gd name="connsiteX303" fmla="*/ 313456 w 795090"/>
              <a:gd name="connsiteY303" fmla="*/ 604008 h 758284"/>
              <a:gd name="connsiteX304" fmla="*/ 332866 w 795090"/>
              <a:gd name="connsiteY304" fmla="*/ 609650 h 758284"/>
              <a:gd name="connsiteX305" fmla="*/ 340993 w 795090"/>
              <a:gd name="connsiteY305" fmla="*/ 608743 h 758284"/>
              <a:gd name="connsiteX306" fmla="*/ 356642 w 795090"/>
              <a:gd name="connsiteY306" fmla="*/ 600784 h 758284"/>
              <a:gd name="connsiteX307" fmla="*/ 391903 w 795090"/>
              <a:gd name="connsiteY307" fmla="*/ 623083 h 758284"/>
              <a:gd name="connsiteX308" fmla="*/ 391803 w 795090"/>
              <a:gd name="connsiteY308" fmla="*/ 623184 h 758284"/>
              <a:gd name="connsiteX309" fmla="*/ 395564 w 795090"/>
              <a:gd name="connsiteY309" fmla="*/ 625400 h 758284"/>
              <a:gd name="connsiteX310" fmla="*/ 395799 w 795090"/>
              <a:gd name="connsiteY310" fmla="*/ 625534 h 758284"/>
              <a:gd name="connsiteX311" fmla="*/ 398586 w 795090"/>
              <a:gd name="connsiteY311" fmla="*/ 627281 h 758284"/>
              <a:gd name="connsiteX312" fmla="*/ 398687 w 795090"/>
              <a:gd name="connsiteY312" fmla="*/ 627113 h 758284"/>
              <a:gd name="connsiteX313" fmla="*/ 417560 w 795090"/>
              <a:gd name="connsiteY313" fmla="*/ 631713 h 758284"/>
              <a:gd name="connsiteX314" fmla="*/ 418500 w 795090"/>
              <a:gd name="connsiteY314" fmla="*/ 631713 h 758284"/>
              <a:gd name="connsiteX315" fmla="*/ 440799 w 795090"/>
              <a:gd name="connsiteY315" fmla="*/ 626475 h 758284"/>
              <a:gd name="connsiteX316" fmla="*/ 440799 w 795090"/>
              <a:gd name="connsiteY316" fmla="*/ 626475 h 758284"/>
              <a:gd name="connsiteX317" fmla="*/ 440799 w 795090"/>
              <a:gd name="connsiteY317" fmla="*/ 626475 h 758284"/>
              <a:gd name="connsiteX318" fmla="*/ 440799 w 795090"/>
              <a:gd name="connsiteY318" fmla="*/ 626475 h 758284"/>
              <a:gd name="connsiteX319" fmla="*/ 440799 w 795090"/>
              <a:gd name="connsiteY319" fmla="*/ 626475 h 758284"/>
              <a:gd name="connsiteX320" fmla="*/ 462224 w 795090"/>
              <a:gd name="connsiteY320" fmla="*/ 601725 h 758284"/>
              <a:gd name="connsiteX321" fmla="*/ 473777 w 795090"/>
              <a:gd name="connsiteY321" fmla="*/ 600213 h 758284"/>
              <a:gd name="connsiteX322" fmla="*/ 507191 w 795090"/>
              <a:gd name="connsiteY322" fmla="*/ 574120 h 758284"/>
              <a:gd name="connsiteX323" fmla="*/ 513336 w 795090"/>
              <a:gd name="connsiteY323" fmla="*/ 574590 h 758284"/>
              <a:gd name="connsiteX324" fmla="*/ 513370 w 795090"/>
              <a:gd name="connsiteY324" fmla="*/ 574590 h 758284"/>
              <a:gd name="connsiteX325" fmla="*/ 562803 w 795090"/>
              <a:gd name="connsiteY325" fmla="*/ 540471 h 758284"/>
              <a:gd name="connsiteX326" fmla="*/ 563172 w 795090"/>
              <a:gd name="connsiteY326" fmla="*/ 540471 h 758284"/>
              <a:gd name="connsiteX327" fmla="*/ 563239 w 795090"/>
              <a:gd name="connsiteY327" fmla="*/ 540471 h 758284"/>
              <a:gd name="connsiteX328" fmla="*/ 563810 w 795090"/>
              <a:gd name="connsiteY328" fmla="*/ 540504 h 758284"/>
              <a:gd name="connsiteX329" fmla="*/ 563877 w 795090"/>
              <a:gd name="connsiteY329" fmla="*/ 540504 h 758284"/>
              <a:gd name="connsiteX330" fmla="*/ 563911 w 795090"/>
              <a:gd name="connsiteY330" fmla="*/ 540504 h 758284"/>
              <a:gd name="connsiteX331" fmla="*/ 565254 w 795090"/>
              <a:gd name="connsiteY331" fmla="*/ 540504 h 758284"/>
              <a:gd name="connsiteX332" fmla="*/ 595848 w 795090"/>
              <a:gd name="connsiteY332" fmla="*/ 528683 h 758284"/>
              <a:gd name="connsiteX333" fmla="*/ 595848 w 795090"/>
              <a:gd name="connsiteY333" fmla="*/ 528683 h 758284"/>
              <a:gd name="connsiteX334" fmla="*/ 608004 w 795090"/>
              <a:gd name="connsiteY334" fmla="*/ 501146 h 758284"/>
              <a:gd name="connsiteX335" fmla="*/ 604680 w 795090"/>
              <a:gd name="connsiteY335" fmla="*/ 485766 h 758284"/>
              <a:gd name="connsiteX336" fmla="*/ 621773 w 795090"/>
              <a:gd name="connsiteY336" fmla="*/ 478210 h 758284"/>
              <a:gd name="connsiteX337" fmla="*/ 628154 w 795090"/>
              <a:gd name="connsiteY337" fmla="*/ 494027 h 758284"/>
              <a:gd name="connsiteX338" fmla="*/ 628154 w 795090"/>
              <a:gd name="connsiteY338" fmla="*/ 494027 h 758284"/>
              <a:gd name="connsiteX339" fmla="*/ 629027 w 795090"/>
              <a:gd name="connsiteY339" fmla="*/ 495605 h 758284"/>
              <a:gd name="connsiteX340" fmla="*/ 629161 w 795090"/>
              <a:gd name="connsiteY340" fmla="*/ 495773 h 758284"/>
              <a:gd name="connsiteX341" fmla="*/ 629262 w 795090"/>
              <a:gd name="connsiteY341" fmla="*/ 495974 h 758284"/>
              <a:gd name="connsiteX342" fmla="*/ 629262 w 795090"/>
              <a:gd name="connsiteY342" fmla="*/ 496042 h 758284"/>
              <a:gd name="connsiteX343" fmla="*/ 629698 w 795090"/>
              <a:gd name="connsiteY343" fmla="*/ 496713 h 758284"/>
              <a:gd name="connsiteX344" fmla="*/ 629799 w 795090"/>
              <a:gd name="connsiteY344" fmla="*/ 496915 h 758284"/>
              <a:gd name="connsiteX345" fmla="*/ 629933 w 795090"/>
              <a:gd name="connsiteY345" fmla="*/ 497083 h 758284"/>
              <a:gd name="connsiteX346" fmla="*/ 639068 w 795090"/>
              <a:gd name="connsiteY346" fmla="*/ 501415 h 758284"/>
              <a:gd name="connsiteX347" fmla="*/ 642628 w 795090"/>
              <a:gd name="connsiteY347" fmla="*/ 500810 h 758284"/>
              <a:gd name="connsiteX348" fmla="*/ 642628 w 795090"/>
              <a:gd name="connsiteY348" fmla="*/ 500810 h 758284"/>
              <a:gd name="connsiteX349" fmla="*/ 642997 w 795090"/>
              <a:gd name="connsiteY349" fmla="*/ 500710 h 758284"/>
              <a:gd name="connsiteX350" fmla="*/ 643131 w 795090"/>
              <a:gd name="connsiteY350" fmla="*/ 500710 h 758284"/>
              <a:gd name="connsiteX351" fmla="*/ 722654 w 795090"/>
              <a:gd name="connsiteY351" fmla="*/ 470486 h 758284"/>
              <a:gd name="connsiteX352" fmla="*/ 604109 w 795090"/>
              <a:gd name="connsiteY352" fmla="*/ 654449 h 758284"/>
              <a:gd name="connsiteX353" fmla="*/ 379008 w 795090"/>
              <a:gd name="connsiteY353" fmla="*/ 734743 h 758284"/>
              <a:gd name="connsiteX354" fmla="*/ 127511 w 795090"/>
              <a:gd name="connsiteY354" fmla="*/ 630572 h 758284"/>
              <a:gd name="connsiteX355" fmla="*/ 28511 w 795090"/>
              <a:gd name="connsiteY355" fmla="*/ 439355 h 758284"/>
              <a:gd name="connsiteX356" fmla="*/ 151657 w 795090"/>
              <a:gd name="connsiteY356" fmla="*/ 495101 h 758284"/>
              <a:gd name="connsiteX357" fmla="*/ 66258 w 795090"/>
              <a:gd name="connsiteY357" fmla="*/ 210023 h 758284"/>
              <a:gd name="connsiteX358" fmla="*/ 238232 w 795090"/>
              <a:gd name="connsiteY358" fmla="*/ 285918 h 758284"/>
              <a:gd name="connsiteX359" fmla="*/ 150985 w 795090"/>
              <a:gd name="connsiteY359" fmla="*/ 468874 h 758284"/>
              <a:gd name="connsiteX360" fmla="*/ 94433 w 795090"/>
              <a:gd name="connsiteY360" fmla="*/ 442209 h 758284"/>
              <a:gd name="connsiteX361" fmla="*/ 159079 w 795090"/>
              <a:gd name="connsiteY361" fmla="*/ 304523 h 758284"/>
              <a:gd name="connsiteX362" fmla="*/ 160187 w 795090"/>
              <a:gd name="connsiteY362" fmla="*/ 299519 h 758284"/>
              <a:gd name="connsiteX363" fmla="*/ 153336 w 795090"/>
              <a:gd name="connsiteY363" fmla="*/ 288840 h 758284"/>
              <a:gd name="connsiteX364" fmla="*/ 152664 w 795090"/>
              <a:gd name="connsiteY364" fmla="*/ 288538 h 758284"/>
              <a:gd name="connsiteX365" fmla="*/ 152429 w 795090"/>
              <a:gd name="connsiteY365" fmla="*/ 288538 h 758284"/>
              <a:gd name="connsiteX366" fmla="*/ 148433 w 795090"/>
              <a:gd name="connsiteY366" fmla="*/ 287765 h 758284"/>
              <a:gd name="connsiteX367" fmla="*/ 137787 w 795090"/>
              <a:gd name="connsiteY367" fmla="*/ 294515 h 758284"/>
              <a:gd name="connsiteX368" fmla="*/ 72571 w 795090"/>
              <a:gd name="connsiteY368" fmla="*/ 433478 h 758284"/>
              <a:gd name="connsiteX369" fmla="*/ 25052 w 795090"/>
              <a:gd name="connsiteY369" fmla="*/ 411986 h 758284"/>
              <a:gd name="connsiteX370" fmla="*/ 23507 w 795090"/>
              <a:gd name="connsiteY370" fmla="*/ 379142 h 758284"/>
              <a:gd name="connsiteX371" fmla="*/ 66258 w 795090"/>
              <a:gd name="connsiteY371" fmla="*/ 210056 h 75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795090" h="758284" fill="norm" stroke="1" extrusionOk="0">
                <a:moveTo>
                  <a:pt x="791128" y="431833"/>
                </a:moveTo>
                <a:lnTo>
                  <a:pt x="794251" y="430590"/>
                </a:lnTo>
                <a:cubicBezTo>
                  <a:pt x="792404" y="425989"/>
                  <a:pt x="788005" y="423168"/>
                  <a:pt x="783337" y="423202"/>
                </a:cubicBezTo>
                <a:cubicBezTo>
                  <a:pt x="781960" y="423202"/>
                  <a:pt x="780549" y="423437"/>
                  <a:pt x="779173" y="423974"/>
                </a:cubicBezTo>
                <a:lnTo>
                  <a:pt x="645751" y="474616"/>
                </a:lnTo>
                <a:lnTo>
                  <a:pt x="569956" y="286556"/>
                </a:lnTo>
                <a:lnTo>
                  <a:pt x="629396" y="264661"/>
                </a:lnTo>
                <a:lnTo>
                  <a:pt x="688803" y="413765"/>
                </a:lnTo>
                <a:cubicBezTo>
                  <a:pt x="690650" y="418366"/>
                  <a:pt x="695083" y="421187"/>
                  <a:pt x="699717" y="421187"/>
                </a:cubicBezTo>
                <a:cubicBezTo>
                  <a:pt x="700993" y="421187"/>
                  <a:pt x="702269" y="420918"/>
                  <a:pt x="703512" y="420482"/>
                </a:cubicBezTo>
                <a:lnTo>
                  <a:pt x="703747" y="420482"/>
                </a:lnTo>
                <a:lnTo>
                  <a:pt x="704385" y="420213"/>
                </a:lnTo>
                <a:cubicBezTo>
                  <a:pt x="708818" y="418299"/>
                  <a:pt x="711471" y="413967"/>
                  <a:pt x="711471" y="409433"/>
                </a:cubicBezTo>
                <a:cubicBezTo>
                  <a:pt x="711471" y="407989"/>
                  <a:pt x="711202" y="406512"/>
                  <a:pt x="710631" y="405101"/>
                </a:cubicBezTo>
                <a:lnTo>
                  <a:pt x="651460" y="256567"/>
                </a:lnTo>
                <a:lnTo>
                  <a:pt x="737262" y="225302"/>
                </a:lnTo>
                <a:cubicBezTo>
                  <a:pt x="742031" y="223556"/>
                  <a:pt x="745019" y="219056"/>
                  <a:pt x="744986" y="214254"/>
                </a:cubicBezTo>
                <a:cubicBezTo>
                  <a:pt x="744986" y="212810"/>
                  <a:pt x="744717" y="211332"/>
                  <a:pt x="744146" y="209888"/>
                </a:cubicBezTo>
                <a:cubicBezTo>
                  <a:pt x="742299" y="205288"/>
                  <a:pt x="737900" y="202467"/>
                  <a:pt x="733199" y="202467"/>
                </a:cubicBezTo>
                <a:cubicBezTo>
                  <a:pt x="731855" y="202467"/>
                  <a:pt x="730478" y="202702"/>
                  <a:pt x="729135" y="203205"/>
                </a:cubicBezTo>
                <a:lnTo>
                  <a:pt x="717213" y="207571"/>
                </a:lnTo>
                <a:cubicBezTo>
                  <a:pt x="686452" y="147090"/>
                  <a:pt x="640042" y="95944"/>
                  <a:pt x="583221" y="59575"/>
                </a:cubicBezTo>
                <a:cubicBezTo>
                  <a:pt x="524318" y="21862"/>
                  <a:pt x="454232" y="0"/>
                  <a:pt x="379142" y="0"/>
                </a:cubicBezTo>
                <a:cubicBezTo>
                  <a:pt x="169724" y="0"/>
                  <a:pt x="0" y="169758"/>
                  <a:pt x="0" y="379142"/>
                </a:cubicBezTo>
                <a:cubicBezTo>
                  <a:pt x="0" y="588560"/>
                  <a:pt x="169758" y="758284"/>
                  <a:pt x="379142" y="758284"/>
                </a:cubicBezTo>
                <a:cubicBezTo>
                  <a:pt x="470183" y="758284"/>
                  <a:pt x="553803" y="726180"/>
                  <a:pt x="619154" y="672684"/>
                </a:cubicBezTo>
                <a:cubicBezTo>
                  <a:pt x="684068" y="619557"/>
                  <a:pt x="731016" y="545307"/>
                  <a:pt x="749553" y="460377"/>
                </a:cubicBezTo>
                <a:lnTo>
                  <a:pt x="787501" y="445971"/>
                </a:lnTo>
                <a:cubicBezTo>
                  <a:pt x="792202" y="444191"/>
                  <a:pt x="795090" y="439724"/>
                  <a:pt x="795090" y="434989"/>
                </a:cubicBezTo>
                <a:cubicBezTo>
                  <a:pt x="795090" y="433545"/>
                  <a:pt x="794822" y="432068"/>
                  <a:pt x="794251" y="430657"/>
                </a:cubicBezTo>
                <a:lnTo>
                  <a:pt x="791128" y="431900"/>
                </a:lnTo>
                <a:close/>
                <a:moveTo>
                  <a:pt x="379142" y="23440"/>
                </a:moveTo>
                <a:cubicBezTo>
                  <a:pt x="449665" y="23440"/>
                  <a:pt x="515284" y="43925"/>
                  <a:pt x="570560" y="79287"/>
                </a:cubicBezTo>
                <a:cubicBezTo>
                  <a:pt x="623083" y="112903"/>
                  <a:pt x="666135" y="160019"/>
                  <a:pt x="694982" y="215631"/>
                </a:cubicBezTo>
                <a:lnTo>
                  <a:pt x="550545" y="268556"/>
                </a:lnTo>
                <a:cubicBezTo>
                  <a:pt x="547624" y="269597"/>
                  <a:pt x="545206" y="271780"/>
                  <a:pt x="543896" y="274601"/>
                </a:cubicBezTo>
                <a:cubicBezTo>
                  <a:pt x="543224" y="275978"/>
                  <a:pt x="542855" y="277489"/>
                  <a:pt x="542788" y="279034"/>
                </a:cubicBezTo>
                <a:lnTo>
                  <a:pt x="542788" y="279605"/>
                </a:lnTo>
                <a:cubicBezTo>
                  <a:pt x="542788" y="280176"/>
                  <a:pt x="542788" y="280747"/>
                  <a:pt x="542889" y="281317"/>
                </a:cubicBezTo>
                <a:cubicBezTo>
                  <a:pt x="542989" y="282056"/>
                  <a:pt x="543191" y="282829"/>
                  <a:pt x="543460" y="283567"/>
                </a:cubicBezTo>
                <a:lnTo>
                  <a:pt x="543460" y="283635"/>
                </a:lnTo>
                <a:cubicBezTo>
                  <a:pt x="543460" y="283635"/>
                  <a:pt x="549370" y="298176"/>
                  <a:pt x="549370" y="298176"/>
                </a:cubicBezTo>
                <a:lnTo>
                  <a:pt x="512497" y="310265"/>
                </a:lnTo>
                <a:cubicBezTo>
                  <a:pt x="505109" y="307411"/>
                  <a:pt x="489426" y="301332"/>
                  <a:pt x="473810" y="295187"/>
                </a:cubicBezTo>
                <a:cubicBezTo>
                  <a:pt x="458094" y="289008"/>
                  <a:pt x="442411" y="282694"/>
                  <a:pt x="435661" y="279638"/>
                </a:cubicBezTo>
                <a:cubicBezTo>
                  <a:pt x="429012" y="276650"/>
                  <a:pt x="422329" y="275172"/>
                  <a:pt x="415444" y="275172"/>
                </a:cubicBezTo>
                <a:cubicBezTo>
                  <a:pt x="408728" y="275172"/>
                  <a:pt x="401844" y="276549"/>
                  <a:pt x="394355" y="279403"/>
                </a:cubicBezTo>
                <a:cubicBezTo>
                  <a:pt x="386933" y="282258"/>
                  <a:pt x="378874" y="286556"/>
                  <a:pt x="369605" y="292467"/>
                </a:cubicBezTo>
                <a:cubicBezTo>
                  <a:pt x="361276" y="286120"/>
                  <a:pt x="353015" y="282929"/>
                  <a:pt x="344217" y="282929"/>
                </a:cubicBezTo>
                <a:cubicBezTo>
                  <a:pt x="335720" y="282929"/>
                  <a:pt x="326586" y="285952"/>
                  <a:pt x="316310" y="291762"/>
                </a:cubicBezTo>
                <a:cubicBezTo>
                  <a:pt x="302273" y="299687"/>
                  <a:pt x="280612" y="312717"/>
                  <a:pt x="268724" y="319937"/>
                </a:cubicBezTo>
                <a:lnTo>
                  <a:pt x="252336" y="310702"/>
                </a:lnTo>
                <a:lnTo>
                  <a:pt x="264761" y="284609"/>
                </a:lnTo>
                <a:lnTo>
                  <a:pt x="264761" y="284541"/>
                </a:lnTo>
                <a:cubicBezTo>
                  <a:pt x="265097" y="283836"/>
                  <a:pt x="265332" y="283064"/>
                  <a:pt x="265500" y="282325"/>
                </a:cubicBezTo>
                <a:cubicBezTo>
                  <a:pt x="265668" y="281553"/>
                  <a:pt x="265735" y="280814"/>
                  <a:pt x="265769" y="280041"/>
                </a:cubicBezTo>
                <a:lnTo>
                  <a:pt x="265769" y="280041"/>
                </a:lnTo>
                <a:lnTo>
                  <a:pt x="265769" y="279873"/>
                </a:lnTo>
                <a:cubicBezTo>
                  <a:pt x="265769" y="278396"/>
                  <a:pt x="265467" y="276918"/>
                  <a:pt x="264929" y="275541"/>
                </a:cubicBezTo>
                <a:cubicBezTo>
                  <a:pt x="263788" y="272653"/>
                  <a:pt x="261504" y="270336"/>
                  <a:pt x="258650" y="269094"/>
                </a:cubicBezTo>
                <a:lnTo>
                  <a:pt x="258650" y="269094"/>
                </a:lnTo>
                <a:cubicBezTo>
                  <a:pt x="258650" y="269094"/>
                  <a:pt x="78112" y="189571"/>
                  <a:pt x="78112" y="189571"/>
                </a:cubicBezTo>
                <a:cubicBezTo>
                  <a:pt x="92284" y="167071"/>
                  <a:pt x="108907" y="146250"/>
                  <a:pt x="127646" y="127511"/>
                </a:cubicBezTo>
                <a:cubicBezTo>
                  <a:pt x="192056" y="63134"/>
                  <a:pt x="280881" y="23340"/>
                  <a:pt x="379142" y="23340"/>
                </a:cubicBezTo>
                <a:close/>
                <a:moveTo>
                  <a:pt x="275038" y="343612"/>
                </a:moveTo>
                <a:lnTo>
                  <a:pt x="275038" y="343612"/>
                </a:lnTo>
                <a:cubicBezTo>
                  <a:pt x="275239" y="343478"/>
                  <a:pt x="309224" y="322758"/>
                  <a:pt x="327829" y="312213"/>
                </a:cubicBezTo>
                <a:cubicBezTo>
                  <a:pt x="331624" y="310064"/>
                  <a:pt x="334679" y="308620"/>
                  <a:pt x="337232" y="307713"/>
                </a:cubicBezTo>
                <a:cubicBezTo>
                  <a:pt x="339818" y="306806"/>
                  <a:pt x="341866" y="306471"/>
                  <a:pt x="343847" y="306471"/>
                </a:cubicBezTo>
                <a:cubicBezTo>
                  <a:pt x="345527" y="306471"/>
                  <a:pt x="347038" y="306739"/>
                  <a:pt x="348683" y="307310"/>
                </a:cubicBezTo>
                <a:lnTo>
                  <a:pt x="348818" y="307310"/>
                </a:lnTo>
                <a:cubicBezTo>
                  <a:pt x="348818" y="307310"/>
                  <a:pt x="304187" y="341530"/>
                  <a:pt x="304187" y="341530"/>
                </a:cubicBezTo>
                <a:cubicBezTo>
                  <a:pt x="296564" y="347340"/>
                  <a:pt x="292164" y="356239"/>
                  <a:pt x="292164" y="365844"/>
                </a:cubicBezTo>
                <a:cubicBezTo>
                  <a:pt x="292164" y="375448"/>
                  <a:pt x="296564" y="384347"/>
                  <a:pt x="304153" y="390157"/>
                </a:cubicBezTo>
                <a:cubicBezTo>
                  <a:pt x="314262" y="397881"/>
                  <a:pt x="326485" y="401810"/>
                  <a:pt x="338709" y="401810"/>
                </a:cubicBezTo>
                <a:cubicBezTo>
                  <a:pt x="349019" y="401810"/>
                  <a:pt x="359362" y="399023"/>
                  <a:pt x="368463" y="393381"/>
                </a:cubicBezTo>
                <a:lnTo>
                  <a:pt x="368463" y="393381"/>
                </a:lnTo>
                <a:cubicBezTo>
                  <a:pt x="368463" y="393381"/>
                  <a:pt x="368463" y="393381"/>
                  <a:pt x="368463" y="393381"/>
                </a:cubicBezTo>
                <a:lnTo>
                  <a:pt x="368463" y="393381"/>
                </a:lnTo>
                <a:lnTo>
                  <a:pt x="404430" y="371586"/>
                </a:lnTo>
                <a:cubicBezTo>
                  <a:pt x="438045" y="390258"/>
                  <a:pt x="473340" y="406444"/>
                  <a:pt x="509441" y="419709"/>
                </a:cubicBezTo>
                <a:lnTo>
                  <a:pt x="511859" y="422027"/>
                </a:lnTo>
                <a:cubicBezTo>
                  <a:pt x="518777" y="428709"/>
                  <a:pt x="532780" y="442176"/>
                  <a:pt x="546415" y="455542"/>
                </a:cubicBezTo>
                <a:cubicBezTo>
                  <a:pt x="560049" y="468874"/>
                  <a:pt x="573381" y="482206"/>
                  <a:pt x="578788" y="488251"/>
                </a:cubicBezTo>
                <a:lnTo>
                  <a:pt x="578956" y="488418"/>
                </a:lnTo>
                <a:lnTo>
                  <a:pt x="579157" y="488586"/>
                </a:lnTo>
                <a:cubicBezTo>
                  <a:pt x="582784" y="491609"/>
                  <a:pt x="584698" y="496008"/>
                  <a:pt x="584698" y="500474"/>
                </a:cubicBezTo>
                <a:cubicBezTo>
                  <a:pt x="584698" y="503866"/>
                  <a:pt x="583590" y="507292"/>
                  <a:pt x="581340" y="510113"/>
                </a:cubicBezTo>
                <a:cubicBezTo>
                  <a:pt x="581004" y="510516"/>
                  <a:pt x="580702" y="510885"/>
                  <a:pt x="580333" y="511221"/>
                </a:cubicBezTo>
                <a:lnTo>
                  <a:pt x="579829" y="511758"/>
                </a:lnTo>
                <a:lnTo>
                  <a:pt x="579829" y="511825"/>
                </a:lnTo>
                <a:cubicBezTo>
                  <a:pt x="579829" y="511825"/>
                  <a:pt x="579460" y="512094"/>
                  <a:pt x="579460" y="512094"/>
                </a:cubicBezTo>
                <a:cubicBezTo>
                  <a:pt x="574926" y="515452"/>
                  <a:pt x="569586" y="517198"/>
                  <a:pt x="563945" y="517198"/>
                </a:cubicBezTo>
                <a:cubicBezTo>
                  <a:pt x="561594" y="517198"/>
                  <a:pt x="559243" y="516863"/>
                  <a:pt x="556926" y="516224"/>
                </a:cubicBezTo>
                <a:lnTo>
                  <a:pt x="556926" y="516224"/>
                </a:lnTo>
                <a:cubicBezTo>
                  <a:pt x="556926" y="516224"/>
                  <a:pt x="556355" y="516057"/>
                  <a:pt x="556355" y="516057"/>
                </a:cubicBezTo>
                <a:lnTo>
                  <a:pt x="556355" y="516057"/>
                </a:lnTo>
                <a:cubicBezTo>
                  <a:pt x="555348" y="515754"/>
                  <a:pt x="554407" y="515351"/>
                  <a:pt x="553433" y="514747"/>
                </a:cubicBezTo>
                <a:cubicBezTo>
                  <a:pt x="552695" y="514243"/>
                  <a:pt x="551284" y="513135"/>
                  <a:pt x="549538" y="511657"/>
                </a:cubicBezTo>
                <a:cubicBezTo>
                  <a:pt x="543224" y="506284"/>
                  <a:pt x="532008" y="495807"/>
                  <a:pt x="520892" y="485161"/>
                </a:cubicBezTo>
                <a:cubicBezTo>
                  <a:pt x="509743" y="474482"/>
                  <a:pt x="498594" y="463635"/>
                  <a:pt x="492247" y="457355"/>
                </a:cubicBezTo>
                <a:lnTo>
                  <a:pt x="492180" y="457288"/>
                </a:lnTo>
                <a:lnTo>
                  <a:pt x="492146" y="457288"/>
                </a:lnTo>
                <a:cubicBezTo>
                  <a:pt x="489997" y="455340"/>
                  <a:pt x="487209" y="454265"/>
                  <a:pt x="484321" y="454265"/>
                </a:cubicBezTo>
                <a:cubicBezTo>
                  <a:pt x="480963" y="454265"/>
                  <a:pt x="477773" y="455710"/>
                  <a:pt x="475556" y="458195"/>
                </a:cubicBezTo>
                <a:cubicBezTo>
                  <a:pt x="473575" y="460445"/>
                  <a:pt x="472534" y="463232"/>
                  <a:pt x="472534" y="466053"/>
                </a:cubicBezTo>
                <a:cubicBezTo>
                  <a:pt x="472534" y="468840"/>
                  <a:pt x="473575" y="471695"/>
                  <a:pt x="475590" y="473877"/>
                </a:cubicBezTo>
                <a:lnTo>
                  <a:pt x="475657" y="473945"/>
                </a:lnTo>
                <a:lnTo>
                  <a:pt x="475691" y="473945"/>
                </a:lnTo>
                <a:cubicBezTo>
                  <a:pt x="484892" y="483079"/>
                  <a:pt x="498795" y="496613"/>
                  <a:pt x="511489" y="508635"/>
                </a:cubicBezTo>
                <a:cubicBezTo>
                  <a:pt x="517836" y="514646"/>
                  <a:pt x="523915" y="520254"/>
                  <a:pt x="528952" y="524788"/>
                </a:cubicBezTo>
                <a:cubicBezTo>
                  <a:pt x="531471" y="527038"/>
                  <a:pt x="533754" y="529019"/>
                  <a:pt x="535668" y="530631"/>
                </a:cubicBezTo>
                <a:cubicBezTo>
                  <a:pt x="537448" y="532109"/>
                  <a:pt x="538892" y="533217"/>
                  <a:pt x="540101" y="534090"/>
                </a:cubicBezTo>
                <a:cubicBezTo>
                  <a:pt x="536676" y="541210"/>
                  <a:pt x="530530" y="546784"/>
                  <a:pt x="523209" y="549370"/>
                </a:cubicBezTo>
                <a:lnTo>
                  <a:pt x="523075" y="549370"/>
                </a:lnTo>
                <a:cubicBezTo>
                  <a:pt x="523075" y="549370"/>
                  <a:pt x="522941" y="549471"/>
                  <a:pt x="522941" y="549471"/>
                </a:cubicBezTo>
                <a:cubicBezTo>
                  <a:pt x="520187" y="550680"/>
                  <a:pt x="517333" y="551284"/>
                  <a:pt x="514344" y="551284"/>
                </a:cubicBezTo>
                <a:cubicBezTo>
                  <a:pt x="510448" y="551284"/>
                  <a:pt x="506654" y="550210"/>
                  <a:pt x="503295" y="548195"/>
                </a:cubicBezTo>
                <a:lnTo>
                  <a:pt x="503195" y="548128"/>
                </a:lnTo>
                <a:cubicBezTo>
                  <a:pt x="497183" y="542788"/>
                  <a:pt x="486874" y="532848"/>
                  <a:pt x="476900" y="523075"/>
                </a:cubicBezTo>
                <a:cubicBezTo>
                  <a:pt x="466859" y="513269"/>
                  <a:pt x="457120" y="503598"/>
                  <a:pt x="452284" y="498795"/>
                </a:cubicBezTo>
                <a:cubicBezTo>
                  <a:pt x="451344" y="497889"/>
                  <a:pt x="450605" y="497116"/>
                  <a:pt x="450068" y="496579"/>
                </a:cubicBezTo>
                <a:cubicBezTo>
                  <a:pt x="449530" y="496042"/>
                  <a:pt x="449195" y="495706"/>
                  <a:pt x="449027" y="495538"/>
                </a:cubicBezTo>
                <a:cubicBezTo>
                  <a:pt x="446844" y="493422"/>
                  <a:pt x="443922" y="492247"/>
                  <a:pt x="440866" y="492247"/>
                </a:cubicBezTo>
                <a:cubicBezTo>
                  <a:pt x="437676" y="492247"/>
                  <a:pt x="434620" y="493523"/>
                  <a:pt x="432403" y="495840"/>
                </a:cubicBezTo>
                <a:cubicBezTo>
                  <a:pt x="430221" y="498124"/>
                  <a:pt x="429079" y="501079"/>
                  <a:pt x="429079" y="504001"/>
                </a:cubicBezTo>
                <a:cubicBezTo>
                  <a:pt x="429079" y="506922"/>
                  <a:pt x="430187" y="509844"/>
                  <a:pt x="432370" y="512127"/>
                </a:cubicBezTo>
                <a:lnTo>
                  <a:pt x="432403" y="512127"/>
                </a:lnTo>
                <a:cubicBezTo>
                  <a:pt x="433176" y="512933"/>
                  <a:pt x="442646" y="522404"/>
                  <a:pt x="453930" y="533486"/>
                </a:cubicBezTo>
                <a:cubicBezTo>
                  <a:pt x="465079" y="544434"/>
                  <a:pt x="477907" y="556892"/>
                  <a:pt x="485933" y="564180"/>
                </a:cubicBezTo>
                <a:cubicBezTo>
                  <a:pt x="482038" y="570762"/>
                  <a:pt x="475657" y="575598"/>
                  <a:pt x="468370" y="577378"/>
                </a:cubicBezTo>
                <a:lnTo>
                  <a:pt x="468236" y="577378"/>
                </a:lnTo>
                <a:cubicBezTo>
                  <a:pt x="468236" y="577378"/>
                  <a:pt x="468101" y="577445"/>
                  <a:pt x="468101" y="577445"/>
                </a:cubicBezTo>
                <a:cubicBezTo>
                  <a:pt x="466053" y="578116"/>
                  <a:pt x="463937" y="578486"/>
                  <a:pt x="461821" y="578486"/>
                </a:cubicBezTo>
                <a:cubicBezTo>
                  <a:pt x="458497" y="578486"/>
                  <a:pt x="455172" y="577613"/>
                  <a:pt x="452250" y="576001"/>
                </a:cubicBezTo>
                <a:lnTo>
                  <a:pt x="412422" y="536206"/>
                </a:lnTo>
                <a:cubicBezTo>
                  <a:pt x="410239" y="533989"/>
                  <a:pt x="407217" y="532747"/>
                  <a:pt x="404127" y="532781"/>
                </a:cubicBezTo>
                <a:cubicBezTo>
                  <a:pt x="401004" y="532781"/>
                  <a:pt x="398015" y="534023"/>
                  <a:pt x="395833" y="536239"/>
                </a:cubicBezTo>
                <a:cubicBezTo>
                  <a:pt x="393549" y="538523"/>
                  <a:pt x="392407" y="541545"/>
                  <a:pt x="392407" y="544534"/>
                </a:cubicBezTo>
                <a:cubicBezTo>
                  <a:pt x="392407" y="547523"/>
                  <a:pt x="393549" y="550545"/>
                  <a:pt x="395833" y="552829"/>
                </a:cubicBezTo>
                <a:lnTo>
                  <a:pt x="435661" y="592657"/>
                </a:lnTo>
                <a:lnTo>
                  <a:pt x="435661" y="592657"/>
                </a:lnTo>
                <a:cubicBezTo>
                  <a:pt x="436836" y="593799"/>
                  <a:pt x="438146" y="594807"/>
                  <a:pt x="439523" y="595713"/>
                </a:cubicBezTo>
                <a:cubicBezTo>
                  <a:pt x="437877" y="599945"/>
                  <a:pt x="434452" y="603605"/>
                  <a:pt x="430456" y="605419"/>
                </a:cubicBezTo>
                <a:lnTo>
                  <a:pt x="430355" y="605419"/>
                </a:lnTo>
                <a:cubicBezTo>
                  <a:pt x="430355" y="605419"/>
                  <a:pt x="430254" y="605519"/>
                  <a:pt x="430254" y="605519"/>
                </a:cubicBezTo>
                <a:cubicBezTo>
                  <a:pt x="426862" y="607366"/>
                  <a:pt x="423000" y="608340"/>
                  <a:pt x="419139" y="608340"/>
                </a:cubicBezTo>
                <a:cubicBezTo>
                  <a:pt x="414941" y="608340"/>
                  <a:pt x="410844" y="607198"/>
                  <a:pt x="407217" y="605083"/>
                </a:cubicBezTo>
                <a:lnTo>
                  <a:pt x="370612" y="581777"/>
                </a:lnTo>
                <a:lnTo>
                  <a:pt x="382097" y="563575"/>
                </a:lnTo>
                <a:cubicBezTo>
                  <a:pt x="385825" y="557698"/>
                  <a:pt x="387739" y="550982"/>
                  <a:pt x="387739" y="544165"/>
                </a:cubicBezTo>
                <a:cubicBezTo>
                  <a:pt x="387739" y="541445"/>
                  <a:pt x="387437" y="538725"/>
                  <a:pt x="386832" y="536038"/>
                </a:cubicBezTo>
                <a:cubicBezTo>
                  <a:pt x="384683" y="526534"/>
                  <a:pt x="378941" y="518407"/>
                  <a:pt x="370679" y="513202"/>
                </a:cubicBezTo>
                <a:cubicBezTo>
                  <a:pt x="365206" y="509743"/>
                  <a:pt x="359161" y="508030"/>
                  <a:pt x="353116" y="507728"/>
                </a:cubicBezTo>
                <a:cubicBezTo>
                  <a:pt x="353116" y="507124"/>
                  <a:pt x="353183" y="506519"/>
                  <a:pt x="353183" y="505915"/>
                </a:cubicBezTo>
                <a:cubicBezTo>
                  <a:pt x="353183" y="503228"/>
                  <a:pt x="352881" y="500542"/>
                  <a:pt x="352276" y="497889"/>
                </a:cubicBezTo>
                <a:cubicBezTo>
                  <a:pt x="350127" y="488385"/>
                  <a:pt x="344385" y="480258"/>
                  <a:pt x="336124" y="475053"/>
                </a:cubicBezTo>
                <a:cubicBezTo>
                  <a:pt x="330112" y="471258"/>
                  <a:pt x="323362" y="469445"/>
                  <a:pt x="316747" y="469445"/>
                </a:cubicBezTo>
                <a:cubicBezTo>
                  <a:pt x="310097" y="469445"/>
                  <a:pt x="303515" y="471292"/>
                  <a:pt x="297806" y="474751"/>
                </a:cubicBezTo>
                <a:cubicBezTo>
                  <a:pt x="294885" y="469680"/>
                  <a:pt x="290821" y="465348"/>
                  <a:pt x="285750" y="462124"/>
                </a:cubicBezTo>
                <a:cubicBezTo>
                  <a:pt x="279873" y="458396"/>
                  <a:pt x="273157" y="456482"/>
                  <a:pt x="266340" y="456482"/>
                </a:cubicBezTo>
                <a:cubicBezTo>
                  <a:pt x="263620" y="456482"/>
                  <a:pt x="260900" y="456784"/>
                  <a:pt x="258213" y="457389"/>
                </a:cubicBezTo>
                <a:cubicBezTo>
                  <a:pt x="252672" y="458631"/>
                  <a:pt x="247601" y="461183"/>
                  <a:pt x="243303" y="464676"/>
                </a:cubicBezTo>
                <a:cubicBezTo>
                  <a:pt x="240549" y="460478"/>
                  <a:pt x="236888" y="456751"/>
                  <a:pt x="232388" y="453896"/>
                </a:cubicBezTo>
                <a:cubicBezTo>
                  <a:pt x="226344" y="450101"/>
                  <a:pt x="219594" y="448254"/>
                  <a:pt x="212944" y="448288"/>
                </a:cubicBezTo>
                <a:cubicBezTo>
                  <a:pt x="201694" y="448288"/>
                  <a:pt x="190713" y="453527"/>
                  <a:pt x="183627" y="463064"/>
                </a:cubicBezTo>
                <a:lnTo>
                  <a:pt x="180571" y="460982"/>
                </a:lnTo>
                <a:lnTo>
                  <a:pt x="242026" y="332094"/>
                </a:lnTo>
                <a:lnTo>
                  <a:pt x="262982" y="343915"/>
                </a:lnTo>
                <a:cubicBezTo>
                  <a:pt x="264761" y="344922"/>
                  <a:pt x="266743" y="345426"/>
                  <a:pt x="268758" y="345426"/>
                </a:cubicBezTo>
                <a:cubicBezTo>
                  <a:pt x="270907" y="345426"/>
                  <a:pt x="273023" y="344855"/>
                  <a:pt x="274870" y="343713"/>
                </a:cubicBezTo>
                <a:close/>
                <a:moveTo>
                  <a:pt x="283030" y="559445"/>
                </a:moveTo>
                <a:cubicBezTo>
                  <a:pt x="280075" y="557564"/>
                  <a:pt x="278060" y="554710"/>
                  <a:pt x="277288" y="551318"/>
                </a:cubicBezTo>
                <a:cubicBezTo>
                  <a:pt x="277053" y="550344"/>
                  <a:pt x="276952" y="549370"/>
                  <a:pt x="276952" y="548430"/>
                </a:cubicBezTo>
                <a:cubicBezTo>
                  <a:pt x="276952" y="546045"/>
                  <a:pt x="277623" y="543728"/>
                  <a:pt x="278900" y="541613"/>
                </a:cubicBezTo>
                <a:lnTo>
                  <a:pt x="278900" y="541613"/>
                </a:lnTo>
                <a:cubicBezTo>
                  <a:pt x="278900" y="541613"/>
                  <a:pt x="278933" y="541545"/>
                  <a:pt x="278933" y="541545"/>
                </a:cubicBezTo>
                <a:lnTo>
                  <a:pt x="297370" y="512329"/>
                </a:lnTo>
                <a:lnTo>
                  <a:pt x="297571" y="511960"/>
                </a:lnTo>
                <a:lnTo>
                  <a:pt x="305799" y="498896"/>
                </a:lnTo>
                <a:cubicBezTo>
                  <a:pt x="308284" y="494967"/>
                  <a:pt x="312515" y="492818"/>
                  <a:pt x="316847" y="492818"/>
                </a:cubicBezTo>
                <a:cubicBezTo>
                  <a:pt x="319232" y="492818"/>
                  <a:pt x="321616" y="493456"/>
                  <a:pt x="323765" y="494833"/>
                </a:cubicBezTo>
                <a:cubicBezTo>
                  <a:pt x="326721" y="496713"/>
                  <a:pt x="328735" y="499568"/>
                  <a:pt x="329508" y="502960"/>
                </a:cubicBezTo>
                <a:cubicBezTo>
                  <a:pt x="329709" y="503933"/>
                  <a:pt x="329844" y="504907"/>
                  <a:pt x="329844" y="505848"/>
                </a:cubicBezTo>
                <a:cubicBezTo>
                  <a:pt x="329844" y="508266"/>
                  <a:pt x="329172" y="510650"/>
                  <a:pt x="327829" y="512766"/>
                </a:cubicBezTo>
                <a:lnTo>
                  <a:pt x="300963" y="555348"/>
                </a:lnTo>
                <a:cubicBezTo>
                  <a:pt x="298478" y="559277"/>
                  <a:pt x="294280" y="561426"/>
                  <a:pt x="289914" y="561426"/>
                </a:cubicBezTo>
                <a:cubicBezTo>
                  <a:pt x="287530" y="561426"/>
                  <a:pt x="285146" y="560788"/>
                  <a:pt x="282997" y="559411"/>
                </a:cubicBezTo>
                <a:lnTo>
                  <a:pt x="282997" y="559411"/>
                </a:lnTo>
                <a:close/>
                <a:moveTo>
                  <a:pt x="277523" y="499736"/>
                </a:moveTo>
                <a:lnTo>
                  <a:pt x="259053" y="529019"/>
                </a:lnTo>
                <a:lnTo>
                  <a:pt x="259053" y="529086"/>
                </a:lnTo>
                <a:cubicBezTo>
                  <a:pt x="257138" y="531975"/>
                  <a:pt x="254317" y="533956"/>
                  <a:pt x="250993" y="534728"/>
                </a:cubicBezTo>
                <a:cubicBezTo>
                  <a:pt x="250019" y="534963"/>
                  <a:pt x="249045" y="535064"/>
                  <a:pt x="248071" y="535064"/>
                </a:cubicBezTo>
                <a:cubicBezTo>
                  <a:pt x="245653" y="535064"/>
                  <a:pt x="243269" y="534392"/>
                  <a:pt x="241153" y="533049"/>
                </a:cubicBezTo>
                <a:lnTo>
                  <a:pt x="241153" y="533049"/>
                </a:lnTo>
                <a:cubicBezTo>
                  <a:pt x="238198" y="531169"/>
                  <a:pt x="236183" y="528314"/>
                  <a:pt x="235411" y="524922"/>
                </a:cubicBezTo>
                <a:cubicBezTo>
                  <a:pt x="235176" y="523948"/>
                  <a:pt x="235075" y="522975"/>
                  <a:pt x="235075" y="522034"/>
                </a:cubicBezTo>
                <a:cubicBezTo>
                  <a:pt x="235075" y="519616"/>
                  <a:pt x="235747" y="517232"/>
                  <a:pt x="237090" y="515116"/>
                </a:cubicBezTo>
                <a:lnTo>
                  <a:pt x="255426" y="486034"/>
                </a:lnTo>
                <a:cubicBezTo>
                  <a:pt x="257306" y="483079"/>
                  <a:pt x="260161" y="481064"/>
                  <a:pt x="263553" y="480292"/>
                </a:cubicBezTo>
                <a:cubicBezTo>
                  <a:pt x="264526" y="480057"/>
                  <a:pt x="265500" y="479956"/>
                  <a:pt x="266474" y="479956"/>
                </a:cubicBezTo>
                <a:cubicBezTo>
                  <a:pt x="268892" y="479956"/>
                  <a:pt x="271276" y="480627"/>
                  <a:pt x="273392" y="481971"/>
                </a:cubicBezTo>
                <a:cubicBezTo>
                  <a:pt x="277321" y="484422"/>
                  <a:pt x="279437" y="488654"/>
                  <a:pt x="279437" y="492986"/>
                </a:cubicBezTo>
                <a:cubicBezTo>
                  <a:pt x="279437" y="495303"/>
                  <a:pt x="278832" y="497654"/>
                  <a:pt x="277523" y="499769"/>
                </a:cubicBezTo>
                <a:close/>
                <a:moveTo>
                  <a:pt x="224060" y="491676"/>
                </a:moveTo>
                <a:lnTo>
                  <a:pt x="224060" y="491676"/>
                </a:lnTo>
                <a:lnTo>
                  <a:pt x="217209" y="502557"/>
                </a:lnTo>
                <a:cubicBezTo>
                  <a:pt x="215329" y="505512"/>
                  <a:pt x="212474" y="507527"/>
                  <a:pt x="209082" y="508299"/>
                </a:cubicBezTo>
                <a:cubicBezTo>
                  <a:pt x="208108" y="508501"/>
                  <a:pt x="207135" y="508635"/>
                  <a:pt x="206194" y="508635"/>
                </a:cubicBezTo>
                <a:cubicBezTo>
                  <a:pt x="203776" y="508635"/>
                  <a:pt x="201392" y="507963"/>
                  <a:pt x="199276" y="506620"/>
                </a:cubicBezTo>
                <a:lnTo>
                  <a:pt x="199276" y="506620"/>
                </a:lnTo>
                <a:cubicBezTo>
                  <a:pt x="195381" y="504135"/>
                  <a:pt x="193232" y="499904"/>
                  <a:pt x="193232" y="495571"/>
                </a:cubicBezTo>
                <a:cubicBezTo>
                  <a:pt x="193232" y="493187"/>
                  <a:pt x="193870" y="490803"/>
                  <a:pt x="195246" y="488654"/>
                </a:cubicBezTo>
                <a:lnTo>
                  <a:pt x="202097" y="477773"/>
                </a:lnTo>
                <a:cubicBezTo>
                  <a:pt x="204582" y="473844"/>
                  <a:pt x="208780" y="471695"/>
                  <a:pt x="213146" y="471695"/>
                </a:cubicBezTo>
                <a:cubicBezTo>
                  <a:pt x="215530" y="471695"/>
                  <a:pt x="217914" y="472333"/>
                  <a:pt x="220064" y="473709"/>
                </a:cubicBezTo>
                <a:cubicBezTo>
                  <a:pt x="223993" y="476195"/>
                  <a:pt x="226142" y="480392"/>
                  <a:pt x="226142" y="484758"/>
                </a:cubicBezTo>
                <a:cubicBezTo>
                  <a:pt x="226142" y="487142"/>
                  <a:pt x="225504" y="489527"/>
                  <a:pt x="224127" y="491676"/>
                </a:cubicBezTo>
                <a:close/>
                <a:moveTo>
                  <a:pt x="322019" y="566161"/>
                </a:moveTo>
                <a:lnTo>
                  <a:pt x="340355" y="537079"/>
                </a:lnTo>
                <a:cubicBezTo>
                  <a:pt x="342840" y="533150"/>
                  <a:pt x="347038" y="531001"/>
                  <a:pt x="351403" y="531001"/>
                </a:cubicBezTo>
                <a:cubicBezTo>
                  <a:pt x="353788" y="531001"/>
                  <a:pt x="356172" y="531639"/>
                  <a:pt x="358321" y="533016"/>
                </a:cubicBezTo>
                <a:cubicBezTo>
                  <a:pt x="361276" y="534896"/>
                  <a:pt x="363291" y="537751"/>
                  <a:pt x="364064" y="541142"/>
                </a:cubicBezTo>
                <a:cubicBezTo>
                  <a:pt x="364299" y="542116"/>
                  <a:pt x="364400" y="543090"/>
                  <a:pt x="364400" y="544064"/>
                </a:cubicBezTo>
                <a:cubicBezTo>
                  <a:pt x="364400" y="546482"/>
                  <a:pt x="363728" y="548866"/>
                  <a:pt x="362385" y="550982"/>
                </a:cubicBezTo>
                <a:lnTo>
                  <a:pt x="344049" y="580064"/>
                </a:lnTo>
                <a:cubicBezTo>
                  <a:pt x="342168" y="583019"/>
                  <a:pt x="339314" y="585034"/>
                  <a:pt x="335922" y="585807"/>
                </a:cubicBezTo>
                <a:cubicBezTo>
                  <a:pt x="334948" y="586008"/>
                  <a:pt x="333974" y="586143"/>
                  <a:pt x="333034" y="586143"/>
                </a:cubicBezTo>
                <a:cubicBezTo>
                  <a:pt x="330616" y="586143"/>
                  <a:pt x="328232" y="585471"/>
                  <a:pt x="326116" y="584128"/>
                </a:cubicBezTo>
                <a:lnTo>
                  <a:pt x="326116" y="584128"/>
                </a:lnTo>
                <a:cubicBezTo>
                  <a:pt x="322187" y="581643"/>
                  <a:pt x="320071" y="577411"/>
                  <a:pt x="320071" y="573079"/>
                </a:cubicBezTo>
                <a:cubicBezTo>
                  <a:pt x="320071" y="570695"/>
                  <a:pt x="320709" y="568310"/>
                  <a:pt x="322086" y="566161"/>
                </a:cubicBezTo>
                <a:lnTo>
                  <a:pt x="319232" y="564381"/>
                </a:lnTo>
                <a:lnTo>
                  <a:pt x="322086" y="566161"/>
                </a:lnTo>
                <a:close/>
                <a:moveTo>
                  <a:pt x="590609" y="466456"/>
                </a:moveTo>
                <a:cubicBezTo>
                  <a:pt x="579225" y="454601"/>
                  <a:pt x="556053" y="431866"/>
                  <a:pt x="525258" y="402213"/>
                </a:cubicBezTo>
                <a:lnTo>
                  <a:pt x="523680" y="400668"/>
                </a:lnTo>
                <a:lnTo>
                  <a:pt x="523680" y="400668"/>
                </a:lnTo>
                <a:cubicBezTo>
                  <a:pt x="522236" y="399292"/>
                  <a:pt x="520456" y="398284"/>
                  <a:pt x="518542" y="397780"/>
                </a:cubicBezTo>
                <a:cubicBezTo>
                  <a:pt x="510482" y="395665"/>
                  <a:pt x="499534" y="391467"/>
                  <a:pt x="487780" y="386362"/>
                </a:cubicBezTo>
                <a:cubicBezTo>
                  <a:pt x="470116" y="378706"/>
                  <a:pt x="450571" y="369000"/>
                  <a:pt x="435392" y="361209"/>
                </a:cubicBezTo>
                <a:cubicBezTo>
                  <a:pt x="427803" y="357314"/>
                  <a:pt x="421288" y="353855"/>
                  <a:pt x="416653" y="351403"/>
                </a:cubicBezTo>
                <a:cubicBezTo>
                  <a:pt x="414336" y="350161"/>
                  <a:pt x="412489" y="349153"/>
                  <a:pt x="411213" y="348482"/>
                </a:cubicBezTo>
                <a:cubicBezTo>
                  <a:pt x="410575" y="348146"/>
                  <a:pt x="410071" y="347844"/>
                  <a:pt x="409736" y="347676"/>
                </a:cubicBezTo>
                <a:lnTo>
                  <a:pt x="409333" y="347441"/>
                </a:lnTo>
                <a:lnTo>
                  <a:pt x="409232" y="347374"/>
                </a:lnTo>
                <a:lnTo>
                  <a:pt x="409198" y="347374"/>
                </a:lnTo>
                <a:cubicBezTo>
                  <a:pt x="409198" y="347374"/>
                  <a:pt x="409165" y="347340"/>
                  <a:pt x="409165" y="347340"/>
                </a:cubicBezTo>
                <a:cubicBezTo>
                  <a:pt x="407418" y="346400"/>
                  <a:pt x="405504" y="345896"/>
                  <a:pt x="403523" y="345896"/>
                </a:cubicBezTo>
                <a:cubicBezTo>
                  <a:pt x="401239" y="345896"/>
                  <a:pt x="398989" y="346568"/>
                  <a:pt x="397109" y="347810"/>
                </a:cubicBezTo>
                <a:lnTo>
                  <a:pt x="392777" y="350665"/>
                </a:lnTo>
                <a:lnTo>
                  <a:pt x="356105" y="372896"/>
                </a:lnTo>
                <a:lnTo>
                  <a:pt x="356105" y="372896"/>
                </a:lnTo>
                <a:cubicBezTo>
                  <a:pt x="350832" y="376187"/>
                  <a:pt x="344855" y="377799"/>
                  <a:pt x="338877" y="377799"/>
                </a:cubicBezTo>
                <a:cubicBezTo>
                  <a:pt x="331791" y="377799"/>
                  <a:pt x="324739" y="375549"/>
                  <a:pt x="318929" y="371083"/>
                </a:cubicBezTo>
                <a:cubicBezTo>
                  <a:pt x="317250" y="369806"/>
                  <a:pt x="316344" y="367926"/>
                  <a:pt x="316344" y="365810"/>
                </a:cubicBezTo>
                <a:cubicBezTo>
                  <a:pt x="316344" y="363694"/>
                  <a:pt x="317284" y="361847"/>
                  <a:pt x="318963" y="360538"/>
                </a:cubicBezTo>
                <a:lnTo>
                  <a:pt x="379847" y="313926"/>
                </a:lnTo>
                <a:lnTo>
                  <a:pt x="381728" y="312717"/>
                </a:lnTo>
                <a:lnTo>
                  <a:pt x="381728" y="312717"/>
                </a:lnTo>
                <a:cubicBezTo>
                  <a:pt x="389452" y="307747"/>
                  <a:pt x="395967" y="304187"/>
                  <a:pt x="401541" y="301937"/>
                </a:cubicBezTo>
                <a:cubicBezTo>
                  <a:pt x="407116" y="299653"/>
                  <a:pt x="411683" y="298679"/>
                  <a:pt x="415646" y="298679"/>
                </a:cubicBezTo>
                <a:cubicBezTo>
                  <a:pt x="419206" y="298679"/>
                  <a:pt x="422430" y="299418"/>
                  <a:pt x="426224" y="301097"/>
                </a:cubicBezTo>
                <a:cubicBezTo>
                  <a:pt x="433042" y="304153"/>
                  <a:pt x="447045" y="309795"/>
                  <a:pt x="462426" y="315874"/>
                </a:cubicBezTo>
                <a:cubicBezTo>
                  <a:pt x="477806" y="321952"/>
                  <a:pt x="494497" y="328433"/>
                  <a:pt x="506620" y="333101"/>
                </a:cubicBezTo>
                <a:lnTo>
                  <a:pt x="508165" y="333706"/>
                </a:lnTo>
                <a:lnTo>
                  <a:pt x="508165" y="333706"/>
                </a:lnTo>
                <a:cubicBezTo>
                  <a:pt x="509508" y="334209"/>
                  <a:pt x="510918" y="334478"/>
                  <a:pt x="512362" y="334478"/>
                </a:cubicBezTo>
                <a:cubicBezTo>
                  <a:pt x="513605" y="334478"/>
                  <a:pt x="514814" y="334277"/>
                  <a:pt x="515989" y="333907"/>
                </a:cubicBezTo>
                <a:lnTo>
                  <a:pt x="515989" y="333907"/>
                </a:lnTo>
                <a:cubicBezTo>
                  <a:pt x="515989" y="333907"/>
                  <a:pt x="558336" y="320004"/>
                  <a:pt x="558336" y="320004"/>
                </a:cubicBezTo>
                <a:lnTo>
                  <a:pt x="613310" y="456348"/>
                </a:lnTo>
                <a:lnTo>
                  <a:pt x="590777" y="466355"/>
                </a:lnTo>
                <a:close/>
                <a:moveTo>
                  <a:pt x="151791" y="495135"/>
                </a:moveTo>
                <a:lnTo>
                  <a:pt x="152261" y="495303"/>
                </a:lnTo>
                <a:lnTo>
                  <a:pt x="152261" y="495303"/>
                </a:lnTo>
                <a:cubicBezTo>
                  <a:pt x="153403" y="495739"/>
                  <a:pt x="154579" y="496042"/>
                  <a:pt x="155754" y="496109"/>
                </a:cubicBezTo>
                <a:lnTo>
                  <a:pt x="155821" y="496109"/>
                </a:lnTo>
                <a:cubicBezTo>
                  <a:pt x="155821" y="496109"/>
                  <a:pt x="156392" y="496109"/>
                  <a:pt x="156392" y="496109"/>
                </a:cubicBezTo>
                <a:lnTo>
                  <a:pt x="156392" y="496109"/>
                </a:lnTo>
                <a:cubicBezTo>
                  <a:pt x="156392" y="496109"/>
                  <a:pt x="156459" y="496109"/>
                  <a:pt x="156459" y="496109"/>
                </a:cubicBezTo>
                <a:cubicBezTo>
                  <a:pt x="159750" y="496109"/>
                  <a:pt x="162873" y="494732"/>
                  <a:pt x="165090" y="492348"/>
                </a:cubicBezTo>
                <a:lnTo>
                  <a:pt x="165090" y="492348"/>
                </a:lnTo>
                <a:cubicBezTo>
                  <a:pt x="165090" y="492348"/>
                  <a:pt x="165627" y="491642"/>
                  <a:pt x="165627" y="491642"/>
                </a:cubicBezTo>
                <a:lnTo>
                  <a:pt x="165963" y="491139"/>
                </a:lnTo>
                <a:lnTo>
                  <a:pt x="166064" y="490971"/>
                </a:lnTo>
                <a:cubicBezTo>
                  <a:pt x="166299" y="490668"/>
                  <a:pt x="166668" y="490165"/>
                  <a:pt x="167037" y="489426"/>
                </a:cubicBezTo>
                <a:lnTo>
                  <a:pt x="170429" y="482340"/>
                </a:lnTo>
                <a:lnTo>
                  <a:pt x="171806" y="483280"/>
                </a:lnTo>
                <a:cubicBezTo>
                  <a:pt x="170362" y="487243"/>
                  <a:pt x="169590" y="491374"/>
                  <a:pt x="169590" y="495571"/>
                </a:cubicBezTo>
                <a:cubicBezTo>
                  <a:pt x="169590" y="498258"/>
                  <a:pt x="169892" y="500945"/>
                  <a:pt x="170496" y="503631"/>
                </a:cubicBezTo>
                <a:cubicBezTo>
                  <a:pt x="172646" y="513135"/>
                  <a:pt x="178388" y="521262"/>
                  <a:pt x="186616" y="526467"/>
                </a:cubicBezTo>
                <a:cubicBezTo>
                  <a:pt x="192493" y="530195"/>
                  <a:pt x="199209" y="532109"/>
                  <a:pt x="206026" y="532109"/>
                </a:cubicBezTo>
                <a:cubicBezTo>
                  <a:pt x="208276" y="532109"/>
                  <a:pt x="210526" y="531840"/>
                  <a:pt x="212743" y="531437"/>
                </a:cubicBezTo>
                <a:cubicBezTo>
                  <a:pt x="214288" y="537180"/>
                  <a:pt x="217142" y="542419"/>
                  <a:pt x="221105" y="546717"/>
                </a:cubicBezTo>
                <a:lnTo>
                  <a:pt x="218687" y="546717"/>
                </a:lnTo>
                <a:lnTo>
                  <a:pt x="228526" y="552930"/>
                </a:lnTo>
                <a:cubicBezTo>
                  <a:pt x="234403" y="556657"/>
                  <a:pt x="241120" y="558572"/>
                  <a:pt x="247937" y="558572"/>
                </a:cubicBezTo>
                <a:cubicBezTo>
                  <a:pt x="250153" y="558572"/>
                  <a:pt x="252403" y="558303"/>
                  <a:pt x="254653" y="557900"/>
                </a:cubicBezTo>
                <a:cubicBezTo>
                  <a:pt x="257038" y="566799"/>
                  <a:pt x="262579" y="574422"/>
                  <a:pt x="270403" y="579359"/>
                </a:cubicBezTo>
                <a:cubicBezTo>
                  <a:pt x="276448" y="583154"/>
                  <a:pt x="283164" y="585001"/>
                  <a:pt x="289847" y="584967"/>
                </a:cubicBezTo>
                <a:cubicBezTo>
                  <a:pt x="292668" y="584967"/>
                  <a:pt x="295422" y="584598"/>
                  <a:pt x="298109" y="583960"/>
                </a:cubicBezTo>
                <a:cubicBezTo>
                  <a:pt x="300594" y="591952"/>
                  <a:pt x="305832" y="599172"/>
                  <a:pt x="313456" y="604008"/>
                </a:cubicBezTo>
                <a:cubicBezTo>
                  <a:pt x="319332" y="607736"/>
                  <a:pt x="326049" y="609650"/>
                  <a:pt x="332866" y="609650"/>
                </a:cubicBezTo>
                <a:cubicBezTo>
                  <a:pt x="335586" y="609650"/>
                  <a:pt x="338306" y="609348"/>
                  <a:pt x="340993" y="608743"/>
                </a:cubicBezTo>
                <a:cubicBezTo>
                  <a:pt x="346870" y="607400"/>
                  <a:pt x="352176" y="604613"/>
                  <a:pt x="356642" y="600784"/>
                </a:cubicBezTo>
                <a:lnTo>
                  <a:pt x="391903" y="623083"/>
                </a:lnTo>
                <a:lnTo>
                  <a:pt x="391803" y="623184"/>
                </a:lnTo>
                <a:lnTo>
                  <a:pt x="395564" y="625400"/>
                </a:lnTo>
                <a:lnTo>
                  <a:pt x="395799" y="625534"/>
                </a:lnTo>
                <a:lnTo>
                  <a:pt x="398586" y="627281"/>
                </a:lnTo>
                <a:lnTo>
                  <a:pt x="398687" y="627113"/>
                </a:lnTo>
                <a:cubicBezTo>
                  <a:pt x="404497" y="630101"/>
                  <a:pt x="410978" y="631713"/>
                  <a:pt x="417560" y="631713"/>
                </a:cubicBezTo>
                <a:lnTo>
                  <a:pt x="418500" y="631713"/>
                </a:lnTo>
                <a:cubicBezTo>
                  <a:pt x="426191" y="631713"/>
                  <a:pt x="433881" y="629900"/>
                  <a:pt x="440799" y="626475"/>
                </a:cubicBezTo>
                <a:lnTo>
                  <a:pt x="440799" y="626475"/>
                </a:lnTo>
                <a:cubicBezTo>
                  <a:pt x="440799" y="626475"/>
                  <a:pt x="440799" y="626475"/>
                  <a:pt x="440799" y="626475"/>
                </a:cubicBezTo>
                <a:cubicBezTo>
                  <a:pt x="440799" y="626475"/>
                  <a:pt x="440799" y="626475"/>
                  <a:pt x="440799" y="626475"/>
                </a:cubicBezTo>
                <a:lnTo>
                  <a:pt x="440799" y="626475"/>
                </a:lnTo>
                <a:cubicBezTo>
                  <a:pt x="451042" y="621572"/>
                  <a:pt x="458833" y="612572"/>
                  <a:pt x="462224" y="601725"/>
                </a:cubicBezTo>
                <a:cubicBezTo>
                  <a:pt x="466120" y="601657"/>
                  <a:pt x="469982" y="601154"/>
                  <a:pt x="473777" y="600213"/>
                </a:cubicBezTo>
                <a:cubicBezTo>
                  <a:pt x="488150" y="596687"/>
                  <a:pt x="500307" y="587184"/>
                  <a:pt x="507191" y="574120"/>
                </a:cubicBezTo>
                <a:cubicBezTo>
                  <a:pt x="509239" y="574422"/>
                  <a:pt x="511288" y="574590"/>
                  <a:pt x="513336" y="574590"/>
                </a:cubicBezTo>
                <a:lnTo>
                  <a:pt x="513370" y="574590"/>
                </a:lnTo>
                <a:cubicBezTo>
                  <a:pt x="535165" y="574422"/>
                  <a:pt x="554911" y="560788"/>
                  <a:pt x="562803" y="540471"/>
                </a:cubicBezTo>
                <a:cubicBezTo>
                  <a:pt x="562904" y="540471"/>
                  <a:pt x="563038" y="540471"/>
                  <a:pt x="563172" y="540471"/>
                </a:cubicBezTo>
                <a:lnTo>
                  <a:pt x="563239" y="540471"/>
                </a:lnTo>
                <a:cubicBezTo>
                  <a:pt x="563239" y="540471"/>
                  <a:pt x="563810" y="540504"/>
                  <a:pt x="563810" y="540504"/>
                </a:cubicBezTo>
                <a:lnTo>
                  <a:pt x="563877" y="540504"/>
                </a:lnTo>
                <a:cubicBezTo>
                  <a:pt x="563877" y="540504"/>
                  <a:pt x="563911" y="540504"/>
                  <a:pt x="563911" y="540504"/>
                </a:cubicBezTo>
                <a:cubicBezTo>
                  <a:pt x="564348" y="540504"/>
                  <a:pt x="564784" y="540504"/>
                  <a:pt x="565254" y="540504"/>
                </a:cubicBezTo>
                <a:cubicBezTo>
                  <a:pt x="576605" y="540504"/>
                  <a:pt x="587486" y="536307"/>
                  <a:pt x="595848" y="528683"/>
                </a:cubicBezTo>
                <a:lnTo>
                  <a:pt x="595848" y="528683"/>
                </a:lnTo>
                <a:cubicBezTo>
                  <a:pt x="603773" y="521396"/>
                  <a:pt x="608004" y="511355"/>
                  <a:pt x="608004" y="501146"/>
                </a:cubicBezTo>
                <a:cubicBezTo>
                  <a:pt x="608004" y="495974"/>
                  <a:pt x="606896" y="490736"/>
                  <a:pt x="604680" y="485766"/>
                </a:cubicBezTo>
                <a:lnTo>
                  <a:pt x="621773" y="478210"/>
                </a:lnTo>
                <a:lnTo>
                  <a:pt x="628154" y="494027"/>
                </a:lnTo>
                <a:lnTo>
                  <a:pt x="628154" y="494027"/>
                </a:lnTo>
                <a:cubicBezTo>
                  <a:pt x="628456" y="494765"/>
                  <a:pt x="628792" y="495269"/>
                  <a:pt x="629027" y="495605"/>
                </a:cubicBezTo>
                <a:lnTo>
                  <a:pt x="629161" y="495773"/>
                </a:lnTo>
                <a:lnTo>
                  <a:pt x="629262" y="495974"/>
                </a:lnTo>
                <a:lnTo>
                  <a:pt x="629262" y="496042"/>
                </a:lnTo>
                <a:cubicBezTo>
                  <a:pt x="629262" y="496042"/>
                  <a:pt x="629698" y="496713"/>
                  <a:pt x="629698" y="496713"/>
                </a:cubicBezTo>
                <a:lnTo>
                  <a:pt x="629799" y="496915"/>
                </a:lnTo>
                <a:lnTo>
                  <a:pt x="629933" y="497083"/>
                </a:lnTo>
                <a:cubicBezTo>
                  <a:pt x="632150" y="499836"/>
                  <a:pt x="635508" y="501415"/>
                  <a:pt x="639068" y="501415"/>
                </a:cubicBezTo>
                <a:cubicBezTo>
                  <a:pt x="640277" y="501415"/>
                  <a:pt x="641486" y="501180"/>
                  <a:pt x="642628" y="500810"/>
                </a:cubicBezTo>
                <a:lnTo>
                  <a:pt x="642628" y="500810"/>
                </a:lnTo>
                <a:cubicBezTo>
                  <a:pt x="642628" y="500810"/>
                  <a:pt x="642997" y="500710"/>
                  <a:pt x="642997" y="500710"/>
                </a:cubicBezTo>
                <a:lnTo>
                  <a:pt x="643131" y="500710"/>
                </a:lnTo>
                <a:cubicBezTo>
                  <a:pt x="643131" y="500710"/>
                  <a:pt x="722654" y="470486"/>
                  <a:pt x="722654" y="470486"/>
                </a:cubicBezTo>
                <a:cubicBezTo>
                  <a:pt x="703210" y="543728"/>
                  <a:pt x="661098" y="607803"/>
                  <a:pt x="604109" y="654449"/>
                </a:cubicBezTo>
                <a:cubicBezTo>
                  <a:pt x="542754" y="704654"/>
                  <a:pt x="464474" y="734743"/>
                  <a:pt x="379008" y="734743"/>
                </a:cubicBezTo>
                <a:cubicBezTo>
                  <a:pt x="280747" y="734743"/>
                  <a:pt x="191922" y="694949"/>
                  <a:pt x="127511" y="630572"/>
                </a:cubicBezTo>
                <a:cubicBezTo>
                  <a:pt x="76601" y="579661"/>
                  <a:pt x="41138" y="513404"/>
                  <a:pt x="28511" y="439355"/>
                </a:cubicBezTo>
                <a:lnTo>
                  <a:pt x="151657" y="495101"/>
                </a:lnTo>
                <a:close/>
                <a:moveTo>
                  <a:pt x="66258" y="210023"/>
                </a:moveTo>
                <a:lnTo>
                  <a:pt x="238232" y="285918"/>
                </a:lnTo>
                <a:lnTo>
                  <a:pt x="150985" y="468874"/>
                </a:lnTo>
                <a:lnTo>
                  <a:pt x="94433" y="442209"/>
                </a:lnTo>
                <a:lnTo>
                  <a:pt x="159079" y="304523"/>
                </a:lnTo>
                <a:cubicBezTo>
                  <a:pt x="159851" y="302911"/>
                  <a:pt x="160187" y="301198"/>
                  <a:pt x="160187" y="299519"/>
                </a:cubicBezTo>
                <a:cubicBezTo>
                  <a:pt x="160187" y="295086"/>
                  <a:pt x="157668" y="290821"/>
                  <a:pt x="153336" y="288840"/>
                </a:cubicBezTo>
                <a:lnTo>
                  <a:pt x="152664" y="288538"/>
                </a:lnTo>
                <a:lnTo>
                  <a:pt x="152429" y="288538"/>
                </a:lnTo>
                <a:cubicBezTo>
                  <a:pt x="151120" y="288068"/>
                  <a:pt x="149776" y="287765"/>
                  <a:pt x="148433" y="287765"/>
                </a:cubicBezTo>
                <a:cubicBezTo>
                  <a:pt x="144034" y="287765"/>
                  <a:pt x="139802" y="290250"/>
                  <a:pt x="137787" y="294515"/>
                </a:cubicBezTo>
                <a:lnTo>
                  <a:pt x="72571" y="433478"/>
                </a:lnTo>
                <a:lnTo>
                  <a:pt x="25052" y="411986"/>
                </a:lnTo>
                <a:cubicBezTo>
                  <a:pt x="24078" y="401172"/>
                  <a:pt x="23507" y="390224"/>
                  <a:pt x="23507" y="379142"/>
                </a:cubicBezTo>
                <a:cubicBezTo>
                  <a:pt x="23507" y="317888"/>
                  <a:pt x="39022" y="260362"/>
                  <a:pt x="66258" y="210056"/>
                </a:cubicBezTo>
                <a:close/>
              </a:path>
            </a:pathLst>
          </a:custGeom>
          <a:solidFill>
            <a:schemeClr val="accent3"/>
          </a:solidFill>
          <a:ln w="0" cap="flat">
            <a:noFill/>
            <a:prstDash val="solid"/>
            <a:miter/>
          </a:ln>
        </p:spPr>
        <p:txBody>
          <a:bodyPr rtlCol="0" anchor="ctr"/>
          <a:lstStyle/>
          <a:p>
            <a:pPr>
              <a:defRPr/>
            </a:pPr>
            <a:endParaRPr lang="en-GB"/>
          </a:p>
        </p:txBody>
      </p:sp>
      <p:grpSp>
        <p:nvGrpSpPr>
          <p:cNvPr id="83" name="Group 82"/>
          <p:cNvGrpSpPr/>
          <p:nvPr/>
        </p:nvGrpSpPr>
        <p:grpSpPr bwMode="auto">
          <a:xfrm>
            <a:off x="6814737" y="2907679"/>
            <a:ext cx="805783" cy="732740"/>
            <a:chOff x="0" y="0"/>
            <a:chExt cx="805783" cy="732740"/>
          </a:xfrm>
          <a:solidFill>
            <a:schemeClr val="accent3"/>
          </a:solidFill>
        </p:grpSpPr>
        <p:sp>
          <p:nvSpPr>
            <p:cNvPr id="47" name="Freeform: Shape 46"/>
            <p:cNvSpPr/>
            <p:nvPr/>
          </p:nvSpPr>
          <p:spPr bwMode="auto">
            <a:xfrm>
              <a:off x="0" y="0"/>
              <a:ext cx="805783" cy="732740"/>
            </a:xfrm>
            <a:custGeom>
              <a:avLst/>
              <a:gdLst>
                <a:gd name="connsiteX0" fmla="*/ 801908 w 833911"/>
                <a:gd name="connsiteY0" fmla="*/ 331758 h 758318"/>
                <a:gd name="connsiteX1" fmla="*/ 719900 w 833911"/>
                <a:gd name="connsiteY1" fmla="*/ 267079 h 758318"/>
                <a:gd name="connsiteX2" fmla="*/ 719900 w 833911"/>
                <a:gd name="connsiteY2" fmla="*/ 267079 h 758318"/>
                <a:gd name="connsiteX3" fmla="*/ 712915 w 833911"/>
                <a:gd name="connsiteY3" fmla="*/ 261638 h 758318"/>
                <a:gd name="connsiteX4" fmla="*/ 710329 w 833911"/>
                <a:gd name="connsiteY4" fmla="*/ 253511 h 758318"/>
                <a:gd name="connsiteX5" fmla="*/ 710329 w 833911"/>
                <a:gd name="connsiteY5" fmla="*/ 226444 h 758318"/>
                <a:gd name="connsiteX6" fmla="*/ 730713 w 833911"/>
                <a:gd name="connsiteY6" fmla="*/ 216437 h 758318"/>
                <a:gd name="connsiteX7" fmla="*/ 741023 w 833911"/>
                <a:gd name="connsiteY7" fmla="*/ 191519 h 758318"/>
                <a:gd name="connsiteX8" fmla="*/ 730713 w 833911"/>
                <a:gd name="connsiteY8" fmla="*/ 166601 h 758318"/>
                <a:gd name="connsiteX9" fmla="*/ 705796 w 833911"/>
                <a:gd name="connsiteY9" fmla="*/ 156291 h 758318"/>
                <a:gd name="connsiteX10" fmla="*/ 685915 w 833911"/>
                <a:gd name="connsiteY10" fmla="*/ 156291 h 758318"/>
                <a:gd name="connsiteX11" fmla="*/ 379176 w 833911"/>
                <a:gd name="connsiteY11" fmla="*/ 0 h 758318"/>
                <a:gd name="connsiteX12" fmla="*/ 111056 w 833911"/>
                <a:gd name="connsiteY12" fmla="*/ 111056 h 758318"/>
                <a:gd name="connsiteX13" fmla="*/ 0 w 833911"/>
                <a:gd name="connsiteY13" fmla="*/ 379176 h 758318"/>
                <a:gd name="connsiteX14" fmla="*/ 111056 w 833911"/>
                <a:gd name="connsiteY14" fmla="*/ 647262 h 758318"/>
                <a:gd name="connsiteX15" fmla="*/ 379176 w 833911"/>
                <a:gd name="connsiteY15" fmla="*/ 758318 h 758318"/>
                <a:gd name="connsiteX16" fmla="*/ 677822 w 833911"/>
                <a:gd name="connsiteY16" fmla="*/ 612807 h 758318"/>
                <a:gd name="connsiteX17" fmla="*/ 678728 w 833911"/>
                <a:gd name="connsiteY17" fmla="*/ 611363 h 758318"/>
                <a:gd name="connsiteX18" fmla="*/ 781456 w 833911"/>
                <a:gd name="connsiteY18" fmla="*/ 560553 h 758318"/>
                <a:gd name="connsiteX19" fmla="*/ 833911 w 833911"/>
                <a:gd name="connsiteY19" fmla="*/ 433948 h 758318"/>
                <a:gd name="connsiteX20" fmla="*/ 801908 w 833911"/>
                <a:gd name="connsiteY20" fmla="*/ 331791 h 758318"/>
                <a:gd name="connsiteX21" fmla="*/ 705796 w 833911"/>
                <a:gd name="connsiteY21" fmla="*/ 179799 h 758318"/>
                <a:gd name="connsiteX22" fmla="*/ 714090 w 833911"/>
                <a:gd name="connsiteY22" fmla="*/ 183224 h 758318"/>
                <a:gd name="connsiteX23" fmla="*/ 717516 w 833911"/>
                <a:gd name="connsiteY23" fmla="*/ 191519 h 758318"/>
                <a:gd name="connsiteX24" fmla="*/ 714090 w 833911"/>
                <a:gd name="connsiteY24" fmla="*/ 199814 h 758318"/>
                <a:gd name="connsiteX25" fmla="*/ 705796 w 833911"/>
                <a:gd name="connsiteY25" fmla="*/ 203239 h 758318"/>
                <a:gd name="connsiteX26" fmla="*/ 605083 w 833911"/>
                <a:gd name="connsiteY26" fmla="*/ 203239 h 758318"/>
                <a:gd name="connsiteX27" fmla="*/ 596788 w 833911"/>
                <a:gd name="connsiteY27" fmla="*/ 199814 h 758318"/>
                <a:gd name="connsiteX28" fmla="*/ 593362 w 833911"/>
                <a:gd name="connsiteY28" fmla="*/ 191519 h 758318"/>
                <a:gd name="connsiteX29" fmla="*/ 596788 w 833911"/>
                <a:gd name="connsiteY29" fmla="*/ 183224 h 758318"/>
                <a:gd name="connsiteX30" fmla="*/ 605083 w 833911"/>
                <a:gd name="connsiteY30" fmla="*/ 179799 h 758318"/>
                <a:gd name="connsiteX31" fmla="*/ 705796 w 833911"/>
                <a:gd name="connsiteY31" fmla="*/ 179799 h 758318"/>
                <a:gd name="connsiteX32" fmla="*/ 379176 w 833911"/>
                <a:gd name="connsiteY32" fmla="*/ 734811 h 758318"/>
                <a:gd name="connsiteX33" fmla="*/ 127679 w 833911"/>
                <a:gd name="connsiteY33" fmla="*/ 630639 h 758318"/>
                <a:gd name="connsiteX34" fmla="*/ 23507 w 833911"/>
                <a:gd name="connsiteY34" fmla="*/ 379176 h 758318"/>
                <a:gd name="connsiteX35" fmla="*/ 127679 w 833911"/>
                <a:gd name="connsiteY35" fmla="*/ 127679 h 758318"/>
                <a:gd name="connsiteX36" fmla="*/ 379176 w 833911"/>
                <a:gd name="connsiteY36" fmla="*/ 23507 h 758318"/>
                <a:gd name="connsiteX37" fmla="*/ 656329 w 833911"/>
                <a:gd name="connsiteY37" fmla="*/ 156291 h 758318"/>
                <a:gd name="connsiteX38" fmla="*/ 605083 w 833911"/>
                <a:gd name="connsiteY38" fmla="*/ 156291 h 758318"/>
                <a:gd name="connsiteX39" fmla="*/ 580165 w 833911"/>
                <a:gd name="connsiteY39" fmla="*/ 166601 h 758318"/>
                <a:gd name="connsiteX40" fmla="*/ 569855 w 833911"/>
                <a:gd name="connsiteY40" fmla="*/ 191519 h 758318"/>
                <a:gd name="connsiteX41" fmla="*/ 580165 w 833911"/>
                <a:gd name="connsiteY41" fmla="*/ 216437 h 758318"/>
                <a:gd name="connsiteX42" fmla="*/ 600549 w 833911"/>
                <a:gd name="connsiteY42" fmla="*/ 226444 h 758318"/>
                <a:gd name="connsiteX43" fmla="*/ 600549 w 833911"/>
                <a:gd name="connsiteY43" fmla="*/ 253344 h 758318"/>
                <a:gd name="connsiteX44" fmla="*/ 598030 w 833911"/>
                <a:gd name="connsiteY44" fmla="*/ 261235 h 758318"/>
                <a:gd name="connsiteX45" fmla="*/ 591146 w 833911"/>
                <a:gd name="connsiteY45" fmla="*/ 266508 h 758318"/>
                <a:gd name="connsiteX46" fmla="*/ 488586 w 833911"/>
                <a:gd name="connsiteY46" fmla="*/ 367388 h 758318"/>
                <a:gd name="connsiteX47" fmla="*/ 415512 w 833911"/>
                <a:gd name="connsiteY47" fmla="*/ 367388 h 758318"/>
                <a:gd name="connsiteX48" fmla="*/ 314329 w 833911"/>
                <a:gd name="connsiteY48" fmla="*/ 267045 h 758318"/>
                <a:gd name="connsiteX49" fmla="*/ 307344 w 833911"/>
                <a:gd name="connsiteY49" fmla="*/ 261605 h 758318"/>
                <a:gd name="connsiteX50" fmla="*/ 304758 w 833911"/>
                <a:gd name="connsiteY50" fmla="*/ 253478 h 758318"/>
                <a:gd name="connsiteX51" fmla="*/ 304758 w 833911"/>
                <a:gd name="connsiteY51" fmla="*/ 226411 h 758318"/>
                <a:gd name="connsiteX52" fmla="*/ 325142 w 833911"/>
                <a:gd name="connsiteY52" fmla="*/ 216403 h 758318"/>
                <a:gd name="connsiteX53" fmla="*/ 335452 w 833911"/>
                <a:gd name="connsiteY53" fmla="*/ 191485 h 758318"/>
                <a:gd name="connsiteX54" fmla="*/ 325142 w 833911"/>
                <a:gd name="connsiteY54" fmla="*/ 166567 h 758318"/>
                <a:gd name="connsiteX55" fmla="*/ 300224 w 833911"/>
                <a:gd name="connsiteY55" fmla="*/ 156258 h 758318"/>
                <a:gd name="connsiteX56" fmla="*/ 199512 w 833911"/>
                <a:gd name="connsiteY56" fmla="*/ 156258 h 758318"/>
                <a:gd name="connsiteX57" fmla="*/ 174593 w 833911"/>
                <a:gd name="connsiteY57" fmla="*/ 166567 h 758318"/>
                <a:gd name="connsiteX58" fmla="*/ 164284 w 833911"/>
                <a:gd name="connsiteY58" fmla="*/ 191485 h 758318"/>
                <a:gd name="connsiteX59" fmla="*/ 174593 w 833911"/>
                <a:gd name="connsiteY59" fmla="*/ 216403 h 758318"/>
                <a:gd name="connsiteX60" fmla="*/ 194978 w 833911"/>
                <a:gd name="connsiteY60" fmla="*/ 226411 h 758318"/>
                <a:gd name="connsiteX61" fmla="*/ 194978 w 833911"/>
                <a:gd name="connsiteY61" fmla="*/ 253310 h 758318"/>
                <a:gd name="connsiteX62" fmla="*/ 192459 w 833911"/>
                <a:gd name="connsiteY62" fmla="*/ 261202 h 758318"/>
                <a:gd name="connsiteX63" fmla="*/ 185575 w 833911"/>
                <a:gd name="connsiteY63" fmla="*/ 266474 h 758318"/>
                <a:gd name="connsiteX64" fmla="*/ 102594 w 833911"/>
                <a:gd name="connsiteY64" fmla="*/ 331120 h 758318"/>
                <a:gd name="connsiteX65" fmla="*/ 70187 w 833911"/>
                <a:gd name="connsiteY65" fmla="*/ 433881 h 758318"/>
                <a:gd name="connsiteX66" fmla="*/ 70556 w 833911"/>
                <a:gd name="connsiteY66" fmla="*/ 445769 h 758318"/>
                <a:gd name="connsiteX67" fmla="*/ 124455 w 833911"/>
                <a:gd name="connsiteY67" fmla="*/ 562031 h 758318"/>
                <a:gd name="connsiteX68" fmla="*/ 242161 w 833911"/>
                <a:gd name="connsiteY68" fmla="*/ 612807 h 758318"/>
                <a:gd name="connsiteX69" fmla="*/ 249246 w 833911"/>
                <a:gd name="connsiteY69" fmla="*/ 612941 h 758318"/>
                <a:gd name="connsiteX70" fmla="*/ 364366 w 833911"/>
                <a:gd name="connsiteY70" fmla="*/ 570997 h 758318"/>
                <a:gd name="connsiteX71" fmla="*/ 423168 w 833911"/>
                <a:gd name="connsiteY71" fmla="*/ 476228 h 758318"/>
                <a:gd name="connsiteX72" fmla="*/ 480862 w 833911"/>
                <a:gd name="connsiteY72" fmla="*/ 476228 h 758318"/>
                <a:gd name="connsiteX73" fmla="*/ 537415 w 833911"/>
                <a:gd name="connsiteY73" fmla="*/ 568814 h 758318"/>
                <a:gd name="connsiteX74" fmla="*/ 647228 w 833911"/>
                <a:gd name="connsiteY74" fmla="*/ 612773 h 758318"/>
                <a:gd name="connsiteX75" fmla="*/ 379109 w 833911"/>
                <a:gd name="connsiteY75" fmla="*/ 734743 h 758318"/>
                <a:gd name="connsiteX76" fmla="*/ 300258 w 833911"/>
                <a:gd name="connsiteY76" fmla="*/ 203273 h 758318"/>
                <a:gd name="connsiteX77" fmla="*/ 199545 w 833911"/>
                <a:gd name="connsiteY77" fmla="*/ 203273 h 758318"/>
                <a:gd name="connsiteX78" fmla="*/ 191250 w 833911"/>
                <a:gd name="connsiteY78" fmla="*/ 199847 h 758318"/>
                <a:gd name="connsiteX79" fmla="*/ 187825 w 833911"/>
                <a:gd name="connsiteY79" fmla="*/ 191552 h 758318"/>
                <a:gd name="connsiteX80" fmla="*/ 191250 w 833911"/>
                <a:gd name="connsiteY80" fmla="*/ 183258 h 758318"/>
                <a:gd name="connsiteX81" fmla="*/ 199545 w 833911"/>
                <a:gd name="connsiteY81" fmla="*/ 179832 h 758318"/>
                <a:gd name="connsiteX82" fmla="*/ 300258 w 833911"/>
                <a:gd name="connsiteY82" fmla="*/ 179832 h 758318"/>
                <a:gd name="connsiteX83" fmla="*/ 308553 w 833911"/>
                <a:gd name="connsiteY83" fmla="*/ 183258 h 758318"/>
                <a:gd name="connsiteX84" fmla="*/ 311978 w 833911"/>
                <a:gd name="connsiteY84" fmla="*/ 191552 h 758318"/>
                <a:gd name="connsiteX85" fmla="*/ 308553 w 833911"/>
                <a:gd name="connsiteY85" fmla="*/ 199847 h 758318"/>
                <a:gd name="connsiteX86" fmla="*/ 300258 w 833911"/>
                <a:gd name="connsiteY86" fmla="*/ 203273 h 758318"/>
                <a:gd name="connsiteX87" fmla="*/ 764867 w 833911"/>
                <a:gd name="connsiteY87" fmla="*/ 543930 h 758318"/>
                <a:gd name="connsiteX88" fmla="*/ 654851 w 833911"/>
                <a:gd name="connsiteY88" fmla="*/ 589501 h 758318"/>
                <a:gd name="connsiteX89" fmla="*/ 648672 w 833911"/>
                <a:gd name="connsiteY89" fmla="*/ 589366 h 758318"/>
                <a:gd name="connsiteX90" fmla="*/ 552930 w 833911"/>
                <a:gd name="connsiteY90" fmla="*/ 551150 h 758318"/>
                <a:gd name="connsiteX91" fmla="*/ 501952 w 833911"/>
                <a:gd name="connsiteY91" fmla="*/ 462392 h 758318"/>
                <a:gd name="connsiteX92" fmla="*/ 490400 w 833911"/>
                <a:gd name="connsiteY92" fmla="*/ 452788 h 758318"/>
                <a:gd name="connsiteX93" fmla="*/ 413799 w 833911"/>
                <a:gd name="connsiteY93" fmla="*/ 452788 h 758318"/>
                <a:gd name="connsiteX94" fmla="*/ 402247 w 833911"/>
                <a:gd name="connsiteY94" fmla="*/ 462392 h 758318"/>
                <a:gd name="connsiteX95" fmla="*/ 349321 w 833911"/>
                <a:gd name="connsiteY95" fmla="*/ 553064 h 758318"/>
                <a:gd name="connsiteX96" fmla="*/ 249314 w 833911"/>
                <a:gd name="connsiteY96" fmla="*/ 589501 h 758318"/>
                <a:gd name="connsiteX97" fmla="*/ 243135 w 833911"/>
                <a:gd name="connsiteY97" fmla="*/ 589366 h 758318"/>
                <a:gd name="connsiteX98" fmla="*/ 140944 w 833911"/>
                <a:gd name="connsiteY98" fmla="*/ 545239 h 758318"/>
                <a:gd name="connsiteX99" fmla="*/ 94131 w 833911"/>
                <a:gd name="connsiteY99" fmla="*/ 444292 h 758318"/>
                <a:gd name="connsiteX100" fmla="*/ 93795 w 833911"/>
                <a:gd name="connsiteY100" fmla="*/ 433915 h 758318"/>
                <a:gd name="connsiteX101" fmla="*/ 121936 w 833911"/>
                <a:gd name="connsiteY101" fmla="*/ 344653 h 758318"/>
                <a:gd name="connsiteX102" fmla="*/ 194038 w 833911"/>
                <a:gd name="connsiteY102" fmla="*/ 288470 h 758318"/>
                <a:gd name="connsiteX103" fmla="*/ 211735 w 833911"/>
                <a:gd name="connsiteY103" fmla="*/ 274803 h 758318"/>
                <a:gd name="connsiteX104" fmla="*/ 218586 w 833911"/>
                <a:gd name="connsiteY104" fmla="*/ 253310 h 758318"/>
                <a:gd name="connsiteX105" fmla="*/ 218586 w 833911"/>
                <a:gd name="connsiteY105" fmla="*/ 226713 h 758318"/>
                <a:gd name="connsiteX106" fmla="*/ 281318 w 833911"/>
                <a:gd name="connsiteY106" fmla="*/ 226713 h 758318"/>
                <a:gd name="connsiteX107" fmla="*/ 281318 w 833911"/>
                <a:gd name="connsiteY107" fmla="*/ 253444 h 758318"/>
                <a:gd name="connsiteX108" fmla="*/ 288168 w 833911"/>
                <a:gd name="connsiteY108" fmla="*/ 275071 h 758318"/>
                <a:gd name="connsiteX109" fmla="*/ 305866 w 833911"/>
                <a:gd name="connsiteY109" fmla="*/ 288941 h 758318"/>
                <a:gd name="connsiteX110" fmla="*/ 396370 w 833911"/>
                <a:gd name="connsiteY110" fmla="*/ 382971 h 758318"/>
                <a:gd name="connsiteX111" fmla="*/ 407485 w 833911"/>
                <a:gd name="connsiteY111" fmla="*/ 390862 h 758318"/>
                <a:gd name="connsiteX112" fmla="*/ 496814 w 833911"/>
                <a:gd name="connsiteY112" fmla="*/ 390862 h 758318"/>
                <a:gd name="connsiteX113" fmla="*/ 507930 w 833911"/>
                <a:gd name="connsiteY113" fmla="*/ 382971 h 758318"/>
                <a:gd name="connsiteX114" fmla="*/ 599642 w 833911"/>
                <a:gd name="connsiteY114" fmla="*/ 288470 h 758318"/>
                <a:gd name="connsiteX115" fmla="*/ 617340 w 833911"/>
                <a:gd name="connsiteY115" fmla="*/ 274803 h 758318"/>
                <a:gd name="connsiteX116" fmla="*/ 624191 w 833911"/>
                <a:gd name="connsiteY116" fmla="*/ 253310 h 758318"/>
                <a:gd name="connsiteX117" fmla="*/ 624191 w 833911"/>
                <a:gd name="connsiteY117" fmla="*/ 226713 h 758318"/>
                <a:gd name="connsiteX118" fmla="*/ 686923 w 833911"/>
                <a:gd name="connsiteY118" fmla="*/ 226713 h 758318"/>
                <a:gd name="connsiteX119" fmla="*/ 686923 w 833911"/>
                <a:gd name="connsiteY119" fmla="*/ 253444 h 758318"/>
                <a:gd name="connsiteX120" fmla="*/ 693773 w 833911"/>
                <a:gd name="connsiteY120" fmla="*/ 275071 h 758318"/>
                <a:gd name="connsiteX121" fmla="*/ 711471 w 833911"/>
                <a:gd name="connsiteY121" fmla="*/ 288941 h 758318"/>
                <a:gd name="connsiteX122" fmla="*/ 715736 w 833911"/>
                <a:gd name="connsiteY122" fmla="*/ 277993 h 758318"/>
                <a:gd name="connsiteX123" fmla="*/ 711471 w 833911"/>
                <a:gd name="connsiteY123" fmla="*/ 288941 h 758318"/>
                <a:gd name="connsiteX124" fmla="*/ 782732 w 833911"/>
                <a:gd name="connsiteY124" fmla="*/ 345157 h 758318"/>
                <a:gd name="connsiteX125" fmla="*/ 810505 w 833911"/>
                <a:gd name="connsiteY125" fmla="*/ 433881 h 758318"/>
                <a:gd name="connsiteX126" fmla="*/ 764934 w 833911"/>
                <a:gd name="connsiteY126" fmla="*/ 543863 h 75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33911" h="758318" fill="norm" stroke="1" extrusionOk="0">
                  <a:moveTo>
                    <a:pt x="801908" y="331758"/>
                  </a:moveTo>
                  <a:cubicBezTo>
                    <a:pt x="781758" y="302810"/>
                    <a:pt x="753280" y="280075"/>
                    <a:pt x="719900" y="267079"/>
                  </a:cubicBezTo>
                  <a:lnTo>
                    <a:pt x="719900" y="267079"/>
                  </a:lnTo>
                  <a:cubicBezTo>
                    <a:pt x="716978" y="265937"/>
                    <a:pt x="714561" y="263989"/>
                    <a:pt x="712915" y="261638"/>
                  </a:cubicBezTo>
                  <a:cubicBezTo>
                    <a:pt x="711270" y="259254"/>
                    <a:pt x="710329" y="256500"/>
                    <a:pt x="710329" y="253511"/>
                  </a:cubicBezTo>
                  <a:lnTo>
                    <a:pt x="710329" y="226444"/>
                  </a:lnTo>
                  <a:cubicBezTo>
                    <a:pt x="718221" y="225437"/>
                    <a:pt x="725374" y="221810"/>
                    <a:pt x="730713" y="216437"/>
                  </a:cubicBezTo>
                  <a:cubicBezTo>
                    <a:pt x="737060" y="210090"/>
                    <a:pt x="741023" y="201224"/>
                    <a:pt x="741023" y="191519"/>
                  </a:cubicBezTo>
                  <a:cubicBezTo>
                    <a:pt x="741023" y="181814"/>
                    <a:pt x="737060" y="172948"/>
                    <a:pt x="730713" y="166601"/>
                  </a:cubicBezTo>
                  <a:cubicBezTo>
                    <a:pt x="724366" y="160254"/>
                    <a:pt x="715501" y="156291"/>
                    <a:pt x="705796" y="156291"/>
                  </a:cubicBezTo>
                  <a:lnTo>
                    <a:pt x="685915" y="156291"/>
                  </a:lnTo>
                  <a:cubicBezTo>
                    <a:pt x="617038" y="61590"/>
                    <a:pt x="505243" y="0"/>
                    <a:pt x="379176" y="0"/>
                  </a:cubicBezTo>
                  <a:cubicBezTo>
                    <a:pt x="274500" y="0"/>
                    <a:pt x="179664" y="42448"/>
                    <a:pt x="111056" y="111056"/>
                  </a:cubicBezTo>
                  <a:cubicBezTo>
                    <a:pt x="42448" y="179631"/>
                    <a:pt x="0" y="274500"/>
                    <a:pt x="0" y="379176"/>
                  </a:cubicBezTo>
                  <a:cubicBezTo>
                    <a:pt x="0" y="483851"/>
                    <a:pt x="42448" y="578687"/>
                    <a:pt x="111056" y="647262"/>
                  </a:cubicBezTo>
                  <a:cubicBezTo>
                    <a:pt x="179631" y="715870"/>
                    <a:pt x="274500" y="758318"/>
                    <a:pt x="379176" y="758318"/>
                  </a:cubicBezTo>
                  <a:cubicBezTo>
                    <a:pt x="500407" y="758318"/>
                    <a:pt x="608441" y="701363"/>
                    <a:pt x="677822" y="612807"/>
                  </a:cubicBezTo>
                  <a:cubicBezTo>
                    <a:pt x="678191" y="612337"/>
                    <a:pt x="678460" y="611866"/>
                    <a:pt x="678728" y="611363"/>
                  </a:cubicBezTo>
                  <a:cubicBezTo>
                    <a:pt x="718624" y="606057"/>
                    <a:pt x="754423" y="587620"/>
                    <a:pt x="781456" y="560553"/>
                  </a:cubicBezTo>
                  <a:cubicBezTo>
                    <a:pt x="813829" y="528180"/>
                    <a:pt x="833911" y="483348"/>
                    <a:pt x="833911" y="433948"/>
                  </a:cubicBezTo>
                  <a:cubicBezTo>
                    <a:pt x="833911" y="396000"/>
                    <a:pt x="822091" y="360739"/>
                    <a:pt x="801908" y="331791"/>
                  </a:cubicBezTo>
                  <a:close/>
                  <a:moveTo>
                    <a:pt x="705796" y="179799"/>
                  </a:moveTo>
                  <a:cubicBezTo>
                    <a:pt x="709087" y="179799"/>
                    <a:pt x="711941" y="181108"/>
                    <a:pt x="714090" y="183224"/>
                  </a:cubicBezTo>
                  <a:cubicBezTo>
                    <a:pt x="716240" y="185373"/>
                    <a:pt x="717516" y="188228"/>
                    <a:pt x="717516" y="191519"/>
                  </a:cubicBezTo>
                  <a:cubicBezTo>
                    <a:pt x="717516" y="194810"/>
                    <a:pt x="716206" y="197664"/>
                    <a:pt x="714090" y="199814"/>
                  </a:cubicBezTo>
                  <a:cubicBezTo>
                    <a:pt x="711941" y="201963"/>
                    <a:pt x="709087" y="203239"/>
                    <a:pt x="705796" y="203239"/>
                  </a:cubicBezTo>
                  <a:lnTo>
                    <a:pt x="605083" y="203239"/>
                  </a:lnTo>
                  <a:cubicBezTo>
                    <a:pt x="601792" y="203239"/>
                    <a:pt x="598937" y="201929"/>
                    <a:pt x="596788" y="199814"/>
                  </a:cubicBezTo>
                  <a:cubicBezTo>
                    <a:pt x="594639" y="197664"/>
                    <a:pt x="593362" y="194810"/>
                    <a:pt x="593362" y="191519"/>
                  </a:cubicBezTo>
                  <a:cubicBezTo>
                    <a:pt x="593362" y="188228"/>
                    <a:pt x="594672" y="185373"/>
                    <a:pt x="596788" y="183224"/>
                  </a:cubicBezTo>
                  <a:cubicBezTo>
                    <a:pt x="598937" y="181075"/>
                    <a:pt x="601792" y="179799"/>
                    <a:pt x="605083" y="179799"/>
                  </a:cubicBezTo>
                  <a:lnTo>
                    <a:pt x="705796" y="179799"/>
                  </a:lnTo>
                  <a:close/>
                  <a:moveTo>
                    <a:pt x="379176" y="734811"/>
                  </a:moveTo>
                  <a:cubicBezTo>
                    <a:pt x="280915" y="734811"/>
                    <a:pt x="192090" y="695016"/>
                    <a:pt x="127679" y="630639"/>
                  </a:cubicBezTo>
                  <a:cubicBezTo>
                    <a:pt x="63302" y="566228"/>
                    <a:pt x="23507" y="477404"/>
                    <a:pt x="23507" y="379176"/>
                  </a:cubicBezTo>
                  <a:cubicBezTo>
                    <a:pt x="23507" y="280915"/>
                    <a:pt x="63302" y="192090"/>
                    <a:pt x="127679" y="127679"/>
                  </a:cubicBezTo>
                  <a:cubicBezTo>
                    <a:pt x="192090" y="63302"/>
                    <a:pt x="280915" y="23507"/>
                    <a:pt x="379176" y="23507"/>
                  </a:cubicBezTo>
                  <a:cubicBezTo>
                    <a:pt x="491239" y="23507"/>
                    <a:pt x="591113" y="75325"/>
                    <a:pt x="656329" y="156291"/>
                  </a:cubicBezTo>
                  <a:lnTo>
                    <a:pt x="605083" y="156291"/>
                  </a:lnTo>
                  <a:cubicBezTo>
                    <a:pt x="595378" y="156291"/>
                    <a:pt x="586512" y="160254"/>
                    <a:pt x="580165" y="166601"/>
                  </a:cubicBezTo>
                  <a:cubicBezTo>
                    <a:pt x="573818" y="172948"/>
                    <a:pt x="569855" y="181814"/>
                    <a:pt x="569855" y="191519"/>
                  </a:cubicBezTo>
                  <a:cubicBezTo>
                    <a:pt x="569855" y="201224"/>
                    <a:pt x="573818" y="210090"/>
                    <a:pt x="580165" y="216437"/>
                  </a:cubicBezTo>
                  <a:cubicBezTo>
                    <a:pt x="585504" y="221776"/>
                    <a:pt x="592657" y="225403"/>
                    <a:pt x="600549" y="226444"/>
                  </a:cubicBezTo>
                  <a:lnTo>
                    <a:pt x="600549" y="253344"/>
                  </a:lnTo>
                  <a:cubicBezTo>
                    <a:pt x="600549" y="256265"/>
                    <a:pt x="599642" y="258918"/>
                    <a:pt x="598030" y="261235"/>
                  </a:cubicBezTo>
                  <a:cubicBezTo>
                    <a:pt x="596385" y="263553"/>
                    <a:pt x="594034" y="265400"/>
                    <a:pt x="591146" y="266508"/>
                  </a:cubicBezTo>
                  <a:cubicBezTo>
                    <a:pt x="544400" y="284306"/>
                    <a:pt x="507157" y="321045"/>
                    <a:pt x="488586" y="367388"/>
                  </a:cubicBezTo>
                  <a:lnTo>
                    <a:pt x="415512" y="367388"/>
                  </a:lnTo>
                  <a:cubicBezTo>
                    <a:pt x="397142" y="321515"/>
                    <a:pt x="360437" y="285045"/>
                    <a:pt x="314329" y="267045"/>
                  </a:cubicBezTo>
                  <a:cubicBezTo>
                    <a:pt x="311407" y="265903"/>
                    <a:pt x="308989" y="263956"/>
                    <a:pt x="307344" y="261605"/>
                  </a:cubicBezTo>
                  <a:cubicBezTo>
                    <a:pt x="305698" y="259220"/>
                    <a:pt x="304758" y="256467"/>
                    <a:pt x="304758" y="253478"/>
                  </a:cubicBezTo>
                  <a:lnTo>
                    <a:pt x="304758" y="226411"/>
                  </a:lnTo>
                  <a:cubicBezTo>
                    <a:pt x="312650" y="225403"/>
                    <a:pt x="319803" y="221776"/>
                    <a:pt x="325142" y="216403"/>
                  </a:cubicBezTo>
                  <a:cubicBezTo>
                    <a:pt x="331489" y="210056"/>
                    <a:pt x="335452" y="201191"/>
                    <a:pt x="335452" y="191485"/>
                  </a:cubicBezTo>
                  <a:cubicBezTo>
                    <a:pt x="335452" y="181780"/>
                    <a:pt x="331489" y="172914"/>
                    <a:pt x="325142" y="166567"/>
                  </a:cubicBezTo>
                  <a:cubicBezTo>
                    <a:pt x="318795" y="160220"/>
                    <a:pt x="309930" y="156258"/>
                    <a:pt x="300224" y="156258"/>
                  </a:cubicBezTo>
                  <a:lnTo>
                    <a:pt x="199512" y="156258"/>
                  </a:lnTo>
                  <a:cubicBezTo>
                    <a:pt x="189806" y="156258"/>
                    <a:pt x="180941" y="160220"/>
                    <a:pt x="174593" y="166567"/>
                  </a:cubicBezTo>
                  <a:cubicBezTo>
                    <a:pt x="168246" y="172914"/>
                    <a:pt x="164284" y="181780"/>
                    <a:pt x="164284" y="191485"/>
                  </a:cubicBezTo>
                  <a:cubicBezTo>
                    <a:pt x="164284" y="201191"/>
                    <a:pt x="168246" y="210056"/>
                    <a:pt x="174593" y="216403"/>
                  </a:cubicBezTo>
                  <a:cubicBezTo>
                    <a:pt x="179933" y="221743"/>
                    <a:pt x="187086" y="225370"/>
                    <a:pt x="194978" y="226411"/>
                  </a:cubicBezTo>
                  <a:lnTo>
                    <a:pt x="194978" y="253310"/>
                  </a:lnTo>
                  <a:cubicBezTo>
                    <a:pt x="194978" y="256232"/>
                    <a:pt x="194071" y="258885"/>
                    <a:pt x="192459" y="261202"/>
                  </a:cubicBezTo>
                  <a:cubicBezTo>
                    <a:pt x="190813" y="263519"/>
                    <a:pt x="188463" y="265366"/>
                    <a:pt x="185575" y="266474"/>
                  </a:cubicBezTo>
                  <a:cubicBezTo>
                    <a:pt x="151825" y="279303"/>
                    <a:pt x="123011" y="302038"/>
                    <a:pt x="102594" y="331120"/>
                  </a:cubicBezTo>
                  <a:cubicBezTo>
                    <a:pt x="82175" y="360202"/>
                    <a:pt x="70187" y="395698"/>
                    <a:pt x="70187" y="433881"/>
                  </a:cubicBezTo>
                  <a:cubicBezTo>
                    <a:pt x="70187" y="437810"/>
                    <a:pt x="70321" y="441773"/>
                    <a:pt x="70556" y="445769"/>
                  </a:cubicBezTo>
                  <a:cubicBezTo>
                    <a:pt x="73511" y="491206"/>
                    <a:pt x="93694" y="532109"/>
                    <a:pt x="124455" y="562031"/>
                  </a:cubicBezTo>
                  <a:cubicBezTo>
                    <a:pt x="155216" y="591952"/>
                    <a:pt x="196657" y="611027"/>
                    <a:pt x="242161" y="612807"/>
                  </a:cubicBezTo>
                  <a:cubicBezTo>
                    <a:pt x="244545" y="612907"/>
                    <a:pt x="246896" y="612941"/>
                    <a:pt x="249246" y="612941"/>
                  </a:cubicBezTo>
                  <a:cubicBezTo>
                    <a:pt x="293071" y="612941"/>
                    <a:pt x="333303" y="597157"/>
                    <a:pt x="364366" y="570997"/>
                  </a:cubicBezTo>
                  <a:cubicBezTo>
                    <a:pt x="393045" y="546885"/>
                    <a:pt x="414034" y="513874"/>
                    <a:pt x="423168" y="476228"/>
                  </a:cubicBezTo>
                  <a:lnTo>
                    <a:pt x="480862" y="476228"/>
                  </a:lnTo>
                  <a:cubicBezTo>
                    <a:pt x="489762" y="512732"/>
                    <a:pt x="509944" y="544904"/>
                    <a:pt x="537415" y="568814"/>
                  </a:cubicBezTo>
                  <a:cubicBezTo>
                    <a:pt x="567135" y="594706"/>
                    <a:pt x="605486" y="611060"/>
                    <a:pt x="647228" y="612773"/>
                  </a:cubicBezTo>
                  <a:cubicBezTo>
                    <a:pt x="582012" y="687527"/>
                    <a:pt x="486135" y="734743"/>
                    <a:pt x="379109" y="734743"/>
                  </a:cubicBezTo>
                  <a:close/>
                  <a:moveTo>
                    <a:pt x="300258" y="203273"/>
                  </a:moveTo>
                  <a:lnTo>
                    <a:pt x="199545" y="203273"/>
                  </a:lnTo>
                  <a:cubicBezTo>
                    <a:pt x="196254" y="203273"/>
                    <a:pt x="193399" y="201963"/>
                    <a:pt x="191250" y="199847"/>
                  </a:cubicBezTo>
                  <a:cubicBezTo>
                    <a:pt x="189101" y="197698"/>
                    <a:pt x="187825" y="194844"/>
                    <a:pt x="187825" y="191552"/>
                  </a:cubicBezTo>
                  <a:cubicBezTo>
                    <a:pt x="187825" y="188261"/>
                    <a:pt x="189134" y="185407"/>
                    <a:pt x="191250" y="183258"/>
                  </a:cubicBezTo>
                  <a:cubicBezTo>
                    <a:pt x="193399" y="181108"/>
                    <a:pt x="196254" y="179832"/>
                    <a:pt x="199545" y="179832"/>
                  </a:cubicBezTo>
                  <a:lnTo>
                    <a:pt x="300258" y="179832"/>
                  </a:lnTo>
                  <a:cubicBezTo>
                    <a:pt x="303549" y="179832"/>
                    <a:pt x="306403" y="181142"/>
                    <a:pt x="308553" y="183258"/>
                  </a:cubicBezTo>
                  <a:cubicBezTo>
                    <a:pt x="310702" y="185407"/>
                    <a:pt x="311978" y="188261"/>
                    <a:pt x="311978" y="191552"/>
                  </a:cubicBezTo>
                  <a:cubicBezTo>
                    <a:pt x="311978" y="194844"/>
                    <a:pt x="310668" y="197698"/>
                    <a:pt x="308553" y="199847"/>
                  </a:cubicBezTo>
                  <a:cubicBezTo>
                    <a:pt x="306403" y="201997"/>
                    <a:pt x="303549" y="203273"/>
                    <a:pt x="300258" y="203273"/>
                  </a:cubicBezTo>
                  <a:close/>
                  <a:moveTo>
                    <a:pt x="764867" y="543930"/>
                  </a:moveTo>
                  <a:cubicBezTo>
                    <a:pt x="736691" y="572105"/>
                    <a:pt x="697870" y="589501"/>
                    <a:pt x="654851" y="589501"/>
                  </a:cubicBezTo>
                  <a:cubicBezTo>
                    <a:pt x="652803" y="589501"/>
                    <a:pt x="650721" y="589467"/>
                    <a:pt x="648672" y="589366"/>
                  </a:cubicBezTo>
                  <a:cubicBezTo>
                    <a:pt x="612303" y="587956"/>
                    <a:pt x="578922" y="573784"/>
                    <a:pt x="552930" y="551150"/>
                  </a:cubicBezTo>
                  <a:cubicBezTo>
                    <a:pt x="526937" y="528516"/>
                    <a:pt x="508467" y="497452"/>
                    <a:pt x="501952" y="462392"/>
                  </a:cubicBezTo>
                  <a:cubicBezTo>
                    <a:pt x="500911" y="456818"/>
                    <a:pt x="496075" y="452788"/>
                    <a:pt x="490400" y="452788"/>
                  </a:cubicBezTo>
                  <a:lnTo>
                    <a:pt x="413799" y="452788"/>
                  </a:lnTo>
                  <a:cubicBezTo>
                    <a:pt x="408124" y="452788"/>
                    <a:pt x="403288" y="456818"/>
                    <a:pt x="402247" y="462392"/>
                  </a:cubicBezTo>
                  <a:cubicBezTo>
                    <a:pt x="395564" y="498527"/>
                    <a:pt x="376388" y="530295"/>
                    <a:pt x="349321" y="553064"/>
                  </a:cubicBezTo>
                  <a:cubicBezTo>
                    <a:pt x="322254" y="575799"/>
                    <a:pt x="287463" y="589501"/>
                    <a:pt x="249314" y="589501"/>
                  </a:cubicBezTo>
                  <a:cubicBezTo>
                    <a:pt x="247265" y="589501"/>
                    <a:pt x="245183" y="589467"/>
                    <a:pt x="243135" y="589366"/>
                  </a:cubicBezTo>
                  <a:cubicBezTo>
                    <a:pt x="203676" y="587855"/>
                    <a:pt x="167743" y="571299"/>
                    <a:pt x="140944" y="545239"/>
                  </a:cubicBezTo>
                  <a:cubicBezTo>
                    <a:pt x="114146" y="519146"/>
                    <a:pt x="96683" y="483683"/>
                    <a:pt x="94131" y="444292"/>
                  </a:cubicBezTo>
                  <a:cubicBezTo>
                    <a:pt x="93895" y="440799"/>
                    <a:pt x="93795" y="437340"/>
                    <a:pt x="93795" y="433915"/>
                  </a:cubicBezTo>
                  <a:cubicBezTo>
                    <a:pt x="93795" y="400668"/>
                    <a:pt x="104205" y="369941"/>
                    <a:pt x="121936" y="344653"/>
                  </a:cubicBezTo>
                  <a:cubicBezTo>
                    <a:pt x="139668" y="319366"/>
                    <a:pt x="164754" y="299620"/>
                    <a:pt x="194038" y="288470"/>
                  </a:cubicBezTo>
                  <a:cubicBezTo>
                    <a:pt x="201257" y="285717"/>
                    <a:pt x="207403" y="280915"/>
                    <a:pt x="211735" y="274803"/>
                  </a:cubicBezTo>
                  <a:cubicBezTo>
                    <a:pt x="216067" y="268691"/>
                    <a:pt x="218586" y="261235"/>
                    <a:pt x="218586" y="253310"/>
                  </a:cubicBezTo>
                  <a:lnTo>
                    <a:pt x="218586" y="226713"/>
                  </a:lnTo>
                  <a:lnTo>
                    <a:pt x="281318" y="226713"/>
                  </a:lnTo>
                  <a:lnTo>
                    <a:pt x="281318" y="253444"/>
                  </a:lnTo>
                  <a:cubicBezTo>
                    <a:pt x="281318" y="261370"/>
                    <a:pt x="283836" y="268892"/>
                    <a:pt x="288168" y="275071"/>
                  </a:cubicBezTo>
                  <a:cubicBezTo>
                    <a:pt x="292500" y="281250"/>
                    <a:pt x="298612" y="286086"/>
                    <a:pt x="305866" y="288941"/>
                  </a:cubicBezTo>
                  <a:cubicBezTo>
                    <a:pt x="348146" y="305429"/>
                    <a:pt x="381459" y="339952"/>
                    <a:pt x="396370" y="382971"/>
                  </a:cubicBezTo>
                  <a:cubicBezTo>
                    <a:pt x="398015" y="387706"/>
                    <a:pt x="402482" y="390862"/>
                    <a:pt x="407485" y="390862"/>
                  </a:cubicBezTo>
                  <a:lnTo>
                    <a:pt x="496814" y="390862"/>
                  </a:lnTo>
                  <a:cubicBezTo>
                    <a:pt x="501817" y="390862"/>
                    <a:pt x="506284" y="387672"/>
                    <a:pt x="507930" y="382971"/>
                  </a:cubicBezTo>
                  <a:cubicBezTo>
                    <a:pt x="522974" y="339515"/>
                    <a:pt x="556792" y="304758"/>
                    <a:pt x="599642" y="288470"/>
                  </a:cubicBezTo>
                  <a:cubicBezTo>
                    <a:pt x="606862" y="285717"/>
                    <a:pt x="613008" y="280915"/>
                    <a:pt x="617340" y="274803"/>
                  </a:cubicBezTo>
                  <a:cubicBezTo>
                    <a:pt x="621672" y="268691"/>
                    <a:pt x="624191" y="261235"/>
                    <a:pt x="624191" y="253310"/>
                  </a:cubicBezTo>
                  <a:lnTo>
                    <a:pt x="624191" y="226713"/>
                  </a:lnTo>
                  <a:lnTo>
                    <a:pt x="686923" y="226713"/>
                  </a:lnTo>
                  <a:lnTo>
                    <a:pt x="686923" y="253444"/>
                  </a:lnTo>
                  <a:cubicBezTo>
                    <a:pt x="686923" y="261370"/>
                    <a:pt x="689441" y="268892"/>
                    <a:pt x="693773" y="275071"/>
                  </a:cubicBezTo>
                  <a:cubicBezTo>
                    <a:pt x="698105" y="281250"/>
                    <a:pt x="704217" y="286086"/>
                    <a:pt x="711471" y="288941"/>
                  </a:cubicBezTo>
                  <a:lnTo>
                    <a:pt x="715736" y="277993"/>
                  </a:lnTo>
                  <a:lnTo>
                    <a:pt x="711471" y="288941"/>
                  </a:lnTo>
                  <a:cubicBezTo>
                    <a:pt x="740452" y="300224"/>
                    <a:pt x="765236" y="320004"/>
                    <a:pt x="782732" y="345157"/>
                  </a:cubicBezTo>
                  <a:cubicBezTo>
                    <a:pt x="800262" y="370344"/>
                    <a:pt x="810505" y="400836"/>
                    <a:pt x="810505" y="433881"/>
                  </a:cubicBezTo>
                  <a:cubicBezTo>
                    <a:pt x="810505" y="476866"/>
                    <a:pt x="793109" y="515687"/>
                    <a:pt x="764934" y="543863"/>
                  </a:cubicBezTo>
                  <a:close/>
                </a:path>
              </a:pathLst>
            </a:custGeom>
            <a:grpFill/>
            <a:ln w="0" cap="flat">
              <a:noFill/>
              <a:prstDash val="solid"/>
              <a:miter/>
            </a:ln>
          </p:spPr>
          <p:txBody>
            <a:bodyPr rtlCol="0" anchor="ctr"/>
            <a:lstStyle/>
            <a:p>
              <a:pPr>
                <a:defRPr/>
              </a:pPr>
              <a:endParaRPr lang="en-GB"/>
            </a:p>
          </p:txBody>
        </p:sp>
        <p:sp>
          <p:nvSpPr>
            <p:cNvPr id="48" name="Freeform: Shape 47"/>
            <p:cNvSpPr/>
            <p:nvPr/>
          </p:nvSpPr>
          <p:spPr bwMode="auto">
            <a:xfrm>
              <a:off x="105558" y="389101"/>
              <a:ext cx="662388" cy="165394"/>
            </a:xfrm>
            <a:custGeom>
              <a:avLst/>
              <a:gdLst>
                <a:gd name="connsiteX0" fmla="*/ 685377 w 685511"/>
                <a:gd name="connsiteY0" fmla="*/ 24515 h 171168"/>
                <a:gd name="connsiteX1" fmla="*/ 676377 w 685511"/>
                <a:gd name="connsiteY1" fmla="*/ 13634 h 171168"/>
                <a:gd name="connsiteX2" fmla="*/ 665497 w 685511"/>
                <a:gd name="connsiteY2" fmla="*/ 9134 h 171168"/>
                <a:gd name="connsiteX3" fmla="*/ 659318 w 685511"/>
                <a:gd name="connsiteY3" fmla="*/ 19142 h 171168"/>
                <a:gd name="connsiteX4" fmla="*/ 665497 w 685511"/>
                <a:gd name="connsiteY4" fmla="*/ 9134 h 171168"/>
                <a:gd name="connsiteX5" fmla="*/ 633560 w 685511"/>
                <a:gd name="connsiteY5" fmla="*/ 67 h 171168"/>
                <a:gd name="connsiteX6" fmla="*/ 601623 w 685511"/>
                <a:gd name="connsiteY6" fmla="*/ 9134 h 171168"/>
                <a:gd name="connsiteX7" fmla="*/ 582012 w 685511"/>
                <a:gd name="connsiteY7" fmla="*/ 14709 h 171168"/>
                <a:gd name="connsiteX8" fmla="*/ 562400 w 685511"/>
                <a:gd name="connsiteY8" fmla="*/ 9134 h 171168"/>
                <a:gd name="connsiteX9" fmla="*/ 530463 w 685511"/>
                <a:gd name="connsiteY9" fmla="*/ 67 h 171168"/>
                <a:gd name="connsiteX10" fmla="*/ 498526 w 685511"/>
                <a:gd name="connsiteY10" fmla="*/ 9134 h 171168"/>
                <a:gd name="connsiteX11" fmla="*/ 478915 w 685511"/>
                <a:gd name="connsiteY11" fmla="*/ 14709 h 171168"/>
                <a:gd name="connsiteX12" fmla="*/ 459303 w 685511"/>
                <a:gd name="connsiteY12" fmla="*/ 9134 h 171168"/>
                <a:gd name="connsiteX13" fmla="*/ 454735 w 685511"/>
                <a:gd name="connsiteY13" fmla="*/ 6616 h 171168"/>
                <a:gd name="connsiteX14" fmla="*/ 427366 w 685511"/>
                <a:gd name="connsiteY14" fmla="*/ 67 h 171168"/>
                <a:gd name="connsiteX15" fmla="*/ 422060 w 685511"/>
                <a:gd name="connsiteY15" fmla="*/ 336 h 171168"/>
                <a:gd name="connsiteX16" fmla="*/ 421859 w 685511"/>
                <a:gd name="connsiteY16" fmla="*/ 336 h 171168"/>
                <a:gd name="connsiteX17" fmla="*/ 416754 w 685511"/>
                <a:gd name="connsiteY17" fmla="*/ 1007 h 171168"/>
                <a:gd name="connsiteX18" fmla="*/ 416586 w 685511"/>
                <a:gd name="connsiteY18" fmla="*/ 1007 h 171168"/>
                <a:gd name="connsiteX19" fmla="*/ 416519 w 685511"/>
                <a:gd name="connsiteY19" fmla="*/ 1007 h 171168"/>
                <a:gd name="connsiteX20" fmla="*/ 395396 w 685511"/>
                <a:gd name="connsiteY20" fmla="*/ 9067 h 171168"/>
                <a:gd name="connsiteX21" fmla="*/ 375784 w 685511"/>
                <a:gd name="connsiteY21" fmla="*/ 14642 h 171168"/>
                <a:gd name="connsiteX22" fmla="*/ 356172 w 685511"/>
                <a:gd name="connsiteY22" fmla="*/ 9067 h 171168"/>
                <a:gd name="connsiteX23" fmla="*/ 324235 w 685511"/>
                <a:gd name="connsiteY23" fmla="*/ 0 h 171168"/>
                <a:gd name="connsiteX24" fmla="*/ 292299 w 685511"/>
                <a:gd name="connsiteY24" fmla="*/ 9067 h 171168"/>
                <a:gd name="connsiteX25" fmla="*/ 272687 w 685511"/>
                <a:gd name="connsiteY25" fmla="*/ 14642 h 171168"/>
                <a:gd name="connsiteX26" fmla="*/ 268590 w 685511"/>
                <a:gd name="connsiteY26" fmla="*/ 14373 h 171168"/>
                <a:gd name="connsiteX27" fmla="*/ 266172 w 685511"/>
                <a:gd name="connsiteY27" fmla="*/ 14004 h 171168"/>
                <a:gd name="connsiteX28" fmla="*/ 263888 w 685511"/>
                <a:gd name="connsiteY28" fmla="*/ 13534 h 171168"/>
                <a:gd name="connsiteX29" fmla="*/ 261705 w 685511"/>
                <a:gd name="connsiteY29" fmla="*/ 12963 h 171168"/>
                <a:gd name="connsiteX30" fmla="*/ 259019 w 685511"/>
                <a:gd name="connsiteY30" fmla="*/ 11989 h 171168"/>
                <a:gd name="connsiteX31" fmla="*/ 257340 w 685511"/>
                <a:gd name="connsiteY31" fmla="*/ 11317 h 171168"/>
                <a:gd name="connsiteX32" fmla="*/ 253142 w 685511"/>
                <a:gd name="connsiteY32" fmla="*/ 9134 h 171168"/>
                <a:gd name="connsiteX33" fmla="*/ 253075 w 685511"/>
                <a:gd name="connsiteY33" fmla="*/ 9134 h 171168"/>
                <a:gd name="connsiteX34" fmla="*/ 253075 w 685511"/>
                <a:gd name="connsiteY34" fmla="*/ 9134 h 171168"/>
                <a:gd name="connsiteX35" fmla="*/ 253075 w 685511"/>
                <a:gd name="connsiteY35" fmla="*/ 9134 h 171168"/>
                <a:gd name="connsiteX36" fmla="*/ 253075 w 685511"/>
                <a:gd name="connsiteY36" fmla="*/ 9134 h 171168"/>
                <a:gd name="connsiteX37" fmla="*/ 221138 w 685511"/>
                <a:gd name="connsiteY37" fmla="*/ 67 h 171168"/>
                <a:gd name="connsiteX38" fmla="*/ 189202 w 685511"/>
                <a:gd name="connsiteY38" fmla="*/ 9134 h 171168"/>
                <a:gd name="connsiteX39" fmla="*/ 169590 w 685511"/>
                <a:gd name="connsiteY39" fmla="*/ 14709 h 171168"/>
                <a:gd name="connsiteX40" fmla="*/ 149977 w 685511"/>
                <a:gd name="connsiteY40" fmla="*/ 9134 h 171168"/>
                <a:gd name="connsiteX41" fmla="*/ 118041 w 685511"/>
                <a:gd name="connsiteY41" fmla="*/ 67 h 171168"/>
                <a:gd name="connsiteX42" fmla="*/ 86105 w 685511"/>
                <a:gd name="connsiteY42" fmla="*/ 9134 h 171168"/>
                <a:gd name="connsiteX43" fmla="*/ 66492 w 685511"/>
                <a:gd name="connsiteY43" fmla="*/ 14709 h 171168"/>
                <a:gd name="connsiteX44" fmla="*/ 46881 w 685511"/>
                <a:gd name="connsiteY44" fmla="*/ 9134 h 171168"/>
                <a:gd name="connsiteX45" fmla="*/ 14944 w 685511"/>
                <a:gd name="connsiteY45" fmla="*/ 101 h 171168"/>
                <a:gd name="connsiteX46" fmla="*/ 12761 w 685511"/>
                <a:gd name="connsiteY46" fmla="*/ 134 h 171168"/>
                <a:gd name="connsiteX47" fmla="*/ 1578 w 685511"/>
                <a:gd name="connsiteY47" fmla="*/ 10108 h 171168"/>
                <a:gd name="connsiteX48" fmla="*/ 0 w 685511"/>
                <a:gd name="connsiteY48" fmla="*/ 31198 h 171168"/>
                <a:gd name="connsiteX49" fmla="*/ 41004 w 685511"/>
                <a:gd name="connsiteY49" fmla="*/ 130164 h 171168"/>
                <a:gd name="connsiteX50" fmla="*/ 139970 w 685511"/>
                <a:gd name="connsiteY50" fmla="*/ 171168 h 171168"/>
                <a:gd name="connsiteX51" fmla="*/ 238936 w 685511"/>
                <a:gd name="connsiteY51" fmla="*/ 130164 h 171168"/>
                <a:gd name="connsiteX52" fmla="*/ 279772 w 685511"/>
                <a:gd name="connsiteY52" fmla="*/ 37746 h 171168"/>
                <a:gd name="connsiteX53" fmla="*/ 304623 w 685511"/>
                <a:gd name="connsiteY53" fmla="*/ 29116 h 171168"/>
                <a:gd name="connsiteX54" fmla="*/ 324235 w 685511"/>
                <a:gd name="connsiteY54" fmla="*/ 23541 h 171168"/>
                <a:gd name="connsiteX55" fmla="*/ 343847 w 685511"/>
                <a:gd name="connsiteY55" fmla="*/ 29116 h 171168"/>
                <a:gd name="connsiteX56" fmla="*/ 375784 w 685511"/>
                <a:gd name="connsiteY56" fmla="*/ 38183 h 171168"/>
                <a:gd name="connsiteX57" fmla="*/ 405571 w 685511"/>
                <a:gd name="connsiteY57" fmla="*/ 30358 h 171168"/>
                <a:gd name="connsiteX58" fmla="*/ 405571 w 685511"/>
                <a:gd name="connsiteY58" fmla="*/ 31198 h 171168"/>
                <a:gd name="connsiteX59" fmla="*/ 446575 w 685511"/>
                <a:gd name="connsiteY59" fmla="*/ 130164 h 171168"/>
                <a:gd name="connsiteX60" fmla="*/ 545541 w 685511"/>
                <a:gd name="connsiteY60" fmla="*/ 171168 h 171168"/>
                <a:gd name="connsiteX61" fmla="*/ 644508 w 685511"/>
                <a:gd name="connsiteY61" fmla="*/ 130164 h 171168"/>
                <a:gd name="connsiteX62" fmla="*/ 685512 w 685511"/>
                <a:gd name="connsiteY62" fmla="*/ 31198 h 171168"/>
                <a:gd name="connsiteX63" fmla="*/ 685344 w 685511"/>
                <a:gd name="connsiteY63" fmla="*/ 24481 h 171168"/>
                <a:gd name="connsiteX64" fmla="*/ 222381 w 685511"/>
                <a:gd name="connsiteY64" fmla="*/ 113575 h 171168"/>
                <a:gd name="connsiteX65" fmla="*/ 140037 w 685511"/>
                <a:gd name="connsiteY65" fmla="*/ 147694 h 171168"/>
                <a:gd name="connsiteX66" fmla="*/ 57694 w 685511"/>
                <a:gd name="connsiteY66" fmla="*/ 113575 h 171168"/>
                <a:gd name="connsiteX67" fmla="*/ 23575 w 685511"/>
                <a:gd name="connsiteY67" fmla="*/ 31231 h 171168"/>
                <a:gd name="connsiteX68" fmla="*/ 23810 w 685511"/>
                <a:gd name="connsiteY68" fmla="*/ 24716 h 171168"/>
                <a:gd name="connsiteX69" fmla="*/ 34589 w 685511"/>
                <a:gd name="connsiteY69" fmla="*/ 29149 h 171168"/>
                <a:gd name="connsiteX70" fmla="*/ 66526 w 685511"/>
                <a:gd name="connsiteY70" fmla="*/ 38216 h 171168"/>
                <a:gd name="connsiteX71" fmla="*/ 98463 w 685511"/>
                <a:gd name="connsiteY71" fmla="*/ 29149 h 171168"/>
                <a:gd name="connsiteX72" fmla="*/ 118074 w 685511"/>
                <a:gd name="connsiteY72" fmla="*/ 23575 h 171168"/>
                <a:gd name="connsiteX73" fmla="*/ 137687 w 685511"/>
                <a:gd name="connsiteY73" fmla="*/ 29149 h 171168"/>
                <a:gd name="connsiteX74" fmla="*/ 169623 w 685511"/>
                <a:gd name="connsiteY74" fmla="*/ 38216 h 171168"/>
                <a:gd name="connsiteX75" fmla="*/ 201560 w 685511"/>
                <a:gd name="connsiteY75" fmla="*/ 29149 h 171168"/>
                <a:gd name="connsiteX76" fmla="*/ 221172 w 685511"/>
                <a:gd name="connsiteY76" fmla="*/ 23575 h 171168"/>
                <a:gd name="connsiteX77" fmla="*/ 240750 w 685511"/>
                <a:gd name="connsiteY77" fmla="*/ 29149 h 171168"/>
                <a:gd name="connsiteX78" fmla="*/ 240750 w 685511"/>
                <a:gd name="connsiteY78" fmla="*/ 29149 h 171168"/>
                <a:gd name="connsiteX79" fmla="*/ 241119 w 685511"/>
                <a:gd name="connsiteY79" fmla="*/ 29351 h 171168"/>
                <a:gd name="connsiteX80" fmla="*/ 244142 w 685511"/>
                <a:gd name="connsiteY80" fmla="*/ 31063 h 171168"/>
                <a:gd name="connsiteX81" fmla="*/ 245519 w 685511"/>
                <a:gd name="connsiteY81" fmla="*/ 31769 h 171168"/>
                <a:gd name="connsiteX82" fmla="*/ 247635 w 685511"/>
                <a:gd name="connsiteY82" fmla="*/ 32776 h 171168"/>
                <a:gd name="connsiteX83" fmla="*/ 249314 w 685511"/>
                <a:gd name="connsiteY83" fmla="*/ 33515 h 171168"/>
                <a:gd name="connsiteX84" fmla="*/ 251127 w 685511"/>
                <a:gd name="connsiteY84" fmla="*/ 34220 h 171168"/>
                <a:gd name="connsiteX85" fmla="*/ 253075 w 685511"/>
                <a:gd name="connsiteY85" fmla="*/ 34925 h 171168"/>
                <a:gd name="connsiteX86" fmla="*/ 254519 w 685511"/>
                <a:gd name="connsiteY86" fmla="*/ 35396 h 171168"/>
                <a:gd name="connsiteX87" fmla="*/ 256332 w 685511"/>
                <a:gd name="connsiteY87" fmla="*/ 35966 h 171168"/>
                <a:gd name="connsiteX88" fmla="*/ 222347 w 685511"/>
                <a:gd name="connsiteY88" fmla="*/ 113575 h 171168"/>
                <a:gd name="connsiteX89" fmla="*/ 627919 w 685511"/>
                <a:gd name="connsiteY89" fmla="*/ 113575 h 171168"/>
                <a:gd name="connsiteX90" fmla="*/ 545575 w 685511"/>
                <a:gd name="connsiteY90" fmla="*/ 147694 h 171168"/>
                <a:gd name="connsiteX91" fmla="*/ 463232 w 685511"/>
                <a:gd name="connsiteY91" fmla="*/ 113575 h 171168"/>
                <a:gd name="connsiteX92" fmla="*/ 429112 w 685511"/>
                <a:gd name="connsiteY92" fmla="*/ 31231 h 171168"/>
                <a:gd name="connsiteX93" fmla="*/ 429381 w 685511"/>
                <a:gd name="connsiteY93" fmla="*/ 23743 h 171168"/>
                <a:gd name="connsiteX94" fmla="*/ 442444 w 685511"/>
                <a:gd name="connsiteY94" fmla="*/ 26765 h 171168"/>
                <a:gd name="connsiteX95" fmla="*/ 446978 w 685511"/>
                <a:gd name="connsiteY95" fmla="*/ 29149 h 171168"/>
                <a:gd name="connsiteX96" fmla="*/ 446978 w 685511"/>
                <a:gd name="connsiteY96" fmla="*/ 29149 h 171168"/>
                <a:gd name="connsiteX97" fmla="*/ 478915 w 685511"/>
                <a:gd name="connsiteY97" fmla="*/ 38216 h 171168"/>
                <a:gd name="connsiteX98" fmla="*/ 510851 w 685511"/>
                <a:gd name="connsiteY98" fmla="*/ 29149 h 171168"/>
                <a:gd name="connsiteX99" fmla="*/ 530463 w 685511"/>
                <a:gd name="connsiteY99" fmla="*/ 23575 h 171168"/>
                <a:gd name="connsiteX100" fmla="*/ 550075 w 685511"/>
                <a:gd name="connsiteY100" fmla="*/ 29149 h 171168"/>
                <a:gd name="connsiteX101" fmla="*/ 582012 w 685511"/>
                <a:gd name="connsiteY101" fmla="*/ 38216 h 171168"/>
                <a:gd name="connsiteX102" fmla="*/ 613948 w 685511"/>
                <a:gd name="connsiteY102" fmla="*/ 29149 h 171168"/>
                <a:gd name="connsiteX103" fmla="*/ 633560 w 685511"/>
                <a:gd name="connsiteY103" fmla="*/ 23575 h 171168"/>
                <a:gd name="connsiteX104" fmla="*/ 653172 w 685511"/>
                <a:gd name="connsiteY104" fmla="*/ 29149 h 171168"/>
                <a:gd name="connsiteX105" fmla="*/ 653172 w 685511"/>
                <a:gd name="connsiteY105" fmla="*/ 29149 h 171168"/>
                <a:gd name="connsiteX106" fmla="*/ 662004 w 685511"/>
                <a:gd name="connsiteY106" fmla="*/ 33616 h 171168"/>
                <a:gd name="connsiteX107" fmla="*/ 627952 w 685511"/>
                <a:gd name="connsiteY107" fmla="*/ 113575 h 1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85511" h="171168" fill="norm" stroke="1" extrusionOk="0">
                  <a:moveTo>
                    <a:pt x="685377" y="24515"/>
                  </a:moveTo>
                  <a:cubicBezTo>
                    <a:pt x="685143" y="19310"/>
                    <a:pt x="681448" y="14877"/>
                    <a:pt x="676377" y="13634"/>
                  </a:cubicBezTo>
                  <a:cubicBezTo>
                    <a:pt x="672549" y="12728"/>
                    <a:pt x="668889" y="11216"/>
                    <a:pt x="665497" y="9134"/>
                  </a:cubicBezTo>
                  <a:lnTo>
                    <a:pt x="659318" y="19142"/>
                  </a:lnTo>
                  <a:lnTo>
                    <a:pt x="665497" y="9134"/>
                  </a:lnTo>
                  <a:cubicBezTo>
                    <a:pt x="655725" y="3090"/>
                    <a:pt x="644609" y="67"/>
                    <a:pt x="633560" y="67"/>
                  </a:cubicBezTo>
                  <a:cubicBezTo>
                    <a:pt x="622478" y="67"/>
                    <a:pt x="611396" y="3090"/>
                    <a:pt x="601623" y="9134"/>
                  </a:cubicBezTo>
                  <a:cubicBezTo>
                    <a:pt x="595613" y="12862"/>
                    <a:pt x="588829" y="14709"/>
                    <a:pt x="582012" y="14709"/>
                  </a:cubicBezTo>
                  <a:cubicBezTo>
                    <a:pt x="575194" y="14709"/>
                    <a:pt x="568411" y="12862"/>
                    <a:pt x="562400" y="9134"/>
                  </a:cubicBezTo>
                  <a:cubicBezTo>
                    <a:pt x="552627" y="3090"/>
                    <a:pt x="541512" y="67"/>
                    <a:pt x="530463" y="67"/>
                  </a:cubicBezTo>
                  <a:cubicBezTo>
                    <a:pt x="519381" y="67"/>
                    <a:pt x="508299" y="3090"/>
                    <a:pt x="498526" y="9134"/>
                  </a:cubicBezTo>
                  <a:cubicBezTo>
                    <a:pt x="492515" y="12862"/>
                    <a:pt x="485732" y="14709"/>
                    <a:pt x="478915" y="14709"/>
                  </a:cubicBezTo>
                  <a:cubicBezTo>
                    <a:pt x="472097" y="14709"/>
                    <a:pt x="465314" y="12862"/>
                    <a:pt x="459303" y="9134"/>
                  </a:cubicBezTo>
                  <a:cubicBezTo>
                    <a:pt x="457791" y="8194"/>
                    <a:pt x="456280" y="7388"/>
                    <a:pt x="454735" y="6616"/>
                  </a:cubicBezTo>
                  <a:cubicBezTo>
                    <a:pt x="446138" y="2284"/>
                    <a:pt x="436735" y="67"/>
                    <a:pt x="427366" y="67"/>
                  </a:cubicBezTo>
                  <a:cubicBezTo>
                    <a:pt x="425586" y="67"/>
                    <a:pt x="423840" y="168"/>
                    <a:pt x="422060" y="336"/>
                  </a:cubicBezTo>
                  <a:cubicBezTo>
                    <a:pt x="421993" y="336"/>
                    <a:pt x="421926" y="336"/>
                    <a:pt x="421859" y="336"/>
                  </a:cubicBezTo>
                  <a:cubicBezTo>
                    <a:pt x="420146" y="504"/>
                    <a:pt x="418467" y="705"/>
                    <a:pt x="416754" y="1007"/>
                  </a:cubicBezTo>
                  <a:cubicBezTo>
                    <a:pt x="416687" y="1007"/>
                    <a:pt x="416653" y="1007"/>
                    <a:pt x="416586" y="1007"/>
                  </a:cubicBezTo>
                  <a:cubicBezTo>
                    <a:pt x="416586" y="1007"/>
                    <a:pt x="416552" y="1007"/>
                    <a:pt x="416519" y="1007"/>
                  </a:cubicBezTo>
                  <a:cubicBezTo>
                    <a:pt x="409164" y="2351"/>
                    <a:pt x="401978" y="5004"/>
                    <a:pt x="395396" y="9067"/>
                  </a:cubicBezTo>
                  <a:cubicBezTo>
                    <a:pt x="389385" y="12795"/>
                    <a:pt x="382601" y="14642"/>
                    <a:pt x="375784" y="14642"/>
                  </a:cubicBezTo>
                  <a:cubicBezTo>
                    <a:pt x="368967" y="14642"/>
                    <a:pt x="362183" y="12795"/>
                    <a:pt x="356172" y="9067"/>
                  </a:cubicBezTo>
                  <a:cubicBezTo>
                    <a:pt x="346399" y="3022"/>
                    <a:pt x="335284" y="0"/>
                    <a:pt x="324235" y="0"/>
                  </a:cubicBezTo>
                  <a:cubicBezTo>
                    <a:pt x="313153" y="0"/>
                    <a:pt x="302071" y="3022"/>
                    <a:pt x="292299" y="9067"/>
                  </a:cubicBezTo>
                  <a:cubicBezTo>
                    <a:pt x="286288" y="12795"/>
                    <a:pt x="279504" y="14642"/>
                    <a:pt x="272687" y="14642"/>
                  </a:cubicBezTo>
                  <a:cubicBezTo>
                    <a:pt x="271310" y="14642"/>
                    <a:pt x="269933" y="14508"/>
                    <a:pt x="268590" y="14373"/>
                  </a:cubicBezTo>
                  <a:cubicBezTo>
                    <a:pt x="267784" y="14272"/>
                    <a:pt x="266978" y="14138"/>
                    <a:pt x="266172" y="14004"/>
                  </a:cubicBezTo>
                  <a:cubicBezTo>
                    <a:pt x="265399" y="13869"/>
                    <a:pt x="264627" y="13702"/>
                    <a:pt x="263888" y="13534"/>
                  </a:cubicBezTo>
                  <a:cubicBezTo>
                    <a:pt x="263149" y="13366"/>
                    <a:pt x="262444" y="13164"/>
                    <a:pt x="261705" y="12963"/>
                  </a:cubicBezTo>
                  <a:cubicBezTo>
                    <a:pt x="260798" y="12694"/>
                    <a:pt x="259925" y="12358"/>
                    <a:pt x="259019" y="11989"/>
                  </a:cubicBezTo>
                  <a:cubicBezTo>
                    <a:pt x="258448" y="11754"/>
                    <a:pt x="257877" y="11552"/>
                    <a:pt x="257340" y="11317"/>
                  </a:cubicBezTo>
                  <a:cubicBezTo>
                    <a:pt x="255929" y="10679"/>
                    <a:pt x="254519" y="9940"/>
                    <a:pt x="253142" y="9134"/>
                  </a:cubicBezTo>
                  <a:cubicBezTo>
                    <a:pt x="253142" y="9134"/>
                    <a:pt x="253108" y="9134"/>
                    <a:pt x="253075" y="9134"/>
                  </a:cubicBezTo>
                  <a:lnTo>
                    <a:pt x="253075" y="9134"/>
                  </a:lnTo>
                  <a:cubicBezTo>
                    <a:pt x="253075" y="9134"/>
                    <a:pt x="253075" y="9134"/>
                    <a:pt x="253075" y="9134"/>
                  </a:cubicBezTo>
                  <a:lnTo>
                    <a:pt x="253075" y="9134"/>
                  </a:lnTo>
                  <a:cubicBezTo>
                    <a:pt x="243302" y="3090"/>
                    <a:pt x="232187" y="67"/>
                    <a:pt x="221138" y="67"/>
                  </a:cubicBezTo>
                  <a:cubicBezTo>
                    <a:pt x="210056" y="67"/>
                    <a:pt x="198974" y="3090"/>
                    <a:pt x="189202" y="9134"/>
                  </a:cubicBezTo>
                  <a:cubicBezTo>
                    <a:pt x="183190" y="12862"/>
                    <a:pt x="176407" y="14709"/>
                    <a:pt x="169590" y="14709"/>
                  </a:cubicBezTo>
                  <a:cubicBezTo>
                    <a:pt x="162772" y="14709"/>
                    <a:pt x="155989" y="12862"/>
                    <a:pt x="149977" y="9134"/>
                  </a:cubicBezTo>
                  <a:cubicBezTo>
                    <a:pt x="140205" y="3090"/>
                    <a:pt x="129089" y="67"/>
                    <a:pt x="118041" y="67"/>
                  </a:cubicBezTo>
                  <a:cubicBezTo>
                    <a:pt x="106959" y="67"/>
                    <a:pt x="95877" y="3090"/>
                    <a:pt x="86105" y="9134"/>
                  </a:cubicBezTo>
                  <a:cubicBezTo>
                    <a:pt x="80093" y="12862"/>
                    <a:pt x="73310" y="14709"/>
                    <a:pt x="66492" y="14709"/>
                  </a:cubicBezTo>
                  <a:cubicBezTo>
                    <a:pt x="59676" y="14709"/>
                    <a:pt x="52892" y="12862"/>
                    <a:pt x="46881" y="9134"/>
                  </a:cubicBezTo>
                  <a:cubicBezTo>
                    <a:pt x="37074" y="3090"/>
                    <a:pt x="25993" y="101"/>
                    <a:pt x="14944" y="101"/>
                  </a:cubicBezTo>
                  <a:cubicBezTo>
                    <a:pt x="14239" y="101"/>
                    <a:pt x="13500" y="101"/>
                    <a:pt x="12761" y="134"/>
                  </a:cubicBezTo>
                  <a:cubicBezTo>
                    <a:pt x="7119" y="336"/>
                    <a:pt x="2418" y="4534"/>
                    <a:pt x="1578" y="10108"/>
                  </a:cubicBezTo>
                  <a:cubicBezTo>
                    <a:pt x="537" y="16993"/>
                    <a:pt x="0" y="24045"/>
                    <a:pt x="0" y="31198"/>
                  </a:cubicBezTo>
                  <a:cubicBezTo>
                    <a:pt x="0" y="69817"/>
                    <a:pt x="15683" y="104877"/>
                    <a:pt x="41004" y="130164"/>
                  </a:cubicBezTo>
                  <a:cubicBezTo>
                    <a:pt x="66291" y="155485"/>
                    <a:pt x="101351" y="171168"/>
                    <a:pt x="139970" y="171168"/>
                  </a:cubicBezTo>
                  <a:cubicBezTo>
                    <a:pt x="178590" y="171168"/>
                    <a:pt x="213649" y="155485"/>
                    <a:pt x="238936" y="130164"/>
                  </a:cubicBezTo>
                  <a:cubicBezTo>
                    <a:pt x="262814" y="106321"/>
                    <a:pt x="278093" y="73746"/>
                    <a:pt x="279772" y="37746"/>
                  </a:cubicBezTo>
                  <a:cubicBezTo>
                    <a:pt x="288437" y="36739"/>
                    <a:pt x="296933" y="33884"/>
                    <a:pt x="304623" y="29116"/>
                  </a:cubicBezTo>
                  <a:cubicBezTo>
                    <a:pt x="310635" y="25388"/>
                    <a:pt x="317418" y="23541"/>
                    <a:pt x="324235" y="23541"/>
                  </a:cubicBezTo>
                  <a:cubicBezTo>
                    <a:pt x="331052" y="23541"/>
                    <a:pt x="337836" y="25388"/>
                    <a:pt x="343847" y="29116"/>
                  </a:cubicBezTo>
                  <a:cubicBezTo>
                    <a:pt x="353620" y="35160"/>
                    <a:pt x="364735" y="38183"/>
                    <a:pt x="375784" y="38183"/>
                  </a:cubicBezTo>
                  <a:cubicBezTo>
                    <a:pt x="386060" y="38183"/>
                    <a:pt x="396336" y="35530"/>
                    <a:pt x="405571" y="30358"/>
                  </a:cubicBezTo>
                  <a:cubicBezTo>
                    <a:pt x="405571" y="30627"/>
                    <a:pt x="405571" y="30929"/>
                    <a:pt x="405571" y="31198"/>
                  </a:cubicBezTo>
                  <a:cubicBezTo>
                    <a:pt x="405571" y="69817"/>
                    <a:pt x="421254" y="104877"/>
                    <a:pt x="446575" y="130164"/>
                  </a:cubicBezTo>
                  <a:cubicBezTo>
                    <a:pt x="471862" y="155485"/>
                    <a:pt x="506922" y="171168"/>
                    <a:pt x="545541" y="171168"/>
                  </a:cubicBezTo>
                  <a:cubicBezTo>
                    <a:pt x="584161" y="171168"/>
                    <a:pt x="619221" y="155485"/>
                    <a:pt x="644508" y="130164"/>
                  </a:cubicBezTo>
                  <a:cubicBezTo>
                    <a:pt x="669829" y="104877"/>
                    <a:pt x="685512" y="69817"/>
                    <a:pt x="685512" y="31198"/>
                  </a:cubicBezTo>
                  <a:cubicBezTo>
                    <a:pt x="685512" y="28914"/>
                    <a:pt x="685445" y="26664"/>
                    <a:pt x="685344" y="24481"/>
                  </a:cubicBezTo>
                  <a:close/>
                  <a:moveTo>
                    <a:pt x="222381" y="113575"/>
                  </a:moveTo>
                  <a:cubicBezTo>
                    <a:pt x="201257" y="134664"/>
                    <a:pt x="172209" y="147694"/>
                    <a:pt x="140037" y="147694"/>
                  </a:cubicBezTo>
                  <a:cubicBezTo>
                    <a:pt x="107832" y="147694"/>
                    <a:pt x="78784" y="134664"/>
                    <a:pt x="57694" y="113575"/>
                  </a:cubicBezTo>
                  <a:cubicBezTo>
                    <a:pt x="36604" y="92452"/>
                    <a:pt x="23575" y="63403"/>
                    <a:pt x="23575" y="31231"/>
                  </a:cubicBezTo>
                  <a:cubicBezTo>
                    <a:pt x="23575" y="29049"/>
                    <a:pt x="23709" y="26899"/>
                    <a:pt x="23810" y="24716"/>
                  </a:cubicBezTo>
                  <a:cubicBezTo>
                    <a:pt x="27571" y="25623"/>
                    <a:pt x="31198" y="27067"/>
                    <a:pt x="34589" y="29149"/>
                  </a:cubicBezTo>
                  <a:cubicBezTo>
                    <a:pt x="44362" y="35194"/>
                    <a:pt x="55478" y="38216"/>
                    <a:pt x="66526" y="38216"/>
                  </a:cubicBezTo>
                  <a:cubicBezTo>
                    <a:pt x="77608" y="38216"/>
                    <a:pt x="88690" y="35194"/>
                    <a:pt x="98463" y="29149"/>
                  </a:cubicBezTo>
                  <a:cubicBezTo>
                    <a:pt x="104474" y="25422"/>
                    <a:pt x="111258" y="23575"/>
                    <a:pt x="118074" y="23575"/>
                  </a:cubicBezTo>
                  <a:cubicBezTo>
                    <a:pt x="124892" y="23575"/>
                    <a:pt x="131675" y="25422"/>
                    <a:pt x="137687" y="29149"/>
                  </a:cubicBezTo>
                  <a:cubicBezTo>
                    <a:pt x="147459" y="35194"/>
                    <a:pt x="158575" y="38216"/>
                    <a:pt x="169623" y="38216"/>
                  </a:cubicBezTo>
                  <a:cubicBezTo>
                    <a:pt x="180705" y="38216"/>
                    <a:pt x="191787" y="35194"/>
                    <a:pt x="201560" y="29149"/>
                  </a:cubicBezTo>
                  <a:cubicBezTo>
                    <a:pt x="207571" y="25422"/>
                    <a:pt x="214355" y="23575"/>
                    <a:pt x="221172" y="23575"/>
                  </a:cubicBezTo>
                  <a:cubicBezTo>
                    <a:pt x="227955" y="23575"/>
                    <a:pt x="234739" y="25422"/>
                    <a:pt x="240750" y="29149"/>
                  </a:cubicBezTo>
                  <a:cubicBezTo>
                    <a:pt x="240750" y="29149"/>
                    <a:pt x="240750" y="29149"/>
                    <a:pt x="240750" y="29149"/>
                  </a:cubicBezTo>
                  <a:cubicBezTo>
                    <a:pt x="240885" y="29216"/>
                    <a:pt x="241019" y="29284"/>
                    <a:pt x="241119" y="29351"/>
                  </a:cubicBezTo>
                  <a:cubicBezTo>
                    <a:pt x="242127" y="29955"/>
                    <a:pt x="243101" y="30526"/>
                    <a:pt x="244142" y="31063"/>
                  </a:cubicBezTo>
                  <a:cubicBezTo>
                    <a:pt x="244612" y="31299"/>
                    <a:pt x="245049" y="31534"/>
                    <a:pt x="245519" y="31769"/>
                  </a:cubicBezTo>
                  <a:cubicBezTo>
                    <a:pt x="246224" y="32105"/>
                    <a:pt x="246929" y="32474"/>
                    <a:pt x="247635" y="32776"/>
                  </a:cubicBezTo>
                  <a:cubicBezTo>
                    <a:pt x="248205" y="33045"/>
                    <a:pt x="248743" y="33280"/>
                    <a:pt x="249314" y="33515"/>
                  </a:cubicBezTo>
                  <a:cubicBezTo>
                    <a:pt x="249918" y="33750"/>
                    <a:pt x="250523" y="34019"/>
                    <a:pt x="251127" y="34220"/>
                  </a:cubicBezTo>
                  <a:cubicBezTo>
                    <a:pt x="251765" y="34455"/>
                    <a:pt x="252437" y="34690"/>
                    <a:pt x="253075" y="34925"/>
                  </a:cubicBezTo>
                  <a:cubicBezTo>
                    <a:pt x="253545" y="35093"/>
                    <a:pt x="254048" y="35228"/>
                    <a:pt x="254519" y="35396"/>
                  </a:cubicBezTo>
                  <a:cubicBezTo>
                    <a:pt x="255123" y="35597"/>
                    <a:pt x="255728" y="35799"/>
                    <a:pt x="256332" y="35966"/>
                  </a:cubicBezTo>
                  <a:cubicBezTo>
                    <a:pt x="255123" y="66258"/>
                    <a:pt x="242396" y="93493"/>
                    <a:pt x="222347" y="113575"/>
                  </a:cubicBezTo>
                  <a:close/>
                  <a:moveTo>
                    <a:pt x="627919" y="113575"/>
                  </a:moveTo>
                  <a:cubicBezTo>
                    <a:pt x="606795" y="134664"/>
                    <a:pt x="577747" y="147694"/>
                    <a:pt x="545575" y="147694"/>
                  </a:cubicBezTo>
                  <a:cubicBezTo>
                    <a:pt x="513370" y="147694"/>
                    <a:pt x="484321" y="134664"/>
                    <a:pt x="463232" y="113575"/>
                  </a:cubicBezTo>
                  <a:cubicBezTo>
                    <a:pt x="442142" y="92452"/>
                    <a:pt x="429112" y="63403"/>
                    <a:pt x="429112" y="31231"/>
                  </a:cubicBezTo>
                  <a:cubicBezTo>
                    <a:pt x="429112" y="28713"/>
                    <a:pt x="429213" y="26228"/>
                    <a:pt x="429381" y="23743"/>
                  </a:cubicBezTo>
                  <a:cubicBezTo>
                    <a:pt x="433847" y="23978"/>
                    <a:pt x="438280" y="24952"/>
                    <a:pt x="442444" y="26765"/>
                  </a:cubicBezTo>
                  <a:cubicBezTo>
                    <a:pt x="443989" y="27437"/>
                    <a:pt x="445500" y="28243"/>
                    <a:pt x="446978" y="29149"/>
                  </a:cubicBezTo>
                  <a:cubicBezTo>
                    <a:pt x="446978" y="29149"/>
                    <a:pt x="446978" y="29149"/>
                    <a:pt x="446978" y="29149"/>
                  </a:cubicBezTo>
                  <a:cubicBezTo>
                    <a:pt x="456751" y="35194"/>
                    <a:pt x="467832" y="38216"/>
                    <a:pt x="478915" y="38216"/>
                  </a:cubicBezTo>
                  <a:cubicBezTo>
                    <a:pt x="489996" y="38216"/>
                    <a:pt x="501079" y="35194"/>
                    <a:pt x="510851" y="29149"/>
                  </a:cubicBezTo>
                  <a:cubicBezTo>
                    <a:pt x="516862" y="25422"/>
                    <a:pt x="523646" y="23575"/>
                    <a:pt x="530463" y="23575"/>
                  </a:cubicBezTo>
                  <a:cubicBezTo>
                    <a:pt x="537280" y="23575"/>
                    <a:pt x="544064" y="25422"/>
                    <a:pt x="550075" y="29149"/>
                  </a:cubicBezTo>
                  <a:cubicBezTo>
                    <a:pt x="559847" y="35194"/>
                    <a:pt x="570963" y="38216"/>
                    <a:pt x="582012" y="38216"/>
                  </a:cubicBezTo>
                  <a:cubicBezTo>
                    <a:pt x="593094" y="38216"/>
                    <a:pt x="604176" y="35194"/>
                    <a:pt x="613948" y="29149"/>
                  </a:cubicBezTo>
                  <a:cubicBezTo>
                    <a:pt x="619960" y="25422"/>
                    <a:pt x="626743" y="23575"/>
                    <a:pt x="633560" y="23575"/>
                  </a:cubicBezTo>
                  <a:cubicBezTo>
                    <a:pt x="640377" y="23575"/>
                    <a:pt x="647161" y="25422"/>
                    <a:pt x="653172" y="29149"/>
                  </a:cubicBezTo>
                  <a:lnTo>
                    <a:pt x="653172" y="29149"/>
                  </a:lnTo>
                  <a:cubicBezTo>
                    <a:pt x="656027" y="30896"/>
                    <a:pt x="658982" y="32407"/>
                    <a:pt x="662004" y="33616"/>
                  </a:cubicBezTo>
                  <a:cubicBezTo>
                    <a:pt x="661366" y="64847"/>
                    <a:pt x="648504" y="92989"/>
                    <a:pt x="627952" y="113575"/>
                  </a:cubicBezTo>
                  <a:close/>
                </a:path>
              </a:pathLst>
            </a:custGeom>
            <a:grpFill/>
            <a:ln w="0" cap="flat">
              <a:noFill/>
              <a:prstDash val="solid"/>
              <a:miter/>
            </a:ln>
          </p:spPr>
          <p:txBody>
            <a:bodyPr rtlCol="0" anchor="ctr"/>
            <a:lstStyle/>
            <a:p>
              <a:pPr>
                <a:defRPr/>
              </a:pPr>
              <a:endParaRPr lang="en-GB"/>
            </a:p>
          </p:txBody>
        </p:sp>
        <p:sp>
          <p:nvSpPr>
            <p:cNvPr id="49" name="Freeform: Shape 48"/>
            <p:cNvSpPr/>
            <p:nvPr/>
          </p:nvSpPr>
          <p:spPr bwMode="auto">
            <a:xfrm>
              <a:off x="606609" y="445855"/>
              <a:ext cx="22065" cy="22064"/>
            </a:xfrm>
            <a:custGeom>
              <a:avLst/>
              <a:gdLst>
                <a:gd name="connsiteX0" fmla="*/ 11418 w 22836"/>
                <a:gd name="connsiteY0" fmla="*/ 0 h 22835"/>
                <a:gd name="connsiteX1" fmla="*/ 0 w 22836"/>
                <a:gd name="connsiteY1" fmla="*/ 11418 h 22835"/>
                <a:gd name="connsiteX2" fmla="*/ 11418 w 22836"/>
                <a:gd name="connsiteY2" fmla="*/ 22836 h 22835"/>
                <a:gd name="connsiteX3" fmla="*/ 22836 w 22836"/>
                <a:gd name="connsiteY3" fmla="*/ 11418 h 22835"/>
                <a:gd name="connsiteX4" fmla="*/ 11418 w 22836"/>
                <a:gd name="connsiteY4" fmla="*/ 0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6" h="22835" fill="norm" stroke="1" extrusionOk="0">
                  <a:moveTo>
                    <a:pt x="11418" y="0"/>
                  </a:moveTo>
                  <a:cubicBezTo>
                    <a:pt x="5105" y="0"/>
                    <a:pt x="0" y="5104"/>
                    <a:pt x="0" y="11418"/>
                  </a:cubicBezTo>
                  <a:cubicBezTo>
                    <a:pt x="0" y="17731"/>
                    <a:pt x="5105" y="22836"/>
                    <a:pt x="11418" y="22836"/>
                  </a:cubicBezTo>
                  <a:cubicBezTo>
                    <a:pt x="17731" y="22836"/>
                    <a:pt x="22836" y="17731"/>
                    <a:pt x="22836" y="11418"/>
                  </a:cubicBezTo>
                  <a:cubicBezTo>
                    <a:pt x="22836" y="5104"/>
                    <a:pt x="17731" y="0"/>
                    <a:pt x="11418" y="0"/>
                  </a:cubicBezTo>
                  <a:close/>
                </a:path>
              </a:pathLst>
            </a:custGeom>
            <a:grpFill/>
            <a:ln w="0" cap="flat">
              <a:noFill/>
              <a:prstDash val="solid"/>
              <a:miter/>
            </a:ln>
          </p:spPr>
          <p:txBody>
            <a:bodyPr rtlCol="0" anchor="ctr"/>
            <a:lstStyle/>
            <a:p>
              <a:pPr>
                <a:defRPr/>
              </a:pPr>
              <a:endParaRPr lang="en-GB"/>
            </a:p>
          </p:txBody>
        </p:sp>
        <p:sp>
          <p:nvSpPr>
            <p:cNvPr id="50" name="Freeform: Shape 49"/>
            <p:cNvSpPr/>
            <p:nvPr/>
          </p:nvSpPr>
          <p:spPr bwMode="auto">
            <a:xfrm>
              <a:off x="662681" y="468569"/>
              <a:ext cx="22065" cy="22064"/>
            </a:xfrm>
            <a:custGeom>
              <a:avLst/>
              <a:gdLst>
                <a:gd name="connsiteX0" fmla="*/ 11418 w 22836"/>
                <a:gd name="connsiteY0" fmla="*/ 0 h 22835"/>
                <a:gd name="connsiteX1" fmla="*/ 0 w 22836"/>
                <a:gd name="connsiteY1" fmla="*/ 11418 h 22835"/>
                <a:gd name="connsiteX2" fmla="*/ 11418 w 22836"/>
                <a:gd name="connsiteY2" fmla="*/ 22836 h 22835"/>
                <a:gd name="connsiteX3" fmla="*/ 22836 w 22836"/>
                <a:gd name="connsiteY3" fmla="*/ 11418 h 22835"/>
                <a:gd name="connsiteX4" fmla="*/ 11418 w 22836"/>
                <a:gd name="connsiteY4" fmla="*/ 0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6" h="22835" fill="norm" stroke="1" extrusionOk="0">
                  <a:moveTo>
                    <a:pt x="11418" y="0"/>
                  </a:moveTo>
                  <a:cubicBezTo>
                    <a:pt x="5105" y="0"/>
                    <a:pt x="0" y="5104"/>
                    <a:pt x="0" y="11418"/>
                  </a:cubicBezTo>
                  <a:cubicBezTo>
                    <a:pt x="0" y="17731"/>
                    <a:pt x="5105" y="22836"/>
                    <a:pt x="11418" y="22836"/>
                  </a:cubicBezTo>
                  <a:cubicBezTo>
                    <a:pt x="17731" y="22836"/>
                    <a:pt x="22836" y="17731"/>
                    <a:pt x="22836" y="11418"/>
                  </a:cubicBezTo>
                  <a:cubicBezTo>
                    <a:pt x="22836" y="5104"/>
                    <a:pt x="17731" y="0"/>
                    <a:pt x="11418" y="0"/>
                  </a:cubicBezTo>
                  <a:close/>
                </a:path>
              </a:pathLst>
            </a:custGeom>
            <a:grpFill/>
            <a:ln w="0" cap="flat">
              <a:noFill/>
              <a:prstDash val="solid"/>
              <a:miter/>
            </a:ln>
          </p:spPr>
          <p:txBody>
            <a:bodyPr rtlCol="0" anchor="ctr"/>
            <a:lstStyle/>
            <a:p>
              <a:pPr>
                <a:defRPr/>
              </a:pPr>
              <a:endParaRPr lang="en-GB"/>
            </a:p>
          </p:txBody>
        </p:sp>
        <p:sp>
          <p:nvSpPr>
            <p:cNvPr id="51" name="Freeform: Shape 50"/>
            <p:cNvSpPr/>
            <p:nvPr/>
          </p:nvSpPr>
          <p:spPr bwMode="auto">
            <a:xfrm>
              <a:off x="703406" y="432680"/>
              <a:ext cx="22064" cy="22064"/>
            </a:xfrm>
            <a:custGeom>
              <a:avLst/>
              <a:gdLst>
                <a:gd name="connsiteX0" fmla="*/ 22836 w 22835"/>
                <a:gd name="connsiteY0" fmla="*/ 11418 h 22835"/>
                <a:gd name="connsiteX1" fmla="*/ 11418 w 22835"/>
                <a:gd name="connsiteY1" fmla="*/ 22836 h 22835"/>
                <a:gd name="connsiteX2" fmla="*/ 0 w 22835"/>
                <a:gd name="connsiteY2" fmla="*/ 11418 h 22835"/>
                <a:gd name="connsiteX3" fmla="*/ 11418 w 22835"/>
                <a:gd name="connsiteY3" fmla="*/ 0 h 22835"/>
                <a:gd name="connsiteX4" fmla="*/ 22836 w 22835"/>
                <a:gd name="connsiteY4" fmla="*/ 11418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5" h="22835" fill="norm" stroke="1" extrusionOk="0">
                  <a:moveTo>
                    <a:pt x="22836" y="11418"/>
                  </a:moveTo>
                  <a:cubicBezTo>
                    <a:pt x="22836" y="17724"/>
                    <a:pt x="17724" y="22836"/>
                    <a:pt x="11418" y="22836"/>
                  </a:cubicBezTo>
                  <a:cubicBezTo>
                    <a:pt x="5112" y="22836"/>
                    <a:pt x="0" y="17724"/>
                    <a:pt x="0" y="11418"/>
                  </a:cubicBezTo>
                  <a:cubicBezTo>
                    <a:pt x="0" y="5112"/>
                    <a:pt x="5112" y="0"/>
                    <a:pt x="11418" y="0"/>
                  </a:cubicBezTo>
                  <a:cubicBezTo>
                    <a:pt x="17724" y="0"/>
                    <a:pt x="22836" y="5112"/>
                    <a:pt x="22836" y="11418"/>
                  </a:cubicBezTo>
                  <a:close/>
                </a:path>
              </a:pathLst>
            </a:custGeom>
            <a:grpFill/>
            <a:ln w="0" cap="flat">
              <a:noFill/>
              <a:prstDash val="solid"/>
              <a:miter/>
            </a:ln>
          </p:spPr>
          <p:txBody>
            <a:bodyPr rtlCol="0" anchor="ctr"/>
            <a:lstStyle/>
            <a:p>
              <a:pPr>
                <a:defRPr/>
              </a:pPr>
              <a:endParaRPr lang="en-GB"/>
            </a:p>
          </p:txBody>
        </p:sp>
        <p:sp>
          <p:nvSpPr>
            <p:cNvPr id="52" name="Freeform: Shape 51"/>
            <p:cNvSpPr/>
            <p:nvPr/>
          </p:nvSpPr>
          <p:spPr bwMode="auto">
            <a:xfrm>
              <a:off x="190446" y="452507"/>
              <a:ext cx="22064" cy="22064"/>
            </a:xfrm>
            <a:custGeom>
              <a:avLst/>
              <a:gdLst>
                <a:gd name="connsiteX0" fmla="*/ 22836 w 22835"/>
                <a:gd name="connsiteY0" fmla="*/ 11418 h 22835"/>
                <a:gd name="connsiteX1" fmla="*/ 11418 w 22835"/>
                <a:gd name="connsiteY1" fmla="*/ 22836 h 22835"/>
                <a:gd name="connsiteX2" fmla="*/ 0 w 22835"/>
                <a:gd name="connsiteY2" fmla="*/ 11418 h 22835"/>
                <a:gd name="connsiteX3" fmla="*/ 11418 w 22835"/>
                <a:gd name="connsiteY3" fmla="*/ 0 h 22835"/>
                <a:gd name="connsiteX4" fmla="*/ 22836 w 22835"/>
                <a:gd name="connsiteY4" fmla="*/ 11418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5" h="22835" fill="norm" stroke="1" extrusionOk="0">
                  <a:moveTo>
                    <a:pt x="22836" y="11418"/>
                  </a:moveTo>
                  <a:cubicBezTo>
                    <a:pt x="22836" y="17724"/>
                    <a:pt x="17724" y="22836"/>
                    <a:pt x="11418" y="22836"/>
                  </a:cubicBezTo>
                  <a:cubicBezTo>
                    <a:pt x="5112" y="22836"/>
                    <a:pt x="0" y="17724"/>
                    <a:pt x="0" y="11418"/>
                  </a:cubicBezTo>
                  <a:cubicBezTo>
                    <a:pt x="0" y="5112"/>
                    <a:pt x="5112" y="0"/>
                    <a:pt x="11418" y="0"/>
                  </a:cubicBezTo>
                  <a:cubicBezTo>
                    <a:pt x="17724" y="0"/>
                    <a:pt x="22836" y="5112"/>
                    <a:pt x="22836" y="11418"/>
                  </a:cubicBezTo>
                  <a:close/>
                </a:path>
              </a:pathLst>
            </a:custGeom>
            <a:grpFill/>
            <a:ln w="0" cap="flat">
              <a:noFill/>
              <a:prstDash val="solid"/>
              <a:miter/>
            </a:ln>
          </p:spPr>
          <p:txBody>
            <a:bodyPr rtlCol="0" anchor="ctr"/>
            <a:lstStyle/>
            <a:p>
              <a:pPr>
                <a:defRPr/>
              </a:pPr>
              <a:endParaRPr lang="en-GB"/>
            </a:p>
          </p:txBody>
        </p:sp>
        <p:sp>
          <p:nvSpPr>
            <p:cNvPr id="53" name="Freeform: Shape 52"/>
            <p:cNvSpPr/>
            <p:nvPr/>
          </p:nvSpPr>
          <p:spPr bwMode="auto">
            <a:xfrm>
              <a:off x="238697" y="448840"/>
              <a:ext cx="22064" cy="22064"/>
            </a:xfrm>
            <a:custGeom>
              <a:avLst/>
              <a:gdLst>
                <a:gd name="connsiteX0" fmla="*/ 22836 w 22835"/>
                <a:gd name="connsiteY0" fmla="*/ 11418 h 22835"/>
                <a:gd name="connsiteX1" fmla="*/ 11418 w 22835"/>
                <a:gd name="connsiteY1" fmla="*/ 22836 h 22835"/>
                <a:gd name="connsiteX2" fmla="*/ 0 w 22835"/>
                <a:gd name="connsiteY2" fmla="*/ 11418 h 22835"/>
                <a:gd name="connsiteX3" fmla="*/ 11418 w 22835"/>
                <a:gd name="connsiteY3" fmla="*/ 0 h 22835"/>
                <a:gd name="connsiteX4" fmla="*/ 22836 w 22835"/>
                <a:gd name="connsiteY4" fmla="*/ 11418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5" h="22835" fill="norm" stroke="1" extrusionOk="0">
                  <a:moveTo>
                    <a:pt x="22836" y="11418"/>
                  </a:moveTo>
                  <a:cubicBezTo>
                    <a:pt x="22836" y="17724"/>
                    <a:pt x="17724" y="22836"/>
                    <a:pt x="11418" y="22836"/>
                  </a:cubicBezTo>
                  <a:cubicBezTo>
                    <a:pt x="5112" y="22836"/>
                    <a:pt x="0" y="17724"/>
                    <a:pt x="0" y="11418"/>
                  </a:cubicBezTo>
                  <a:cubicBezTo>
                    <a:pt x="0" y="5112"/>
                    <a:pt x="5112" y="0"/>
                    <a:pt x="11418" y="0"/>
                  </a:cubicBezTo>
                  <a:cubicBezTo>
                    <a:pt x="17724" y="0"/>
                    <a:pt x="22836" y="5112"/>
                    <a:pt x="22836" y="11418"/>
                  </a:cubicBezTo>
                  <a:close/>
                </a:path>
              </a:pathLst>
            </a:custGeom>
            <a:grpFill/>
            <a:ln w="0" cap="flat">
              <a:noFill/>
              <a:prstDash val="solid"/>
              <a:miter/>
            </a:ln>
          </p:spPr>
          <p:txBody>
            <a:bodyPr rtlCol="0" anchor="ctr"/>
            <a:lstStyle/>
            <a:p>
              <a:pPr>
                <a:defRPr/>
              </a:pPr>
              <a:endParaRPr lang="en-GB"/>
            </a:p>
          </p:txBody>
        </p:sp>
        <p:sp>
          <p:nvSpPr>
            <p:cNvPr id="54" name="Freeform: Shape 53"/>
            <p:cNvSpPr/>
            <p:nvPr/>
          </p:nvSpPr>
          <p:spPr bwMode="auto">
            <a:xfrm>
              <a:off x="271764" y="85277"/>
              <a:ext cx="22065" cy="22064"/>
            </a:xfrm>
            <a:custGeom>
              <a:avLst/>
              <a:gdLst>
                <a:gd name="connsiteX0" fmla="*/ 11418 w 22836"/>
                <a:gd name="connsiteY0" fmla="*/ 22836 h 22835"/>
                <a:gd name="connsiteX1" fmla="*/ 22836 w 22836"/>
                <a:gd name="connsiteY1" fmla="*/ 11418 h 22835"/>
                <a:gd name="connsiteX2" fmla="*/ 11418 w 22836"/>
                <a:gd name="connsiteY2" fmla="*/ 0 h 22835"/>
                <a:gd name="connsiteX3" fmla="*/ 0 w 22836"/>
                <a:gd name="connsiteY3" fmla="*/ 11418 h 22835"/>
                <a:gd name="connsiteX4" fmla="*/ 11418 w 22836"/>
                <a:gd name="connsiteY4" fmla="*/ 22836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6" h="22835" fill="norm" stroke="1" extrusionOk="0">
                  <a:moveTo>
                    <a:pt x="11418" y="22836"/>
                  </a:moveTo>
                  <a:cubicBezTo>
                    <a:pt x="17731" y="22836"/>
                    <a:pt x="22836" y="17731"/>
                    <a:pt x="22836" y="11418"/>
                  </a:cubicBezTo>
                  <a:cubicBezTo>
                    <a:pt x="22836" y="5104"/>
                    <a:pt x="17731" y="0"/>
                    <a:pt x="11418" y="0"/>
                  </a:cubicBezTo>
                  <a:cubicBezTo>
                    <a:pt x="5105" y="0"/>
                    <a:pt x="0" y="5104"/>
                    <a:pt x="0" y="11418"/>
                  </a:cubicBezTo>
                  <a:cubicBezTo>
                    <a:pt x="0" y="17731"/>
                    <a:pt x="5105" y="22836"/>
                    <a:pt x="11418" y="22836"/>
                  </a:cubicBezTo>
                  <a:close/>
                </a:path>
              </a:pathLst>
            </a:custGeom>
            <a:grpFill/>
            <a:ln w="0" cap="flat">
              <a:noFill/>
              <a:prstDash val="solid"/>
              <a:miter/>
            </a:ln>
          </p:spPr>
          <p:txBody>
            <a:bodyPr rtlCol="0" anchor="ctr"/>
            <a:lstStyle/>
            <a:p>
              <a:pPr>
                <a:defRPr/>
              </a:pPr>
              <a:endParaRPr lang="en-GB"/>
            </a:p>
          </p:txBody>
        </p:sp>
        <p:sp>
          <p:nvSpPr>
            <p:cNvPr id="55" name="Freeform: Shape 54"/>
            <p:cNvSpPr/>
            <p:nvPr/>
          </p:nvSpPr>
          <p:spPr bwMode="auto">
            <a:xfrm>
              <a:off x="212478" y="111139"/>
              <a:ext cx="22065" cy="22064"/>
            </a:xfrm>
            <a:custGeom>
              <a:avLst/>
              <a:gdLst>
                <a:gd name="connsiteX0" fmla="*/ 11418 w 22836"/>
                <a:gd name="connsiteY0" fmla="*/ 22836 h 22835"/>
                <a:gd name="connsiteX1" fmla="*/ 22836 w 22836"/>
                <a:gd name="connsiteY1" fmla="*/ 11418 h 22835"/>
                <a:gd name="connsiteX2" fmla="*/ 11418 w 22836"/>
                <a:gd name="connsiteY2" fmla="*/ 0 h 22835"/>
                <a:gd name="connsiteX3" fmla="*/ 0 w 22836"/>
                <a:gd name="connsiteY3" fmla="*/ 11418 h 22835"/>
                <a:gd name="connsiteX4" fmla="*/ 11418 w 22836"/>
                <a:gd name="connsiteY4" fmla="*/ 22836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6" h="22835" fill="norm" stroke="1" extrusionOk="0">
                  <a:moveTo>
                    <a:pt x="11418" y="22836"/>
                  </a:moveTo>
                  <a:cubicBezTo>
                    <a:pt x="17731" y="22836"/>
                    <a:pt x="22836" y="17731"/>
                    <a:pt x="22836" y="11418"/>
                  </a:cubicBezTo>
                  <a:cubicBezTo>
                    <a:pt x="22836" y="5104"/>
                    <a:pt x="17731" y="0"/>
                    <a:pt x="11418" y="0"/>
                  </a:cubicBezTo>
                  <a:cubicBezTo>
                    <a:pt x="5105" y="0"/>
                    <a:pt x="0" y="5104"/>
                    <a:pt x="0" y="11418"/>
                  </a:cubicBezTo>
                  <a:cubicBezTo>
                    <a:pt x="0" y="17731"/>
                    <a:pt x="5105" y="22836"/>
                    <a:pt x="11418" y="22836"/>
                  </a:cubicBezTo>
                  <a:close/>
                </a:path>
              </a:pathLst>
            </a:custGeom>
            <a:grpFill/>
            <a:ln w="0" cap="flat">
              <a:noFill/>
              <a:prstDash val="solid"/>
              <a:miter/>
            </a:ln>
          </p:spPr>
          <p:txBody>
            <a:bodyPr rtlCol="0" anchor="ctr"/>
            <a:lstStyle/>
            <a:p>
              <a:pPr>
                <a:defRPr/>
              </a:pPr>
              <a:endParaRPr lang="en-GB"/>
            </a:p>
          </p:txBody>
        </p:sp>
        <p:sp>
          <p:nvSpPr>
            <p:cNvPr id="56" name="Freeform: Shape 55"/>
            <p:cNvSpPr/>
            <p:nvPr/>
          </p:nvSpPr>
          <p:spPr bwMode="auto">
            <a:xfrm>
              <a:off x="249730" y="481290"/>
              <a:ext cx="22065" cy="22064"/>
            </a:xfrm>
            <a:custGeom>
              <a:avLst/>
              <a:gdLst>
                <a:gd name="connsiteX0" fmla="*/ 11418 w 22836"/>
                <a:gd name="connsiteY0" fmla="*/ 0 h 22835"/>
                <a:gd name="connsiteX1" fmla="*/ 0 w 22836"/>
                <a:gd name="connsiteY1" fmla="*/ 11418 h 22835"/>
                <a:gd name="connsiteX2" fmla="*/ 11418 w 22836"/>
                <a:gd name="connsiteY2" fmla="*/ 22836 h 22835"/>
                <a:gd name="connsiteX3" fmla="*/ 22836 w 22836"/>
                <a:gd name="connsiteY3" fmla="*/ 11418 h 22835"/>
                <a:gd name="connsiteX4" fmla="*/ 11418 w 22836"/>
                <a:gd name="connsiteY4" fmla="*/ 0 h 2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6" h="22835" fill="norm" stroke="1" extrusionOk="0">
                  <a:moveTo>
                    <a:pt x="11418" y="0"/>
                  </a:moveTo>
                  <a:cubicBezTo>
                    <a:pt x="5105" y="0"/>
                    <a:pt x="0" y="5104"/>
                    <a:pt x="0" y="11418"/>
                  </a:cubicBezTo>
                  <a:cubicBezTo>
                    <a:pt x="0" y="17731"/>
                    <a:pt x="5105" y="22836"/>
                    <a:pt x="11418" y="22836"/>
                  </a:cubicBezTo>
                  <a:cubicBezTo>
                    <a:pt x="17731" y="22836"/>
                    <a:pt x="22836" y="17731"/>
                    <a:pt x="22836" y="11418"/>
                  </a:cubicBezTo>
                  <a:cubicBezTo>
                    <a:pt x="22836" y="5104"/>
                    <a:pt x="17731" y="0"/>
                    <a:pt x="11418" y="0"/>
                  </a:cubicBezTo>
                  <a:close/>
                </a:path>
              </a:pathLst>
            </a:custGeom>
            <a:grpFill/>
            <a:ln w="0" cap="flat">
              <a:noFill/>
              <a:prstDash val="solid"/>
              <a:miter/>
            </a:ln>
          </p:spPr>
          <p:txBody>
            <a:bodyPr rtlCol="0" anchor="ctr"/>
            <a:lstStyle/>
            <a:p>
              <a:pPr>
                <a:defRPr/>
              </a:pPr>
              <a:endParaRPr lang="en-GB"/>
            </a:p>
          </p:txBody>
        </p:sp>
        <p:sp>
          <p:nvSpPr>
            <p:cNvPr id="57" name="Freeform: Shape 56"/>
            <p:cNvSpPr/>
            <p:nvPr/>
          </p:nvSpPr>
          <p:spPr bwMode="auto">
            <a:xfrm>
              <a:off x="527732" y="298957"/>
              <a:ext cx="57329" cy="50580"/>
            </a:xfrm>
            <a:custGeom>
              <a:avLst/>
              <a:gdLst>
                <a:gd name="connsiteX0" fmla="*/ 20645 w 59331"/>
                <a:gd name="connsiteY0" fmla="*/ 48257 h 52346"/>
                <a:gd name="connsiteX1" fmla="*/ 20645 w 59331"/>
                <a:gd name="connsiteY1" fmla="*/ 48257 h 52346"/>
                <a:gd name="connsiteX2" fmla="*/ 53186 w 59331"/>
                <a:gd name="connsiteY2" fmla="*/ 22096 h 52346"/>
                <a:gd name="connsiteX3" fmla="*/ 57888 w 59331"/>
                <a:gd name="connsiteY3" fmla="*/ 6145 h 52346"/>
                <a:gd name="connsiteX4" fmla="*/ 41936 w 59331"/>
                <a:gd name="connsiteY4" fmla="*/ 1443 h 52346"/>
                <a:gd name="connsiteX5" fmla="*/ 2880 w 59331"/>
                <a:gd name="connsiteY5" fmla="*/ 32876 h 52346"/>
                <a:gd name="connsiteX6" fmla="*/ 4056 w 59331"/>
                <a:gd name="connsiteY6" fmla="*/ 49466 h 52346"/>
                <a:gd name="connsiteX7" fmla="*/ 20645 w 59331"/>
                <a:gd name="connsiteY7" fmla="*/ 48290 h 5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31" h="52346" fill="norm" stroke="1" extrusionOk="0">
                  <a:moveTo>
                    <a:pt x="20645" y="48257"/>
                  </a:moveTo>
                  <a:lnTo>
                    <a:pt x="20645" y="48257"/>
                  </a:lnTo>
                  <a:cubicBezTo>
                    <a:pt x="29780" y="37712"/>
                    <a:pt x="40828" y="28813"/>
                    <a:pt x="53186" y="22096"/>
                  </a:cubicBezTo>
                  <a:cubicBezTo>
                    <a:pt x="58895" y="19007"/>
                    <a:pt x="61011" y="11854"/>
                    <a:pt x="57888" y="6145"/>
                  </a:cubicBezTo>
                  <a:cubicBezTo>
                    <a:pt x="54798" y="436"/>
                    <a:pt x="47645" y="-1680"/>
                    <a:pt x="41936" y="1443"/>
                  </a:cubicBezTo>
                  <a:cubicBezTo>
                    <a:pt x="27059" y="9503"/>
                    <a:pt x="13862" y="20182"/>
                    <a:pt x="2880" y="32876"/>
                  </a:cubicBezTo>
                  <a:cubicBezTo>
                    <a:pt x="-1385" y="37779"/>
                    <a:pt x="-847" y="45201"/>
                    <a:pt x="4056" y="49466"/>
                  </a:cubicBezTo>
                  <a:cubicBezTo>
                    <a:pt x="8959" y="53731"/>
                    <a:pt x="16380" y="53193"/>
                    <a:pt x="20645" y="48290"/>
                  </a:cubicBezTo>
                  <a:close/>
                </a:path>
              </a:pathLst>
            </a:custGeom>
            <a:grpFill/>
            <a:ln w="0" cap="flat">
              <a:noFill/>
              <a:prstDash val="solid"/>
              <a:miter/>
            </a:ln>
          </p:spPr>
          <p:txBody>
            <a:bodyPr rtlCol="0" anchor="ctr"/>
            <a:lstStyle/>
            <a:p>
              <a:pPr>
                <a:defRPr/>
              </a:pPr>
              <a:endParaRPr lang="en-GB"/>
            </a:p>
          </p:txBody>
        </p:sp>
        <p:sp>
          <p:nvSpPr>
            <p:cNvPr id="58" name="Freeform: Shape 57"/>
            <p:cNvSpPr/>
            <p:nvPr/>
          </p:nvSpPr>
          <p:spPr bwMode="auto">
            <a:xfrm>
              <a:off x="322247" y="325134"/>
              <a:ext cx="44597" cy="57026"/>
            </a:xfrm>
            <a:custGeom>
              <a:avLst/>
              <a:gdLst>
                <a:gd name="connsiteX0" fmla="*/ 3030 w 46156"/>
                <a:gd name="connsiteY0" fmla="*/ 19620 h 59018"/>
                <a:gd name="connsiteX1" fmla="*/ 23583 w 46156"/>
                <a:gd name="connsiteY1" fmla="*/ 51859 h 59018"/>
                <a:gd name="connsiteX2" fmla="*/ 38997 w 46156"/>
                <a:gd name="connsiteY2" fmla="*/ 58072 h 59018"/>
                <a:gd name="connsiteX3" fmla="*/ 45210 w 46156"/>
                <a:gd name="connsiteY3" fmla="*/ 42657 h 59018"/>
                <a:gd name="connsiteX4" fmla="*/ 20493 w 46156"/>
                <a:gd name="connsiteY4" fmla="*/ 3904 h 59018"/>
                <a:gd name="connsiteX5" fmla="*/ 3904 w 46156"/>
                <a:gd name="connsiteY5" fmla="*/ 3031 h 59018"/>
                <a:gd name="connsiteX6" fmla="*/ 3030 w 46156"/>
                <a:gd name="connsiteY6" fmla="*/ 19620 h 59018"/>
                <a:gd name="connsiteX7" fmla="*/ 3030 w 46156"/>
                <a:gd name="connsiteY7" fmla="*/ 19620 h 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59018" fill="norm" stroke="1" extrusionOk="0">
                  <a:moveTo>
                    <a:pt x="3030" y="19620"/>
                  </a:moveTo>
                  <a:cubicBezTo>
                    <a:pt x="11560" y="29090"/>
                    <a:pt x="18545" y="39971"/>
                    <a:pt x="23583" y="51859"/>
                  </a:cubicBezTo>
                  <a:cubicBezTo>
                    <a:pt x="26135" y="57837"/>
                    <a:pt x="33019" y="60624"/>
                    <a:pt x="38997" y="58072"/>
                  </a:cubicBezTo>
                  <a:cubicBezTo>
                    <a:pt x="44974" y="55519"/>
                    <a:pt x="47762" y="48635"/>
                    <a:pt x="45210" y="42657"/>
                  </a:cubicBezTo>
                  <a:cubicBezTo>
                    <a:pt x="39131" y="28351"/>
                    <a:pt x="30736" y="15288"/>
                    <a:pt x="20493" y="3904"/>
                  </a:cubicBezTo>
                  <a:cubicBezTo>
                    <a:pt x="16161" y="-932"/>
                    <a:pt x="8740" y="-1335"/>
                    <a:pt x="3904" y="3031"/>
                  </a:cubicBezTo>
                  <a:cubicBezTo>
                    <a:pt x="-932" y="7363"/>
                    <a:pt x="-1335" y="14784"/>
                    <a:pt x="3030" y="19620"/>
                  </a:cubicBezTo>
                  <a:lnTo>
                    <a:pt x="3030" y="19620"/>
                  </a:lnTo>
                  <a:close/>
                </a:path>
              </a:pathLst>
            </a:custGeom>
            <a:grpFill/>
            <a:ln w="0" cap="flat">
              <a:noFill/>
              <a:prstDash val="solid"/>
              <a:miter/>
            </a:ln>
          </p:spPr>
          <p:txBody>
            <a:bodyPr rtlCol="0" anchor="ctr"/>
            <a:lstStyle/>
            <a:p>
              <a:pPr>
                <a:defRPr/>
              </a:pPr>
              <a:endParaRPr lang="en-GB"/>
            </a:p>
          </p:txBody>
        </p:sp>
        <p:sp>
          <p:nvSpPr>
            <p:cNvPr id="59" name="Freeform: Shape 58"/>
            <p:cNvSpPr/>
            <p:nvPr/>
          </p:nvSpPr>
          <p:spPr bwMode="auto">
            <a:xfrm>
              <a:off x="275350" y="292582"/>
              <a:ext cx="39311" cy="30712"/>
            </a:xfrm>
            <a:custGeom>
              <a:avLst/>
              <a:gdLst>
                <a:gd name="connsiteX0" fmla="*/ 7470 w 40684"/>
                <a:gd name="connsiteY0" fmla="*/ 22683 h 31785"/>
                <a:gd name="connsiteX1" fmla="*/ 7470 w 40684"/>
                <a:gd name="connsiteY1" fmla="*/ 22683 h 31785"/>
                <a:gd name="connsiteX2" fmla="*/ 23052 w 40684"/>
                <a:gd name="connsiteY2" fmla="*/ 30205 h 31785"/>
                <a:gd name="connsiteX3" fmla="*/ 39104 w 40684"/>
                <a:gd name="connsiteY3" fmla="*/ 25907 h 31785"/>
                <a:gd name="connsiteX4" fmla="*/ 34806 w 40684"/>
                <a:gd name="connsiteY4" fmla="*/ 9854 h 31785"/>
                <a:gd name="connsiteX5" fmla="*/ 16067 w 40684"/>
                <a:gd name="connsiteY5" fmla="*/ 821 h 31785"/>
                <a:gd name="connsiteX6" fmla="*/ 821 w 40684"/>
                <a:gd name="connsiteY6" fmla="*/ 7470 h 31785"/>
                <a:gd name="connsiteX7" fmla="*/ 7470 w 40684"/>
                <a:gd name="connsiteY7" fmla="*/ 22716 h 3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84" h="31785" fill="norm" stroke="1" extrusionOk="0">
                  <a:moveTo>
                    <a:pt x="7470" y="22683"/>
                  </a:moveTo>
                  <a:lnTo>
                    <a:pt x="7470" y="22683"/>
                  </a:lnTo>
                  <a:cubicBezTo>
                    <a:pt x="12877" y="24798"/>
                    <a:pt x="18082" y="27317"/>
                    <a:pt x="23052" y="30205"/>
                  </a:cubicBezTo>
                  <a:cubicBezTo>
                    <a:pt x="28660" y="33463"/>
                    <a:pt x="35847" y="31515"/>
                    <a:pt x="39104" y="25907"/>
                  </a:cubicBezTo>
                  <a:cubicBezTo>
                    <a:pt x="42362" y="20298"/>
                    <a:pt x="40414" y="13112"/>
                    <a:pt x="34806" y="9854"/>
                  </a:cubicBezTo>
                  <a:cubicBezTo>
                    <a:pt x="28828" y="6395"/>
                    <a:pt x="22548" y="3373"/>
                    <a:pt x="16067" y="821"/>
                  </a:cubicBezTo>
                  <a:cubicBezTo>
                    <a:pt x="10022" y="-1563"/>
                    <a:pt x="3205" y="1425"/>
                    <a:pt x="821" y="7470"/>
                  </a:cubicBezTo>
                  <a:cubicBezTo>
                    <a:pt x="-1563" y="13515"/>
                    <a:pt x="1425" y="20332"/>
                    <a:pt x="7470" y="22716"/>
                  </a:cubicBezTo>
                  <a:close/>
                </a:path>
              </a:pathLst>
            </a:custGeom>
            <a:grpFill/>
            <a:ln w="0" cap="flat">
              <a:noFill/>
              <a:prstDash val="solid"/>
              <a:miter/>
            </a:ln>
          </p:spPr>
          <p:txBody>
            <a:bodyPr rtlCol="0" anchor="ctr"/>
            <a:lstStyle/>
            <a:p>
              <a:pPr>
                <a:defRPr/>
              </a:pPr>
              <a:endParaRPr lang="en-GB"/>
            </a:p>
          </p:txBody>
        </p:sp>
      </p:grpSp>
      <p:grpSp>
        <p:nvGrpSpPr>
          <p:cNvPr id="81" name="Group 80"/>
          <p:cNvGrpSpPr/>
          <p:nvPr/>
        </p:nvGrpSpPr>
        <p:grpSpPr bwMode="auto">
          <a:xfrm>
            <a:off x="8847180" y="941692"/>
            <a:ext cx="735822" cy="735822"/>
            <a:chOff x="0" y="0"/>
            <a:chExt cx="735822" cy="735822"/>
          </a:xfrm>
          <a:solidFill>
            <a:schemeClr val="accent3"/>
          </a:solidFill>
        </p:grpSpPr>
        <p:sp>
          <p:nvSpPr>
            <p:cNvPr id="74" name="Freeform: Shape 73"/>
            <p:cNvSpPr/>
            <p:nvPr/>
          </p:nvSpPr>
          <p:spPr bwMode="auto">
            <a:xfrm>
              <a:off x="0" y="0"/>
              <a:ext cx="735822" cy="735822"/>
            </a:xfrm>
            <a:custGeom>
              <a:avLst/>
              <a:gdLst>
                <a:gd name="connsiteX0" fmla="*/ 642829 w 761508"/>
                <a:gd name="connsiteY0" fmla="*/ 104608 h 761508"/>
                <a:gd name="connsiteX1" fmla="*/ 642829 w 761508"/>
                <a:gd name="connsiteY1" fmla="*/ 0 h 761508"/>
                <a:gd name="connsiteX2" fmla="*/ 118679 w 761508"/>
                <a:gd name="connsiteY2" fmla="*/ 0 h 761508"/>
                <a:gd name="connsiteX3" fmla="*/ 118679 w 761508"/>
                <a:gd name="connsiteY3" fmla="*/ 104608 h 761508"/>
                <a:gd name="connsiteX4" fmla="*/ 0 w 761508"/>
                <a:gd name="connsiteY4" fmla="*/ 380754 h 761508"/>
                <a:gd name="connsiteX5" fmla="*/ 380754 w 761508"/>
                <a:gd name="connsiteY5" fmla="*/ 761508 h 761508"/>
                <a:gd name="connsiteX6" fmla="*/ 761508 w 761508"/>
                <a:gd name="connsiteY6" fmla="*/ 380754 h 761508"/>
                <a:gd name="connsiteX7" fmla="*/ 642829 w 761508"/>
                <a:gd name="connsiteY7" fmla="*/ 104608 h 761508"/>
                <a:gd name="connsiteX8" fmla="*/ 24347 w 761508"/>
                <a:gd name="connsiteY8" fmla="*/ 380754 h 761508"/>
                <a:gd name="connsiteX9" fmla="*/ 118646 w 761508"/>
                <a:gd name="connsiteY9" fmla="*/ 139567 h 761508"/>
                <a:gd name="connsiteX10" fmla="*/ 118646 w 761508"/>
                <a:gd name="connsiteY10" fmla="*/ 621975 h 761508"/>
                <a:gd name="connsiteX11" fmla="*/ 24347 w 761508"/>
                <a:gd name="connsiteY11" fmla="*/ 380721 h 761508"/>
                <a:gd name="connsiteX12" fmla="*/ 147258 w 761508"/>
                <a:gd name="connsiteY12" fmla="*/ 649781 h 761508"/>
                <a:gd name="connsiteX13" fmla="*/ 147258 w 761508"/>
                <a:gd name="connsiteY13" fmla="*/ 28578 h 761508"/>
                <a:gd name="connsiteX14" fmla="*/ 614251 w 761508"/>
                <a:gd name="connsiteY14" fmla="*/ 28578 h 761508"/>
                <a:gd name="connsiteX15" fmla="*/ 614251 w 761508"/>
                <a:gd name="connsiteY15" fmla="*/ 649781 h 761508"/>
                <a:gd name="connsiteX16" fmla="*/ 380754 w 761508"/>
                <a:gd name="connsiteY16" fmla="*/ 737128 h 761508"/>
                <a:gd name="connsiteX17" fmla="*/ 147258 w 761508"/>
                <a:gd name="connsiteY17" fmla="*/ 649781 h 761508"/>
                <a:gd name="connsiteX18" fmla="*/ 642829 w 761508"/>
                <a:gd name="connsiteY18" fmla="*/ 621975 h 761508"/>
                <a:gd name="connsiteX19" fmla="*/ 642829 w 761508"/>
                <a:gd name="connsiteY19" fmla="*/ 139635 h 761508"/>
                <a:gd name="connsiteX20" fmla="*/ 737128 w 761508"/>
                <a:gd name="connsiteY20" fmla="*/ 380754 h 761508"/>
                <a:gd name="connsiteX21" fmla="*/ 642829 w 761508"/>
                <a:gd name="connsiteY21" fmla="*/ 622008 h 76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1508" h="761508" fill="norm" stroke="1" extrusionOk="0">
                  <a:moveTo>
                    <a:pt x="642829" y="104608"/>
                  </a:moveTo>
                  <a:lnTo>
                    <a:pt x="642829" y="0"/>
                  </a:lnTo>
                  <a:lnTo>
                    <a:pt x="118679" y="0"/>
                  </a:lnTo>
                  <a:lnTo>
                    <a:pt x="118679" y="104608"/>
                  </a:lnTo>
                  <a:cubicBezTo>
                    <a:pt x="45605" y="173989"/>
                    <a:pt x="0" y="272015"/>
                    <a:pt x="0" y="380754"/>
                  </a:cubicBezTo>
                  <a:cubicBezTo>
                    <a:pt x="0" y="591045"/>
                    <a:pt x="170463" y="761508"/>
                    <a:pt x="380754" y="761508"/>
                  </a:cubicBezTo>
                  <a:cubicBezTo>
                    <a:pt x="591045" y="761508"/>
                    <a:pt x="761508" y="591045"/>
                    <a:pt x="761508" y="380754"/>
                  </a:cubicBezTo>
                  <a:cubicBezTo>
                    <a:pt x="761508" y="272049"/>
                    <a:pt x="715904" y="173989"/>
                    <a:pt x="642829" y="104608"/>
                  </a:cubicBezTo>
                  <a:close/>
                  <a:moveTo>
                    <a:pt x="24347" y="380754"/>
                  </a:moveTo>
                  <a:cubicBezTo>
                    <a:pt x="24347" y="287799"/>
                    <a:pt x="60146" y="203071"/>
                    <a:pt x="118646" y="139567"/>
                  </a:cubicBezTo>
                  <a:lnTo>
                    <a:pt x="118646" y="621975"/>
                  </a:lnTo>
                  <a:cubicBezTo>
                    <a:pt x="60146" y="558437"/>
                    <a:pt x="24347" y="473710"/>
                    <a:pt x="24347" y="380721"/>
                  </a:cubicBezTo>
                  <a:close/>
                  <a:moveTo>
                    <a:pt x="147258" y="649781"/>
                  </a:moveTo>
                  <a:lnTo>
                    <a:pt x="147258" y="28578"/>
                  </a:lnTo>
                  <a:lnTo>
                    <a:pt x="614251" y="28578"/>
                  </a:lnTo>
                  <a:lnTo>
                    <a:pt x="614251" y="649781"/>
                  </a:lnTo>
                  <a:cubicBezTo>
                    <a:pt x="551654" y="704184"/>
                    <a:pt x="469982" y="737128"/>
                    <a:pt x="380754" y="737128"/>
                  </a:cubicBezTo>
                  <a:cubicBezTo>
                    <a:pt x="291526" y="737128"/>
                    <a:pt x="209855" y="704150"/>
                    <a:pt x="147258" y="649781"/>
                  </a:cubicBezTo>
                  <a:close/>
                  <a:moveTo>
                    <a:pt x="642829" y="621975"/>
                  </a:moveTo>
                  <a:lnTo>
                    <a:pt x="642829" y="139635"/>
                  </a:lnTo>
                  <a:cubicBezTo>
                    <a:pt x="701329" y="203138"/>
                    <a:pt x="737128" y="287799"/>
                    <a:pt x="737128" y="380754"/>
                  </a:cubicBezTo>
                  <a:cubicBezTo>
                    <a:pt x="737128" y="473710"/>
                    <a:pt x="701329" y="558471"/>
                    <a:pt x="642829" y="622008"/>
                  </a:cubicBezTo>
                  <a:close/>
                </a:path>
              </a:pathLst>
            </a:custGeom>
            <a:grpFill/>
            <a:ln w="0" cap="flat">
              <a:noFill/>
              <a:prstDash val="solid"/>
              <a:miter/>
            </a:ln>
          </p:spPr>
          <p:txBody>
            <a:bodyPr rtlCol="0" anchor="ctr"/>
            <a:lstStyle/>
            <a:p>
              <a:pPr>
                <a:defRPr/>
              </a:pPr>
              <a:endParaRPr lang="en-GB"/>
            </a:p>
          </p:txBody>
        </p:sp>
        <p:sp>
          <p:nvSpPr>
            <p:cNvPr id="75" name="Freeform: Shape 74"/>
            <p:cNvSpPr/>
            <p:nvPr/>
          </p:nvSpPr>
          <p:spPr bwMode="auto">
            <a:xfrm>
              <a:off x="186649" y="193333"/>
              <a:ext cx="273232" cy="26154"/>
            </a:xfrm>
            <a:custGeom>
              <a:avLst/>
              <a:gdLst>
                <a:gd name="connsiteX0" fmla="*/ 278094 w 282770"/>
                <a:gd name="connsiteY0" fmla="*/ 23575 h 27067"/>
                <a:gd name="connsiteX1" fmla="*/ 282728 w 282770"/>
                <a:gd name="connsiteY1" fmla="*/ 14743 h 27067"/>
                <a:gd name="connsiteX2" fmla="*/ 282728 w 282770"/>
                <a:gd name="connsiteY2" fmla="*/ 14743 h 27067"/>
                <a:gd name="connsiteX3" fmla="*/ 282761 w 282770"/>
                <a:gd name="connsiteY3" fmla="*/ 13534 h 27067"/>
                <a:gd name="connsiteX4" fmla="*/ 279202 w 282770"/>
                <a:gd name="connsiteY4" fmla="*/ 4399 h 27067"/>
                <a:gd name="connsiteX5" fmla="*/ 269228 w 282770"/>
                <a:gd name="connsiteY5" fmla="*/ 0 h 27067"/>
                <a:gd name="connsiteX6" fmla="*/ 14071 w 282770"/>
                <a:gd name="connsiteY6" fmla="*/ 0 h 27067"/>
                <a:gd name="connsiteX7" fmla="*/ 4701 w 282770"/>
                <a:gd name="connsiteY7" fmla="*/ 3459 h 27067"/>
                <a:gd name="connsiteX8" fmla="*/ 67 w 282770"/>
                <a:gd name="connsiteY8" fmla="*/ 12190 h 27067"/>
                <a:gd name="connsiteX9" fmla="*/ 0 w 282770"/>
                <a:gd name="connsiteY9" fmla="*/ 13534 h 27067"/>
                <a:gd name="connsiteX10" fmla="*/ 3526 w 282770"/>
                <a:gd name="connsiteY10" fmla="*/ 22634 h 27067"/>
                <a:gd name="connsiteX11" fmla="*/ 13534 w 282770"/>
                <a:gd name="connsiteY11" fmla="*/ 27067 h 27067"/>
                <a:gd name="connsiteX12" fmla="*/ 268556 w 282770"/>
                <a:gd name="connsiteY12" fmla="*/ 27067 h 27067"/>
                <a:gd name="connsiteX13" fmla="*/ 278026 w 282770"/>
                <a:gd name="connsiteY13" fmla="*/ 23608 h 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770" h="27067" fill="norm" stroke="1" extrusionOk="0">
                  <a:moveTo>
                    <a:pt x="278094" y="23575"/>
                  </a:moveTo>
                  <a:cubicBezTo>
                    <a:pt x="280646" y="21392"/>
                    <a:pt x="282426" y="18302"/>
                    <a:pt x="282728" y="14743"/>
                  </a:cubicBezTo>
                  <a:lnTo>
                    <a:pt x="282728" y="14743"/>
                  </a:lnTo>
                  <a:cubicBezTo>
                    <a:pt x="282728" y="14340"/>
                    <a:pt x="282795" y="13937"/>
                    <a:pt x="282761" y="13534"/>
                  </a:cubicBezTo>
                  <a:cubicBezTo>
                    <a:pt x="282761" y="10175"/>
                    <a:pt x="281519" y="6884"/>
                    <a:pt x="279202" y="4399"/>
                  </a:cubicBezTo>
                  <a:cubicBezTo>
                    <a:pt x="276650" y="1612"/>
                    <a:pt x="273023" y="0"/>
                    <a:pt x="269228" y="0"/>
                  </a:cubicBezTo>
                  <a:lnTo>
                    <a:pt x="14071" y="0"/>
                  </a:lnTo>
                  <a:cubicBezTo>
                    <a:pt x="10511" y="0"/>
                    <a:pt x="7220" y="1310"/>
                    <a:pt x="4701" y="3459"/>
                  </a:cubicBezTo>
                  <a:cubicBezTo>
                    <a:pt x="2183" y="5608"/>
                    <a:pt x="437" y="8664"/>
                    <a:pt x="67" y="12190"/>
                  </a:cubicBezTo>
                  <a:cubicBezTo>
                    <a:pt x="34" y="12660"/>
                    <a:pt x="0" y="13097"/>
                    <a:pt x="0" y="13534"/>
                  </a:cubicBezTo>
                  <a:cubicBezTo>
                    <a:pt x="0" y="16892"/>
                    <a:pt x="1243" y="20149"/>
                    <a:pt x="3526" y="22634"/>
                  </a:cubicBezTo>
                  <a:cubicBezTo>
                    <a:pt x="6078" y="25455"/>
                    <a:pt x="9739" y="27067"/>
                    <a:pt x="13534" y="27067"/>
                  </a:cubicBezTo>
                  <a:lnTo>
                    <a:pt x="268556" y="27067"/>
                  </a:lnTo>
                  <a:cubicBezTo>
                    <a:pt x="272149" y="27067"/>
                    <a:pt x="275508" y="25757"/>
                    <a:pt x="278026" y="23608"/>
                  </a:cubicBezTo>
                  <a:close/>
                </a:path>
              </a:pathLst>
            </a:custGeom>
            <a:grpFill/>
            <a:ln w="0" cap="flat">
              <a:noFill/>
              <a:prstDash val="solid"/>
              <a:miter/>
            </a:ln>
          </p:spPr>
          <p:txBody>
            <a:bodyPr rtlCol="0" anchor="ctr"/>
            <a:lstStyle/>
            <a:p>
              <a:pPr>
                <a:defRPr/>
              </a:pPr>
              <a:endParaRPr lang="en-GB"/>
            </a:p>
          </p:txBody>
        </p:sp>
        <p:sp>
          <p:nvSpPr>
            <p:cNvPr id="76" name="Freeform: Shape 75"/>
            <p:cNvSpPr/>
            <p:nvPr/>
          </p:nvSpPr>
          <p:spPr bwMode="auto">
            <a:xfrm>
              <a:off x="186681" y="78526"/>
              <a:ext cx="359473" cy="26185"/>
            </a:xfrm>
            <a:custGeom>
              <a:avLst/>
              <a:gdLst>
                <a:gd name="connsiteX0" fmla="*/ 3190 w 372022"/>
                <a:gd name="connsiteY0" fmla="*/ 22534 h 27100"/>
                <a:gd name="connsiteX1" fmla="*/ 12661 w 372022"/>
                <a:gd name="connsiteY1" fmla="*/ 27101 h 27100"/>
                <a:gd name="connsiteX2" fmla="*/ 358825 w 372022"/>
                <a:gd name="connsiteY2" fmla="*/ 27101 h 27100"/>
                <a:gd name="connsiteX3" fmla="*/ 371989 w 372022"/>
                <a:gd name="connsiteY3" fmla="*/ 14743 h 27100"/>
                <a:gd name="connsiteX4" fmla="*/ 371989 w 372022"/>
                <a:gd name="connsiteY4" fmla="*/ 14743 h 27100"/>
                <a:gd name="connsiteX5" fmla="*/ 372023 w 372022"/>
                <a:gd name="connsiteY5" fmla="*/ 13534 h 27100"/>
                <a:gd name="connsiteX6" fmla="*/ 368833 w 372022"/>
                <a:gd name="connsiteY6" fmla="*/ 4534 h 27100"/>
                <a:gd name="connsiteX7" fmla="*/ 359396 w 372022"/>
                <a:gd name="connsiteY7" fmla="*/ 0 h 27100"/>
                <a:gd name="connsiteX8" fmla="*/ 13131 w 372022"/>
                <a:gd name="connsiteY8" fmla="*/ 0 h 27100"/>
                <a:gd name="connsiteX9" fmla="*/ 67 w 372022"/>
                <a:gd name="connsiteY9" fmla="*/ 12190 h 27100"/>
                <a:gd name="connsiteX10" fmla="*/ 67 w 372022"/>
                <a:gd name="connsiteY10" fmla="*/ 12190 h 27100"/>
                <a:gd name="connsiteX11" fmla="*/ 67 w 372022"/>
                <a:gd name="connsiteY11" fmla="*/ 12224 h 27100"/>
                <a:gd name="connsiteX12" fmla="*/ 67 w 372022"/>
                <a:gd name="connsiteY12" fmla="*/ 12224 h 27100"/>
                <a:gd name="connsiteX13" fmla="*/ 0 w 372022"/>
                <a:gd name="connsiteY13" fmla="*/ 13534 h 27100"/>
                <a:gd name="connsiteX14" fmla="*/ 3157 w 372022"/>
                <a:gd name="connsiteY14" fmla="*/ 22500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22" h="27100" fill="norm" stroke="1" extrusionOk="0">
                  <a:moveTo>
                    <a:pt x="3190" y="22534"/>
                  </a:moveTo>
                  <a:cubicBezTo>
                    <a:pt x="5541" y="25388"/>
                    <a:pt x="8966" y="27101"/>
                    <a:pt x="12661" y="27101"/>
                  </a:cubicBezTo>
                  <a:lnTo>
                    <a:pt x="358825" y="27101"/>
                  </a:lnTo>
                  <a:cubicBezTo>
                    <a:pt x="365777" y="27101"/>
                    <a:pt x="371452" y="21660"/>
                    <a:pt x="371989" y="14743"/>
                  </a:cubicBezTo>
                  <a:lnTo>
                    <a:pt x="371989" y="14743"/>
                  </a:lnTo>
                  <a:cubicBezTo>
                    <a:pt x="371989" y="14340"/>
                    <a:pt x="372023" y="13937"/>
                    <a:pt x="372023" y="13534"/>
                  </a:cubicBezTo>
                  <a:cubicBezTo>
                    <a:pt x="372023" y="10243"/>
                    <a:pt x="370915" y="7052"/>
                    <a:pt x="368833" y="4534"/>
                  </a:cubicBezTo>
                  <a:cubicBezTo>
                    <a:pt x="366482" y="1713"/>
                    <a:pt x="363056" y="0"/>
                    <a:pt x="359396" y="0"/>
                  </a:cubicBezTo>
                  <a:lnTo>
                    <a:pt x="13131" y="0"/>
                  </a:lnTo>
                  <a:cubicBezTo>
                    <a:pt x="6280" y="34"/>
                    <a:pt x="705" y="5373"/>
                    <a:pt x="67" y="12190"/>
                  </a:cubicBezTo>
                  <a:lnTo>
                    <a:pt x="67" y="12190"/>
                  </a:lnTo>
                  <a:cubicBezTo>
                    <a:pt x="67" y="12190"/>
                    <a:pt x="67" y="12224"/>
                    <a:pt x="67" y="12224"/>
                  </a:cubicBezTo>
                  <a:lnTo>
                    <a:pt x="67" y="12224"/>
                  </a:lnTo>
                  <a:cubicBezTo>
                    <a:pt x="34" y="12694"/>
                    <a:pt x="0" y="13131"/>
                    <a:pt x="0" y="13534"/>
                  </a:cubicBezTo>
                  <a:cubicBezTo>
                    <a:pt x="0" y="16791"/>
                    <a:pt x="1075" y="19981"/>
                    <a:pt x="3157" y="22500"/>
                  </a:cubicBezTo>
                  <a:close/>
                </a:path>
              </a:pathLst>
            </a:custGeom>
            <a:grpFill/>
            <a:ln w="0" cap="flat">
              <a:noFill/>
              <a:prstDash val="solid"/>
              <a:miter/>
            </a:ln>
          </p:spPr>
          <p:txBody>
            <a:bodyPr rtlCol="0" anchor="ctr"/>
            <a:lstStyle/>
            <a:p>
              <a:pPr>
                <a:defRPr/>
              </a:pPr>
              <a:endParaRPr lang="en-GB"/>
            </a:p>
          </p:txBody>
        </p:sp>
        <p:sp>
          <p:nvSpPr>
            <p:cNvPr id="77" name="Freeform: Shape 76"/>
            <p:cNvSpPr/>
            <p:nvPr/>
          </p:nvSpPr>
          <p:spPr bwMode="auto">
            <a:xfrm>
              <a:off x="186681" y="135896"/>
              <a:ext cx="359473" cy="26185"/>
            </a:xfrm>
            <a:custGeom>
              <a:avLst/>
              <a:gdLst>
                <a:gd name="connsiteX0" fmla="*/ 12661 w 372022"/>
                <a:gd name="connsiteY0" fmla="*/ 27101 h 27100"/>
                <a:gd name="connsiteX1" fmla="*/ 358825 w 372022"/>
                <a:gd name="connsiteY1" fmla="*/ 27101 h 27100"/>
                <a:gd name="connsiteX2" fmla="*/ 371989 w 372022"/>
                <a:gd name="connsiteY2" fmla="*/ 14743 h 27100"/>
                <a:gd name="connsiteX3" fmla="*/ 371989 w 372022"/>
                <a:gd name="connsiteY3" fmla="*/ 14743 h 27100"/>
                <a:gd name="connsiteX4" fmla="*/ 372023 w 372022"/>
                <a:gd name="connsiteY4" fmla="*/ 13534 h 27100"/>
                <a:gd name="connsiteX5" fmla="*/ 368833 w 372022"/>
                <a:gd name="connsiteY5" fmla="*/ 4534 h 27100"/>
                <a:gd name="connsiteX6" fmla="*/ 359396 w 372022"/>
                <a:gd name="connsiteY6" fmla="*/ 0 h 27100"/>
                <a:gd name="connsiteX7" fmla="*/ 13131 w 372022"/>
                <a:gd name="connsiteY7" fmla="*/ 0 h 27100"/>
                <a:gd name="connsiteX8" fmla="*/ 67 w 372022"/>
                <a:gd name="connsiteY8" fmla="*/ 12190 h 27100"/>
                <a:gd name="connsiteX9" fmla="*/ 67 w 372022"/>
                <a:gd name="connsiteY9" fmla="*/ 12190 h 27100"/>
                <a:gd name="connsiteX10" fmla="*/ 67 w 372022"/>
                <a:gd name="connsiteY10" fmla="*/ 12224 h 27100"/>
                <a:gd name="connsiteX11" fmla="*/ 67 w 372022"/>
                <a:gd name="connsiteY11" fmla="*/ 12224 h 27100"/>
                <a:gd name="connsiteX12" fmla="*/ 0 w 372022"/>
                <a:gd name="connsiteY12" fmla="*/ 13534 h 27100"/>
                <a:gd name="connsiteX13" fmla="*/ 3157 w 372022"/>
                <a:gd name="connsiteY13" fmla="*/ 22500 h 27100"/>
                <a:gd name="connsiteX14" fmla="*/ 12627 w 372022"/>
                <a:gd name="connsiteY14" fmla="*/ 27067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22" h="27100" fill="norm" stroke="1" extrusionOk="0">
                  <a:moveTo>
                    <a:pt x="12661" y="27101"/>
                  </a:moveTo>
                  <a:lnTo>
                    <a:pt x="358825" y="27101"/>
                  </a:lnTo>
                  <a:cubicBezTo>
                    <a:pt x="365777" y="27101"/>
                    <a:pt x="371452" y="21660"/>
                    <a:pt x="371989" y="14743"/>
                  </a:cubicBezTo>
                  <a:lnTo>
                    <a:pt x="371989" y="14743"/>
                  </a:lnTo>
                  <a:cubicBezTo>
                    <a:pt x="371989" y="14340"/>
                    <a:pt x="372023" y="13937"/>
                    <a:pt x="372023" y="13534"/>
                  </a:cubicBezTo>
                  <a:cubicBezTo>
                    <a:pt x="372023" y="10243"/>
                    <a:pt x="370915" y="7052"/>
                    <a:pt x="368833" y="4534"/>
                  </a:cubicBezTo>
                  <a:cubicBezTo>
                    <a:pt x="366482" y="1713"/>
                    <a:pt x="363056" y="0"/>
                    <a:pt x="359396" y="0"/>
                  </a:cubicBezTo>
                  <a:lnTo>
                    <a:pt x="13131" y="0"/>
                  </a:lnTo>
                  <a:cubicBezTo>
                    <a:pt x="6280" y="34"/>
                    <a:pt x="705" y="5373"/>
                    <a:pt x="67" y="12190"/>
                  </a:cubicBezTo>
                  <a:lnTo>
                    <a:pt x="67" y="12190"/>
                  </a:lnTo>
                  <a:cubicBezTo>
                    <a:pt x="67" y="12190"/>
                    <a:pt x="67" y="12224"/>
                    <a:pt x="67" y="12224"/>
                  </a:cubicBezTo>
                  <a:lnTo>
                    <a:pt x="67" y="12224"/>
                  </a:lnTo>
                  <a:cubicBezTo>
                    <a:pt x="34" y="12694"/>
                    <a:pt x="0" y="13131"/>
                    <a:pt x="0" y="13534"/>
                  </a:cubicBezTo>
                  <a:cubicBezTo>
                    <a:pt x="0" y="16791"/>
                    <a:pt x="1075" y="19981"/>
                    <a:pt x="3157" y="22500"/>
                  </a:cubicBezTo>
                  <a:cubicBezTo>
                    <a:pt x="5508" y="25355"/>
                    <a:pt x="8933" y="27067"/>
                    <a:pt x="12627" y="27067"/>
                  </a:cubicBezTo>
                  <a:close/>
                </a:path>
              </a:pathLst>
            </a:custGeom>
            <a:grpFill/>
            <a:ln w="0" cap="flat">
              <a:noFill/>
              <a:prstDash val="solid"/>
              <a:miter/>
            </a:ln>
          </p:spPr>
          <p:txBody>
            <a:bodyPr rtlCol="0" anchor="ctr"/>
            <a:lstStyle/>
            <a:p>
              <a:pPr>
                <a:defRPr/>
              </a:pPr>
              <a:endParaRPr lang="en-GB"/>
            </a:p>
          </p:txBody>
        </p:sp>
        <p:sp>
          <p:nvSpPr>
            <p:cNvPr id="78" name="Freeform: Shape 77"/>
            <p:cNvSpPr/>
            <p:nvPr/>
          </p:nvSpPr>
          <p:spPr bwMode="auto">
            <a:xfrm>
              <a:off x="371059" y="465680"/>
              <a:ext cx="3244" cy="31"/>
            </a:xfrm>
            <a:custGeom>
              <a:avLst/>
              <a:gdLst>
                <a:gd name="connsiteX0" fmla="*/ 0 w 3358"/>
                <a:gd name="connsiteY0" fmla="*/ 34 h 33"/>
                <a:gd name="connsiteX1" fmla="*/ 0 w 3358"/>
                <a:gd name="connsiteY1" fmla="*/ 0 h 33"/>
                <a:gd name="connsiteX2" fmla="*/ 0 w 3358"/>
                <a:gd name="connsiteY2" fmla="*/ 0 h 33"/>
                <a:gd name="connsiteX3" fmla="*/ 0 w 3358"/>
                <a:gd name="connsiteY3" fmla="*/ 34 h 33"/>
              </a:gdLst>
              <a:ahLst/>
              <a:cxnLst>
                <a:cxn ang="0">
                  <a:pos x="connsiteX0" y="connsiteY0"/>
                </a:cxn>
                <a:cxn ang="0">
                  <a:pos x="connsiteX1" y="connsiteY1"/>
                </a:cxn>
                <a:cxn ang="0">
                  <a:pos x="connsiteX2" y="connsiteY2"/>
                </a:cxn>
                <a:cxn ang="0">
                  <a:pos x="connsiteX3" y="connsiteY3"/>
                </a:cxn>
              </a:cxnLst>
              <a:rect l="l" t="t" r="r" b="b"/>
              <a:pathLst>
                <a:path w="3358" h="33" fill="norm" stroke="1" extrusionOk="0">
                  <a:moveTo>
                    <a:pt x="0" y="34"/>
                  </a:moveTo>
                  <a:lnTo>
                    <a:pt x="0" y="0"/>
                  </a:lnTo>
                  <a:lnTo>
                    <a:pt x="0" y="0"/>
                  </a:lnTo>
                  <a:lnTo>
                    <a:pt x="0" y="34"/>
                  </a:lnTo>
                  <a:close/>
                </a:path>
              </a:pathLst>
            </a:custGeom>
            <a:grpFill/>
            <a:ln w="0" cap="flat">
              <a:noFill/>
              <a:prstDash val="solid"/>
              <a:miter/>
            </a:ln>
          </p:spPr>
          <p:txBody>
            <a:bodyPr rtlCol="0" anchor="ctr"/>
            <a:lstStyle/>
            <a:p>
              <a:pPr>
                <a:defRPr/>
              </a:pPr>
              <a:endParaRPr lang="en-GB"/>
            </a:p>
          </p:txBody>
        </p:sp>
        <p:sp>
          <p:nvSpPr>
            <p:cNvPr id="79" name="Freeform: Shape 78"/>
            <p:cNvSpPr/>
            <p:nvPr/>
          </p:nvSpPr>
          <p:spPr bwMode="auto">
            <a:xfrm>
              <a:off x="445790" y="496702"/>
              <a:ext cx="3244" cy="3244"/>
            </a:xfrm>
            <a:custGeom>
              <a:avLst/>
              <a:gdLst>
                <a:gd name="connsiteX0" fmla="*/ 0 w 3358"/>
                <a:gd name="connsiteY0" fmla="*/ 0 h 3358"/>
                <a:gd name="connsiteX1" fmla="*/ 0 w 3358"/>
                <a:gd name="connsiteY1" fmla="*/ 0 h 3358"/>
                <a:gd name="connsiteX2" fmla="*/ 0 w 3358"/>
                <a:gd name="connsiteY2" fmla="*/ 0 h 3358"/>
                <a:gd name="connsiteX3" fmla="*/ 0 w 3358"/>
                <a:gd name="connsiteY3" fmla="*/ 0 h 3358"/>
              </a:gdLst>
              <a:ahLst/>
              <a:cxnLst>
                <a:cxn ang="0">
                  <a:pos x="connsiteX0" y="connsiteY0"/>
                </a:cxn>
                <a:cxn ang="0">
                  <a:pos x="connsiteX1" y="connsiteY1"/>
                </a:cxn>
                <a:cxn ang="0">
                  <a:pos x="connsiteX2" y="connsiteY2"/>
                </a:cxn>
                <a:cxn ang="0">
                  <a:pos x="connsiteX3" y="connsiteY3"/>
                </a:cxn>
              </a:cxnLst>
              <a:rect l="l" t="t" r="r" b="b"/>
              <a:pathLst>
                <a:path w="3358" h="3358" fill="norm" stroke="1" extrusionOk="0">
                  <a:moveTo>
                    <a:pt x="0" y="0"/>
                  </a:moveTo>
                  <a:lnTo>
                    <a:pt x="0" y="0"/>
                  </a:lnTo>
                  <a:lnTo>
                    <a:pt x="0" y="0"/>
                  </a:lnTo>
                  <a:lnTo>
                    <a:pt x="0" y="0"/>
                  </a:lnTo>
                  <a:close/>
                </a:path>
              </a:pathLst>
            </a:custGeom>
            <a:grpFill/>
            <a:ln w="0" cap="flat">
              <a:noFill/>
              <a:prstDash val="solid"/>
              <a:miter/>
            </a:ln>
          </p:spPr>
          <p:txBody>
            <a:bodyPr rtlCol="0" anchor="ctr"/>
            <a:lstStyle/>
            <a:p>
              <a:pPr>
                <a:defRPr/>
              </a:pPr>
              <a:endParaRPr lang="en-GB"/>
            </a:p>
          </p:txBody>
        </p:sp>
        <p:sp>
          <p:nvSpPr>
            <p:cNvPr id="80" name="Freeform: Shape 79"/>
            <p:cNvSpPr/>
            <p:nvPr/>
          </p:nvSpPr>
          <p:spPr bwMode="auto">
            <a:xfrm>
              <a:off x="360838" y="338122"/>
              <a:ext cx="190607" cy="278512"/>
            </a:xfrm>
            <a:custGeom>
              <a:avLst/>
              <a:gdLst>
                <a:gd name="connsiteX0" fmla="*/ 194407 w 197261"/>
                <a:gd name="connsiteY0" fmla="*/ 75828 h 288235"/>
                <a:gd name="connsiteX1" fmla="*/ 186549 w 197261"/>
                <a:gd name="connsiteY1" fmla="*/ 68004 h 288235"/>
                <a:gd name="connsiteX2" fmla="*/ 169892 w 197261"/>
                <a:gd name="connsiteY2" fmla="*/ 58601 h 288235"/>
                <a:gd name="connsiteX3" fmla="*/ 170093 w 197261"/>
                <a:gd name="connsiteY3" fmla="*/ 39190 h 288235"/>
                <a:gd name="connsiteX4" fmla="*/ 170093 w 197261"/>
                <a:gd name="connsiteY4" fmla="*/ 38888 h 288235"/>
                <a:gd name="connsiteX5" fmla="*/ 170093 w 197261"/>
                <a:gd name="connsiteY5" fmla="*/ 38888 h 288235"/>
                <a:gd name="connsiteX6" fmla="*/ 163948 w 197261"/>
                <a:gd name="connsiteY6" fmla="*/ 24481 h 288235"/>
                <a:gd name="connsiteX7" fmla="*/ 149373 w 197261"/>
                <a:gd name="connsiteY7" fmla="*/ 18470 h 288235"/>
                <a:gd name="connsiteX8" fmla="*/ 145545 w 197261"/>
                <a:gd name="connsiteY8" fmla="*/ 18840 h 288235"/>
                <a:gd name="connsiteX9" fmla="*/ 126739 w 197261"/>
                <a:gd name="connsiteY9" fmla="*/ 22332 h 288235"/>
                <a:gd name="connsiteX10" fmla="*/ 114582 w 197261"/>
                <a:gd name="connsiteY10" fmla="*/ 7556 h 288235"/>
                <a:gd name="connsiteX11" fmla="*/ 107228 w 197261"/>
                <a:gd name="connsiteY11" fmla="*/ 1881 h 288235"/>
                <a:gd name="connsiteX12" fmla="*/ 98564 w 197261"/>
                <a:gd name="connsiteY12" fmla="*/ 0 h 288235"/>
                <a:gd name="connsiteX13" fmla="*/ 89899 w 197261"/>
                <a:gd name="connsiteY13" fmla="*/ 1881 h 288235"/>
                <a:gd name="connsiteX14" fmla="*/ 82545 w 197261"/>
                <a:gd name="connsiteY14" fmla="*/ 7556 h 288235"/>
                <a:gd name="connsiteX15" fmla="*/ 70388 w 197261"/>
                <a:gd name="connsiteY15" fmla="*/ 22332 h 288235"/>
                <a:gd name="connsiteX16" fmla="*/ 51616 w 197261"/>
                <a:gd name="connsiteY16" fmla="*/ 18840 h 288235"/>
                <a:gd name="connsiteX17" fmla="*/ 51582 w 197261"/>
                <a:gd name="connsiteY17" fmla="*/ 18840 h 288235"/>
                <a:gd name="connsiteX18" fmla="*/ 51582 w 197261"/>
                <a:gd name="connsiteY18" fmla="*/ 18840 h 288235"/>
                <a:gd name="connsiteX19" fmla="*/ 47720 w 197261"/>
                <a:gd name="connsiteY19" fmla="*/ 18470 h 288235"/>
                <a:gd name="connsiteX20" fmla="*/ 33146 w 197261"/>
                <a:gd name="connsiteY20" fmla="*/ 24481 h 288235"/>
                <a:gd name="connsiteX21" fmla="*/ 27000 w 197261"/>
                <a:gd name="connsiteY21" fmla="*/ 39258 h 288235"/>
                <a:gd name="connsiteX22" fmla="*/ 27000 w 197261"/>
                <a:gd name="connsiteY22" fmla="*/ 39459 h 288235"/>
                <a:gd name="connsiteX23" fmla="*/ 27000 w 197261"/>
                <a:gd name="connsiteY23" fmla="*/ 39459 h 288235"/>
                <a:gd name="connsiteX24" fmla="*/ 27202 w 197261"/>
                <a:gd name="connsiteY24" fmla="*/ 58601 h 288235"/>
                <a:gd name="connsiteX25" fmla="*/ 10545 w 197261"/>
                <a:gd name="connsiteY25" fmla="*/ 68004 h 288235"/>
                <a:gd name="connsiteX26" fmla="*/ 10545 w 197261"/>
                <a:gd name="connsiteY26" fmla="*/ 68004 h 288235"/>
                <a:gd name="connsiteX27" fmla="*/ 2687 w 197261"/>
                <a:gd name="connsiteY27" fmla="*/ 75828 h 288235"/>
                <a:gd name="connsiteX28" fmla="*/ 0 w 197261"/>
                <a:gd name="connsiteY28" fmla="*/ 86105 h 288235"/>
                <a:gd name="connsiteX29" fmla="*/ 5004 w 197261"/>
                <a:gd name="connsiteY29" fmla="*/ 99605 h 288235"/>
                <a:gd name="connsiteX30" fmla="*/ 17463 w 197261"/>
                <a:gd name="connsiteY30" fmla="*/ 114146 h 288235"/>
                <a:gd name="connsiteX31" fmla="*/ 10746 w 197261"/>
                <a:gd name="connsiteY31" fmla="*/ 132045 h 288235"/>
                <a:gd name="connsiteX32" fmla="*/ 9403 w 197261"/>
                <a:gd name="connsiteY32" fmla="*/ 139366 h 288235"/>
                <a:gd name="connsiteX33" fmla="*/ 14205 w 197261"/>
                <a:gd name="connsiteY33" fmla="*/ 152631 h 288235"/>
                <a:gd name="connsiteX34" fmla="*/ 26765 w 197261"/>
                <a:gd name="connsiteY34" fmla="*/ 159851 h 288235"/>
                <a:gd name="connsiteX35" fmla="*/ 45638 w 197261"/>
                <a:gd name="connsiteY35" fmla="*/ 163008 h 288235"/>
                <a:gd name="connsiteX36" fmla="*/ 47284 w 197261"/>
                <a:gd name="connsiteY36" fmla="*/ 167676 h 288235"/>
                <a:gd name="connsiteX37" fmla="*/ 39325 w 197261"/>
                <a:gd name="connsiteY37" fmla="*/ 288235 h 288235"/>
                <a:gd name="connsiteX38" fmla="*/ 98631 w 197261"/>
                <a:gd name="connsiteY38" fmla="*/ 256735 h 288235"/>
                <a:gd name="connsiteX39" fmla="*/ 157937 w 197261"/>
                <a:gd name="connsiteY39" fmla="*/ 288235 h 288235"/>
                <a:gd name="connsiteX40" fmla="*/ 156593 w 197261"/>
                <a:gd name="connsiteY40" fmla="*/ 267918 h 288235"/>
                <a:gd name="connsiteX41" fmla="*/ 149978 w 197261"/>
                <a:gd name="connsiteY41" fmla="*/ 167676 h 288235"/>
                <a:gd name="connsiteX42" fmla="*/ 151623 w 197261"/>
                <a:gd name="connsiteY42" fmla="*/ 163008 h 288235"/>
                <a:gd name="connsiteX43" fmla="*/ 170496 w 197261"/>
                <a:gd name="connsiteY43" fmla="*/ 159885 h 288235"/>
                <a:gd name="connsiteX44" fmla="*/ 183056 w 197261"/>
                <a:gd name="connsiteY44" fmla="*/ 152664 h 288235"/>
                <a:gd name="connsiteX45" fmla="*/ 187858 w 197261"/>
                <a:gd name="connsiteY45" fmla="*/ 139399 h 288235"/>
                <a:gd name="connsiteX46" fmla="*/ 186549 w 197261"/>
                <a:gd name="connsiteY46" fmla="*/ 132112 h 288235"/>
                <a:gd name="connsiteX47" fmla="*/ 179832 w 197261"/>
                <a:gd name="connsiteY47" fmla="*/ 114179 h 288235"/>
                <a:gd name="connsiteX48" fmla="*/ 192291 w 197261"/>
                <a:gd name="connsiteY48" fmla="*/ 99638 h 288235"/>
                <a:gd name="connsiteX49" fmla="*/ 192291 w 197261"/>
                <a:gd name="connsiteY49" fmla="*/ 99638 h 288235"/>
                <a:gd name="connsiteX50" fmla="*/ 197261 w 197261"/>
                <a:gd name="connsiteY50" fmla="*/ 86138 h 288235"/>
                <a:gd name="connsiteX51" fmla="*/ 194575 w 197261"/>
                <a:gd name="connsiteY51" fmla="*/ 75862 h 288235"/>
                <a:gd name="connsiteX52" fmla="*/ 106422 w 197261"/>
                <a:gd name="connsiteY52" fmla="*/ 14205 h 288235"/>
                <a:gd name="connsiteX53" fmla="*/ 98496 w 197261"/>
                <a:gd name="connsiteY53" fmla="*/ 20720 h 288235"/>
                <a:gd name="connsiteX54" fmla="*/ 98496 w 197261"/>
                <a:gd name="connsiteY54" fmla="*/ 20720 h 288235"/>
                <a:gd name="connsiteX55" fmla="*/ 106422 w 197261"/>
                <a:gd name="connsiteY55" fmla="*/ 14205 h 288235"/>
                <a:gd name="connsiteX56" fmla="*/ 98429 w 197261"/>
                <a:gd name="connsiteY56" fmla="*/ 20787 h 288235"/>
                <a:gd name="connsiteX57" fmla="*/ 98429 w 197261"/>
                <a:gd name="connsiteY57" fmla="*/ 20787 h 288235"/>
                <a:gd name="connsiteX58" fmla="*/ 98429 w 197261"/>
                <a:gd name="connsiteY58" fmla="*/ 20787 h 288235"/>
                <a:gd name="connsiteX59" fmla="*/ 98429 w 197261"/>
                <a:gd name="connsiteY59" fmla="*/ 20787 h 288235"/>
                <a:gd name="connsiteX60" fmla="*/ 98496 w 197261"/>
                <a:gd name="connsiteY60" fmla="*/ 230978 h 288235"/>
                <a:gd name="connsiteX61" fmla="*/ 64511 w 197261"/>
                <a:gd name="connsiteY61" fmla="*/ 249012 h 288235"/>
                <a:gd name="connsiteX62" fmla="*/ 68105 w 197261"/>
                <a:gd name="connsiteY62" fmla="*/ 194541 h 288235"/>
                <a:gd name="connsiteX63" fmla="*/ 71463 w 197261"/>
                <a:gd name="connsiteY63" fmla="*/ 194844 h 288235"/>
                <a:gd name="connsiteX64" fmla="*/ 82008 w 197261"/>
                <a:gd name="connsiteY64" fmla="*/ 191955 h 288235"/>
                <a:gd name="connsiteX65" fmla="*/ 98496 w 197261"/>
                <a:gd name="connsiteY65" fmla="*/ 182217 h 288235"/>
                <a:gd name="connsiteX66" fmla="*/ 114985 w 197261"/>
                <a:gd name="connsiteY66" fmla="*/ 191955 h 288235"/>
                <a:gd name="connsiteX67" fmla="*/ 114985 w 197261"/>
                <a:gd name="connsiteY67" fmla="*/ 191955 h 288235"/>
                <a:gd name="connsiteX68" fmla="*/ 125496 w 197261"/>
                <a:gd name="connsiteY68" fmla="*/ 194844 h 288235"/>
                <a:gd name="connsiteX69" fmla="*/ 128855 w 197261"/>
                <a:gd name="connsiteY69" fmla="*/ 194541 h 288235"/>
                <a:gd name="connsiteX70" fmla="*/ 132448 w 197261"/>
                <a:gd name="connsiteY70" fmla="*/ 249012 h 288235"/>
                <a:gd name="connsiteX71" fmla="*/ 98463 w 197261"/>
                <a:gd name="connsiteY71" fmla="*/ 230944 h 288235"/>
                <a:gd name="connsiteX72" fmla="*/ 163679 w 197261"/>
                <a:gd name="connsiteY72" fmla="*/ 100545 h 288235"/>
                <a:gd name="connsiteX73" fmla="*/ 158676 w 197261"/>
                <a:gd name="connsiteY73" fmla="*/ 114045 h 288235"/>
                <a:gd name="connsiteX74" fmla="*/ 160019 w 197261"/>
                <a:gd name="connsiteY74" fmla="*/ 121332 h 288235"/>
                <a:gd name="connsiteX75" fmla="*/ 160019 w 197261"/>
                <a:gd name="connsiteY75" fmla="*/ 121332 h 288235"/>
                <a:gd name="connsiteX76" fmla="*/ 166702 w 197261"/>
                <a:gd name="connsiteY76" fmla="*/ 139131 h 288235"/>
                <a:gd name="connsiteX77" fmla="*/ 147963 w 197261"/>
                <a:gd name="connsiteY77" fmla="*/ 142254 h 288235"/>
                <a:gd name="connsiteX78" fmla="*/ 131776 w 197261"/>
                <a:gd name="connsiteY78" fmla="*/ 155821 h 288235"/>
                <a:gd name="connsiteX79" fmla="*/ 125463 w 197261"/>
                <a:gd name="connsiteY79" fmla="*/ 173754 h 288235"/>
                <a:gd name="connsiteX80" fmla="*/ 109108 w 197261"/>
                <a:gd name="connsiteY80" fmla="*/ 164082 h 288235"/>
                <a:gd name="connsiteX81" fmla="*/ 98564 w 197261"/>
                <a:gd name="connsiteY81" fmla="*/ 161194 h 288235"/>
                <a:gd name="connsiteX82" fmla="*/ 87985 w 197261"/>
                <a:gd name="connsiteY82" fmla="*/ 164082 h 288235"/>
                <a:gd name="connsiteX83" fmla="*/ 71631 w 197261"/>
                <a:gd name="connsiteY83" fmla="*/ 173754 h 288235"/>
                <a:gd name="connsiteX84" fmla="*/ 65317 w 197261"/>
                <a:gd name="connsiteY84" fmla="*/ 155821 h 288235"/>
                <a:gd name="connsiteX85" fmla="*/ 49131 w 197261"/>
                <a:gd name="connsiteY85" fmla="*/ 142254 h 288235"/>
                <a:gd name="connsiteX86" fmla="*/ 30392 w 197261"/>
                <a:gd name="connsiteY86" fmla="*/ 139131 h 288235"/>
                <a:gd name="connsiteX87" fmla="*/ 37075 w 197261"/>
                <a:gd name="connsiteY87" fmla="*/ 121332 h 288235"/>
                <a:gd name="connsiteX88" fmla="*/ 38384 w 197261"/>
                <a:gd name="connsiteY88" fmla="*/ 114045 h 288235"/>
                <a:gd name="connsiteX89" fmla="*/ 33414 w 197261"/>
                <a:gd name="connsiteY89" fmla="*/ 100545 h 288235"/>
                <a:gd name="connsiteX90" fmla="*/ 21056 w 197261"/>
                <a:gd name="connsiteY90" fmla="*/ 86105 h 288235"/>
                <a:gd name="connsiteX91" fmla="*/ 37612 w 197261"/>
                <a:gd name="connsiteY91" fmla="*/ 76769 h 288235"/>
                <a:gd name="connsiteX92" fmla="*/ 48123 w 197261"/>
                <a:gd name="connsiteY92" fmla="*/ 59172 h 288235"/>
                <a:gd name="connsiteX93" fmla="*/ 48123 w 197261"/>
                <a:gd name="connsiteY93" fmla="*/ 59172 h 288235"/>
                <a:gd name="connsiteX94" fmla="*/ 48123 w 197261"/>
                <a:gd name="connsiteY94" fmla="*/ 58802 h 288235"/>
                <a:gd name="connsiteX95" fmla="*/ 47922 w 197261"/>
                <a:gd name="connsiteY95" fmla="*/ 39459 h 288235"/>
                <a:gd name="connsiteX96" fmla="*/ 66593 w 197261"/>
                <a:gd name="connsiteY96" fmla="*/ 42952 h 288235"/>
                <a:gd name="connsiteX97" fmla="*/ 66593 w 197261"/>
                <a:gd name="connsiteY97" fmla="*/ 42952 h 288235"/>
                <a:gd name="connsiteX98" fmla="*/ 70388 w 197261"/>
                <a:gd name="connsiteY98" fmla="*/ 43287 h 288235"/>
                <a:gd name="connsiteX99" fmla="*/ 86407 w 197261"/>
                <a:gd name="connsiteY99" fmla="*/ 35731 h 288235"/>
                <a:gd name="connsiteX100" fmla="*/ 86407 w 197261"/>
                <a:gd name="connsiteY100" fmla="*/ 35731 h 288235"/>
                <a:gd name="connsiteX101" fmla="*/ 98496 w 197261"/>
                <a:gd name="connsiteY101" fmla="*/ 21022 h 288235"/>
                <a:gd name="connsiteX102" fmla="*/ 110586 w 197261"/>
                <a:gd name="connsiteY102" fmla="*/ 35698 h 288235"/>
                <a:gd name="connsiteX103" fmla="*/ 126605 w 197261"/>
                <a:gd name="connsiteY103" fmla="*/ 43254 h 288235"/>
                <a:gd name="connsiteX104" fmla="*/ 130332 w 197261"/>
                <a:gd name="connsiteY104" fmla="*/ 42918 h 288235"/>
                <a:gd name="connsiteX105" fmla="*/ 149105 w 197261"/>
                <a:gd name="connsiteY105" fmla="*/ 39425 h 288235"/>
                <a:gd name="connsiteX106" fmla="*/ 148903 w 197261"/>
                <a:gd name="connsiteY106" fmla="*/ 58433 h 288235"/>
                <a:gd name="connsiteX107" fmla="*/ 148903 w 197261"/>
                <a:gd name="connsiteY107" fmla="*/ 58634 h 288235"/>
                <a:gd name="connsiteX108" fmla="*/ 159448 w 197261"/>
                <a:gd name="connsiteY108" fmla="*/ 76702 h 288235"/>
                <a:gd name="connsiteX109" fmla="*/ 159448 w 197261"/>
                <a:gd name="connsiteY109" fmla="*/ 76702 h 288235"/>
                <a:gd name="connsiteX110" fmla="*/ 176004 w 197261"/>
                <a:gd name="connsiteY110" fmla="*/ 86037 h 288235"/>
                <a:gd name="connsiteX111" fmla="*/ 163646 w 197261"/>
                <a:gd name="connsiteY111" fmla="*/ 100478 h 2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97261" h="288235" fill="norm" stroke="1" extrusionOk="0">
                  <a:moveTo>
                    <a:pt x="194407" y="75828"/>
                  </a:moveTo>
                  <a:cubicBezTo>
                    <a:pt x="192627" y="72672"/>
                    <a:pt x="189940" y="69884"/>
                    <a:pt x="186549" y="68004"/>
                  </a:cubicBezTo>
                  <a:lnTo>
                    <a:pt x="169892" y="58601"/>
                  </a:lnTo>
                  <a:lnTo>
                    <a:pt x="170093" y="39190"/>
                  </a:lnTo>
                  <a:lnTo>
                    <a:pt x="170093" y="38888"/>
                  </a:lnTo>
                  <a:lnTo>
                    <a:pt x="170093" y="38888"/>
                  </a:lnTo>
                  <a:cubicBezTo>
                    <a:pt x="169993" y="33246"/>
                    <a:pt x="167642" y="28108"/>
                    <a:pt x="163948" y="24481"/>
                  </a:cubicBezTo>
                  <a:cubicBezTo>
                    <a:pt x="160187" y="20787"/>
                    <a:pt x="155015" y="18470"/>
                    <a:pt x="149373" y="18470"/>
                  </a:cubicBezTo>
                  <a:cubicBezTo>
                    <a:pt x="148097" y="18470"/>
                    <a:pt x="146787" y="18605"/>
                    <a:pt x="145545" y="18840"/>
                  </a:cubicBezTo>
                  <a:lnTo>
                    <a:pt x="126739" y="22332"/>
                  </a:lnTo>
                  <a:lnTo>
                    <a:pt x="114582" y="7556"/>
                  </a:lnTo>
                  <a:cubicBezTo>
                    <a:pt x="112534" y="5071"/>
                    <a:pt x="109981" y="3123"/>
                    <a:pt x="107228" y="1881"/>
                  </a:cubicBezTo>
                  <a:cubicBezTo>
                    <a:pt x="104474" y="604"/>
                    <a:pt x="101485" y="0"/>
                    <a:pt x="98564" y="0"/>
                  </a:cubicBezTo>
                  <a:cubicBezTo>
                    <a:pt x="95642" y="0"/>
                    <a:pt x="92653" y="638"/>
                    <a:pt x="89899" y="1881"/>
                  </a:cubicBezTo>
                  <a:cubicBezTo>
                    <a:pt x="87146" y="3157"/>
                    <a:pt x="84593" y="5071"/>
                    <a:pt x="82545" y="7556"/>
                  </a:cubicBezTo>
                  <a:lnTo>
                    <a:pt x="70388" y="22332"/>
                  </a:lnTo>
                  <a:lnTo>
                    <a:pt x="51616" y="18840"/>
                  </a:lnTo>
                  <a:lnTo>
                    <a:pt x="51582" y="18840"/>
                  </a:lnTo>
                  <a:cubicBezTo>
                    <a:pt x="51582" y="18840"/>
                    <a:pt x="51582" y="18840"/>
                    <a:pt x="51582" y="18840"/>
                  </a:cubicBezTo>
                  <a:cubicBezTo>
                    <a:pt x="50272" y="18605"/>
                    <a:pt x="48996" y="18470"/>
                    <a:pt x="47720" y="18470"/>
                  </a:cubicBezTo>
                  <a:cubicBezTo>
                    <a:pt x="42078" y="18470"/>
                    <a:pt x="36873" y="20754"/>
                    <a:pt x="33146" y="24481"/>
                  </a:cubicBezTo>
                  <a:cubicBezTo>
                    <a:pt x="29384" y="28175"/>
                    <a:pt x="26966" y="33481"/>
                    <a:pt x="27000" y="39258"/>
                  </a:cubicBezTo>
                  <a:lnTo>
                    <a:pt x="27000" y="39459"/>
                  </a:lnTo>
                  <a:cubicBezTo>
                    <a:pt x="27000" y="39459"/>
                    <a:pt x="27000" y="39459"/>
                    <a:pt x="27000" y="39459"/>
                  </a:cubicBezTo>
                  <a:lnTo>
                    <a:pt x="27202" y="58601"/>
                  </a:lnTo>
                  <a:lnTo>
                    <a:pt x="10545" y="68004"/>
                  </a:lnTo>
                  <a:lnTo>
                    <a:pt x="10545" y="68004"/>
                  </a:lnTo>
                  <a:cubicBezTo>
                    <a:pt x="7153" y="69884"/>
                    <a:pt x="4466" y="72672"/>
                    <a:pt x="2687" y="75828"/>
                  </a:cubicBezTo>
                  <a:cubicBezTo>
                    <a:pt x="907" y="78985"/>
                    <a:pt x="0" y="82511"/>
                    <a:pt x="0" y="86105"/>
                  </a:cubicBezTo>
                  <a:cubicBezTo>
                    <a:pt x="0" y="90806"/>
                    <a:pt x="1645" y="95709"/>
                    <a:pt x="5004" y="99605"/>
                  </a:cubicBezTo>
                  <a:lnTo>
                    <a:pt x="17463" y="114146"/>
                  </a:lnTo>
                  <a:lnTo>
                    <a:pt x="10746" y="132045"/>
                  </a:lnTo>
                  <a:cubicBezTo>
                    <a:pt x="9840" y="134429"/>
                    <a:pt x="9403" y="136948"/>
                    <a:pt x="9403" y="139366"/>
                  </a:cubicBezTo>
                  <a:cubicBezTo>
                    <a:pt x="9403" y="144302"/>
                    <a:pt x="11149" y="148970"/>
                    <a:pt x="14205" y="152631"/>
                  </a:cubicBezTo>
                  <a:cubicBezTo>
                    <a:pt x="17228" y="156291"/>
                    <a:pt x="21661" y="159011"/>
                    <a:pt x="26765" y="159851"/>
                  </a:cubicBezTo>
                  <a:lnTo>
                    <a:pt x="45638" y="163008"/>
                  </a:lnTo>
                  <a:lnTo>
                    <a:pt x="47284" y="167676"/>
                  </a:lnTo>
                  <a:lnTo>
                    <a:pt x="39325" y="288235"/>
                  </a:lnTo>
                  <a:lnTo>
                    <a:pt x="98631" y="256735"/>
                  </a:lnTo>
                  <a:lnTo>
                    <a:pt x="157937" y="288235"/>
                  </a:lnTo>
                  <a:lnTo>
                    <a:pt x="156593" y="267918"/>
                  </a:lnTo>
                  <a:lnTo>
                    <a:pt x="149978" y="167676"/>
                  </a:lnTo>
                  <a:lnTo>
                    <a:pt x="151623" y="163008"/>
                  </a:lnTo>
                  <a:lnTo>
                    <a:pt x="170496" y="159885"/>
                  </a:lnTo>
                  <a:cubicBezTo>
                    <a:pt x="175601" y="159045"/>
                    <a:pt x="180067" y="156325"/>
                    <a:pt x="183056" y="152664"/>
                  </a:cubicBezTo>
                  <a:cubicBezTo>
                    <a:pt x="186079" y="149004"/>
                    <a:pt x="187825" y="144336"/>
                    <a:pt x="187858" y="139399"/>
                  </a:cubicBezTo>
                  <a:cubicBezTo>
                    <a:pt x="187858" y="136982"/>
                    <a:pt x="187422" y="134496"/>
                    <a:pt x="186549" y="132112"/>
                  </a:cubicBezTo>
                  <a:lnTo>
                    <a:pt x="179832" y="114179"/>
                  </a:lnTo>
                  <a:lnTo>
                    <a:pt x="192291" y="99638"/>
                  </a:lnTo>
                  <a:lnTo>
                    <a:pt x="192291" y="99638"/>
                  </a:lnTo>
                  <a:cubicBezTo>
                    <a:pt x="195616" y="95743"/>
                    <a:pt x="197295" y="90873"/>
                    <a:pt x="197261" y="86138"/>
                  </a:cubicBezTo>
                  <a:cubicBezTo>
                    <a:pt x="197261" y="82545"/>
                    <a:pt x="196355" y="79019"/>
                    <a:pt x="194575" y="75862"/>
                  </a:cubicBezTo>
                  <a:close/>
                  <a:moveTo>
                    <a:pt x="106422" y="14205"/>
                  </a:moveTo>
                  <a:lnTo>
                    <a:pt x="98496" y="20720"/>
                  </a:lnTo>
                  <a:lnTo>
                    <a:pt x="98496" y="20720"/>
                  </a:lnTo>
                  <a:cubicBezTo>
                    <a:pt x="98496" y="20720"/>
                    <a:pt x="106422" y="14205"/>
                    <a:pt x="106422" y="14205"/>
                  </a:cubicBezTo>
                  <a:close/>
                  <a:moveTo>
                    <a:pt x="98429" y="20787"/>
                  </a:moveTo>
                  <a:lnTo>
                    <a:pt x="98429" y="20787"/>
                  </a:lnTo>
                  <a:lnTo>
                    <a:pt x="98429" y="20787"/>
                  </a:lnTo>
                  <a:cubicBezTo>
                    <a:pt x="98429" y="20787"/>
                    <a:pt x="98429" y="20787"/>
                    <a:pt x="98429" y="20787"/>
                  </a:cubicBezTo>
                  <a:close/>
                  <a:moveTo>
                    <a:pt x="98496" y="230978"/>
                  </a:moveTo>
                  <a:lnTo>
                    <a:pt x="64511" y="249012"/>
                  </a:lnTo>
                  <a:lnTo>
                    <a:pt x="68105" y="194541"/>
                  </a:lnTo>
                  <a:cubicBezTo>
                    <a:pt x="69213" y="194709"/>
                    <a:pt x="70321" y="194810"/>
                    <a:pt x="71463" y="194844"/>
                  </a:cubicBezTo>
                  <a:cubicBezTo>
                    <a:pt x="75022" y="194844"/>
                    <a:pt x="78717" y="193903"/>
                    <a:pt x="82008" y="191955"/>
                  </a:cubicBezTo>
                  <a:lnTo>
                    <a:pt x="98496" y="182217"/>
                  </a:lnTo>
                  <a:lnTo>
                    <a:pt x="114985" y="191955"/>
                  </a:lnTo>
                  <a:lnTo>
                    <a:pt x="114985" y="191955"/>
                  </a:lnTo>
                  <a:cubicBezTo>
                    <a:pt x="118276" y="193903"/>
                    <a:pt x="121937" y="194844"/>
                    <a:pt x="125496" y="194844"/>
                  </a:cubicBezTo>
                  <a:cubicBezTo>
                    <a:pt x="126638" y="194844"/>
                    <a:pt x="127746" y="194743"/>
                    <a:pt x="128855" y="194541"/>
                  </a:cubicBezTo>
                  <a:lnTo>
                    <a:pt x="132448" y="249012"/>
                  </a:lnTo>
                  <a:lnTo>
                    <a:pt x="98463" y="230944"/>
                  </a:lnTo>
                  <a:close/>
                  <a:moveTo>
                    <a:pt x="163679" y="100545"/>
                  </a:moveTo>
                  <a:cubicBezTo>
                    <a:pt x="160422" y="104373"/>
                    <a:pt x="158676" y="109176"/>
                    <a:pt x="158676" y="114045"/>
                  </a:cubicBezTo>
                  <a:cubicBezTo>
                    <a:pt x="158676" y="116496"/>
                    <a:pt x="159112" y="118982"/>
                    <a:pt x="160019" y="121332"/>
                  </a:cubicBezTo>
                  <a:lnTo>
                    <a:pt x="160019" y="121332"/>
                  </a:lnTo>
                  <a:cubicBezTo>
                    <a:pt x="160019" y="121332"/>
                    <a:pt x="166702" y="139131"/>
                    <a:pt x="166702" y="139131"/>
                  </a:cubicBezTo>
                  <a:lnTo>
                    <a:pt x="147963" y="142254"/>
                  </a:lnTo>
                  <a:cubicBezTo>
                    <a:pt x="140508" y="143496"/>
                    <a:pt x="134295" y="148702"/>
                    <a:pt x="131776" y="155821"/>
                  </a:cubicBezTo>
                  <a:lnTo>
                    <a:pt x="125463" y="173754"/>
                  </a:lnTo>
                  <a:lnTo>
                    <a:pt x="109108" y="164082"/>
                  </a:lnTo>
                  <a:cubicBezTo>
                    <a:pt x="105851" y="162168"/>
                    <a:pt x="102190" y="161194"/>
                    <a:pt x="98564" y="161194"/>
                  </a:cubicBezTo>
                  <a:cubicBezTo>
                    <a:pt x="94937" y="161194"/>
                    <a:pt x="91243" y="162168"/>
                    <a:pt x="87985" y="164082"/>
                  </a:cubicBezTo>
                  <a:lnTo>
                    <a:pt x="71631" y="173754"/>
                  </a:lnTo>
                  <a:lnTo>
                    <a:pt x="65317" y="155821"/>
                  </a:lnTo>
                  <a:cubicBezTo>
                    <a:pt x="62799" y="148702"/>
                    <a:pt x="56586" y="143496"/>
                    <a:pt x="49131" y="142254"/>
                  </a:cubicBezTo>
                  <a:lnTo>
                    <a:pt x="30392" y="139131"/>
                  </a:lnTo>
                  <a:lnTo>
                    <a:pt x="37075" y="121332"/>
                  </a:lnTo>
                  <a:cubicBezTo>
                    <a:pt x="37981" y="118948"/>
                    <a:pt x="38384" y="116496"/>
                    <a:pt x="38384" y="114045"/>
                  </a:cubicBezTo>
                  <a:cubicBezTo>
                    <a:pt x="38384" y="109176"/>
                    <a:pt x="36672" y="104373"/>
                    <a:pt x="33414" y="100545"/>
                  </a:cubicBezTo>
                  <a:lnTo>
                    <a:pt x="21056" y="86105"/>
                  </a:lnTo>
                  <a:lnTo>
                    <a:pt x="37612" y="76769"/>
                  </a:lnTo>
                  <a:cubicBezTo>
                    <a:pt x="43993" y="73175"/>
                    <a:pt x="47955" y="66459"/>
                    <a:pt x="48123" y="59172"/>
                  </a:cubicBezTo>
                  <a:lnTo>
                    <a:pt x="48123" y="59172"/>
                  </a:lnTo>
                  <a:cubicBezTo>
                    <a:pt x="48123" y="59172"/>
                    <a:pt x="48123" y="58802"/>
                    <a:pt x="48123" y="58802"/>
                  </a:cubicBezTo>
                  <a:lnTo>
                    <a:pt x="47922" y="39459"/>
                  </a:lnTo>
                  <a:lnTo>
                    <a:pt x="66593" y="42952"/>
                  </a:lnTo>
                  <a:lnTo>
                    <a:pt x="66593" y="42952"/>
                  </a:lnTo>
                  <a:cubicBezTo>
                    <a:pt x="67903" y="43187"/>
                    <a:pt x="69146" y="43287"/>
                    <a:pt x="70388" y="43287"/>
                  </a:cubicBezTo>
                  <a:cubicBezTo>
                    <a:pt x="76534" y="43287"/>
                    <a:pt x="82411" y="40567"/>
                    <a:pt x="86407" y="35731"/>
                  </a:cubicBezTo>
                  <a:lnTo>
                    <a:pt x="86407" y="35731"/>
                  </a:lnTo>
                  <a:cubicBezTo>
                    <a:pt x="86407" y="35731"/>
                    <a:pt x="98496" y="21022"/>
                    <a:pt x="98496" y="21022"/>
                  </a:cubicBezTo>
                  <a:lnTo>
                    <a:pt x="110586" y="35698"/>
                  </a:lnTo>
                  <a:cubicBezTo>
                    <a:pt x="114582" y="40534"/>
                    <a:pt x="120493" y="43254"/>
                    <a:pt x="126605" y="43254"/>
                  </a:cubicBezTo>
                  <a:cubicBezTo>
                    <a:pt x="127881" y="43254"/>
                    <a:pt x="129123" y="43119"/>
                    <a:pt x="130332" y="42918"/>
                  </a:cubicBezTo>
                  <a:lnTo>
                    <a:pt x="149105" y="39425"/>
                  </a:lnTo>
                  <a:lnTo>
                    <a:pt x="148903" y="58433"/>
                  </a:lnTo>
                  <a:cubicBezTo>
                    <a:pt x="148903" y="58433"/>
                    <a:pt x="148903" y="58534"/>
                    <a:pt x="148903" y="58634"/>
                  </a:cubicBezTo>
                  <a:cubicBezTo>
                    <a:pt x="148903" y="66123"/>
                    <a:pt x="152933" y="73041"/>
                    <a:pt x="159448" y="76702"/>
                  </a:cubicBezTo>
                  <a:lnTo>
                    <a:pt x="159448" y="76702"/>
                  </a:lnTo>
                  <a:cubicBezTo>
                    <a:pt x="159448" y="76702"/>
                    <a:pt x="176004" y="86037"/>
                    <a:pt x="176004" y="86037"/>
                  </a:cubicBezTo>
                  <a:lnTo>
                    <a:pt x="163646" y="100478"/>
                  </a:lnTo>
                  <a:close/>
                </a:path>
              </a:pathLst>
            </a:custGeom>
            <a:grpFill/>
            <a:ln w="0" cap="flat">
              <a:noFill/>
              <a:prstDash val="solid"/>
              <a:miter/>
            </a:ln>
          </p:spPr>
          <p:txBody>
            <a:bodyPr rtlCol="0" anchor="ctr"/>
            <a:lstStyle/>
            <a:p>
              <a:pPr>
                <a:defRPr/>
              </a:pPr>
              <a:endParaRPr lang="en-GB"/>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 name="Text Placeholder 5"/>
          <p:cNvSpPr>
            <a:spLocks noGrp="1"/>
          </p:cNvSpPr>
          <p:nvPr>
            <p:ph type="body" sz="quarter" idx="13"/>
          </p:nvPr>
        </p:nvSpPr>
        <p:spPr bwMode="auto">
          <a:xfrm>
            <a:off x="1074738" y="2789238"/>
            <a:ext cx="4573587" cy="370743"/>
          </a:xfrm>
        </p:spPr>
        <p:txBody>
          <a:bodyPr wrap="square">
            <a:spAutoFit/>
          </a:bodyPr>
          <a:lstStyle/>
          <a:p>
            <a:pPr lvl="0">
              <a:defRPr/>
            </a:pPr>
            <a:r>
              <a:rPr lang="en-US"/>
              <a:t>Minor Programmes</a:t>
            </a:r>
            <a:endParaRPr/>
          </a:p>
        </p:txBody>
      </p:sp>
      <p:sp>
        <p:nvSpPr>
          <p:cNvPr id="16" name="Text Placeholder 15"/>
          <p:cNvSpPr>
            <a:spLocks noGrp="1"/>
          </p:cNvSpPr>
          <p:nvPr>
            <p:ph type="body" sz="quarter" idx="14"/>
          </p:nvPr>
        </p:nvSpPr>
        <p:spPr bwMode="auto">
          <a:xfrm>
            <a:off x="1074421" y="3212976"/>
            <a:ext cx="4574026" cy="2404392"/>
          </a:xfrm>
        </p:spPr>
        <p:txBody>
          <a:bodyPr>
            <a:normAutofit/>
          </a:bodyPr>
          <a:lstStyle/>
          <a:p>
            <a:pPr>
              <a:lnSpc>
                <a:spcPct val="125000"/>
              </a:lnSpc>
              <a:spcBef>
                <a:spcPts val="600"/>
              </a:spcBef>
              <a:buClr>
                <a:srgbClr val="346FFD"/>
              </a:buClr>
              <a:defRPr/>
            </a:pPr>
            <a:r>
              <a:rPr lang="en-US">
                <a:solidFill>
                  <a:srgbClr val="011117"/>
                </a:solidFill>
                <a:latin typeface="Grantipo Medium"/>
                <a:ea typeface="Arial"/>
                <a:cs typeface="Arial"/>
              </a:rPr>
              <a:t>30 different 6 ECTS courses in two fields:</a:t>
            </a:r>
            <a:endParaRPr/>
          </a:p>
          <a:p>
            <a:pPr marL="450850" indent="-450850">
              <a:lnSpc>
                <a:spcPct val="125000"/>
              </a:lnSpc>
              <a:spcBef>
                <a:spcPts val="600"/>
              </a:spcBef>
              <a:buClr>
                <a:srgbClr val="346FFD"/>
              </a:buClr>
              <a:buFont typeface="Grantipo"/>
              <a:buChar char="—"/>
              <a:defRPr/>
            </a:pPr>
            <a:r>
              <a:rPr lang="en-US">
                <a:solidFill>
                  <a:srgbClr val="011117"/>
                </a:solidFill>
                <a:latin typeface="Grantipo"/>
                <a:ea typeface="Arial"/>
                <a:cs typeface="Arial"/>
              </a:rPr>
              <a:t>Minor in Coastal Development and </a:t>
            </a:r>
            <a:br>
              <a:rPr lang="en-US">
                <a:solidFill>
                  <a:srgbClr val="011117"/>
                </a:solidFill>
                <a:latin typeface="Grantipo"/>
                <a:ea typeface="Arial"/>
                <a:cs typeface="Arial"/>
              </a:rPr>
            </a:br>
            <a:r>
              <a:rPr lang="en-US">
                <a:solidFill>
                  <a:srgbClr val="011117"/>
                </a:solidFill>
                <a:latin typeface="Grantipo"/>
                <a:ea typeface="Arial"/>
                <a:cs typeface="Arial"/>
              </a:rPr>
              <a:t>Sustainable Maritime Tourism </a:t>
            </a:r>
            <a:endParaRPr/>
          </a:p>
          <a:p>
            <a:pPr marL="450850" indent="-450850">
              <a:lnSpc>
                <a:spcPct val="125000"/>
              </a:lnSpc>
              <a:spcBef>
                <a:spcPts val="600"/>
              </a:spcBef>
              <a:buClr>
                <a:srgbClr val="346FFD"/>
              </a:buClr>
              <a:buFont typeface="Grantipo"/>
              <a:buChar char="—"/>
              <a:defRPr/>
            </a:pPr>
            <a:r>
              <a:rPr lang="en-US">
                <a:solidFill>
                  <a:srgbClr val="011117"/>
                </a:solidFill>
                <a:latin typeface="Grantipo"/>
                <a:ea typeface="Arial"/>
                <a:cs typeface="Arial"/>
              </a:rPr>
              <a:t>Minor in Blue Economy and Growth</a:t>
            </a:r>
            <a:endParaRPr/>
          </a:p>
        </p:txBody>
      </p:sp>
      <p:sp>
        <p:nvSpPr>
          <p:cNvPr id="17" name="Text Placeholder 16"/>
          <p:cNvSpPr>
            <a:spLocks noGrp="1"/>
          </p:cNvSpPr>
          <p:nvPr>
            <p:ph type="body" sz="quarter" idx="15"/>
          </p:nvPr>
        </p:nvSpPr>
        <p:spPr bwMode="auto"/>
        <p:txBody>
          <a:bodyPr/>
          <a:lstStyle/>
          <a:p>
            <a:pPr>
              <a:defRPr/>
            </a:pPr>
            <a:r>
              <a:rPr lang="en-GB"/>
              <a:t>Micro-credentials</a:t>
            </a:r>
            <a:endParaRPr/>
          </a:p>
        </p:txBody>
      </p:sp>
      <p:sp>
        <p:nvSpPr>
          <p:cNvPr id="18" name="Text Placeholder 17"/>
          <p:cNvSpPr>
            <a:spLocks noGrp="1"/>
          </p:cNvSpPr>
          <p:nvPr>
            <p:ph type="body" sz="quarter" idx="16"/>
          </p:nvPr>
        </p:nvSpPr>
        <p:spPr bwMode="auto">
          <a:xfrm>
            <a:off x="6149124" y="3212976"/>
            <a:ext cx="4499586" cy="840135"/>
          </a:xfrm>
        </p:spPr>
        <p:txBody>
          <a:bodyPr/>
          <a:lstStyle/>
          <a:p>
            <a:pPr>
              <a:defRPr/>
            </a:pPr>
            <a:r>
              <a:rPr lang="en-US"/>
              <a:t>We offer short learning experiences with possibilities</a:t>
            </a:r>
            <a:br>
              <a:rPr lang="en-US"/>
            </a:br>
            <a:r>
              <a:rPr lang="en-US"/>
              <a:t>to get extracurricular knowledge in Smart Urban Coastal Sustainability topics.</a:t>
            </a:r>
            <a:endParaRPr/>
          </a:p>
        </p:txBody>
      </p:sp>
      <p:sp>
        <p:nvSpPr>
          <p:cNvPr id="4" name="Title 3"/>
          <p:cNvSpPr>
            <a:spLocks noGrp="1"/>
          </p:cNvSpPr>
          <p:nvPr>
            <p:ph type="title"/>
          </p:nvPr>
        </p:nvSpPr>
        <p:spPr bwMode="auto">
          <a:xfrm>
            <a:off x="1074739" y="908720"/>
            <a:ext cx="4733230" cy="962025"/>
          </a:xfrm>
        </p:spPr>
        <p:txBody>
          <a:bodyPr/>
          <a:lstStyle/>
          <a:p>
            <a:pPr>
              <a:defRPr/>
            </a:pPr>
            <a:r>
              <a:rPr lang="lt-LT"/>
              <a:t>EU-CONEXUS for</a:t>
            </a:r>
            <a:r>
              <a:rPr lang="en-US"/>
              <a:t> </a:t>
            </a:r>
            <a:r>
              <a:rPr lang="en-US">
                <a:solidFill>
                  <a:schemeClr val="accent3"/>
                </a:solidFill>
              </a:rPr>
              <a:t>Bachelor</a:t>
            </a:r>
            <a:r>
              <a:rPr lang="lt-LT">
                <a:solidFill>
                  <a:schemeClr val="accent3"/>
                </a:solidFill>
              </a:rPr>
              <a:t> </a:t>
            </a:r>
            <a:r>
              <a:rPr lang="lt-LT"/>
              <a:t>students</a:t>
            </a:r>
            <a:br>
              <a:rPr lang="lt-LT">
                <a:solidFill>
                  <a:schemeClr val="accent3"/>
                </a:solidFill>
              </a:rPr>
            </a:br>
            <a:endParaRPr lang="en-GB">
              <a:solidFill>
                <a:schemeClr val="accent3"/>
              </a:solidFill>
            </a:endParaRPr>
          </a:p>
        </p:txBody>
      </p:sp>
      <p:sp>
        <p:nvSpPr>
          <p:cNvPr id="23" name="Text Placeholder 16"/>
          <p:cNvSpPr txBox="1"/>
          <p:nvPr/>
        </p:nvSpPr>
        <p:spPr bwMode="auto">
          <a:xfrm>
            <a:off x="6149002" y="4486724"/>
            <a:ext cx="4498888" cy="498125"/>
          </a:xfrm>
          <a:prstGeom prst="rect">
            <a:avLst/>
          </a:prstGeom>
        </p:spPr>
        <p:txBody>
          <a:bodyPr vert="horz" lIns="91440" tIns="45720" rIns="91440" bIns="45720" rtlCol="0" anchor="t">
            <a:norm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a:t>Challenge-based Projects </a:t>
            </a:r>
            <a:endParaRPr/>
          </a:p>
        </p:txBody>
      </p:sp>
      <p:sp>
        <p:nvSpPr>
          <p:cNvPr id="24" name="Text Placeholder 17"/>
          <p:cNvSpPr txBox="1"/>
          <p:nvPr/>
        </p:nvSpPr>
        <p:spPr bwMode="auto">
          <a:xfrm>
            <a:off x="6148303" y="4910614"/>
            <a:ext cx="4499586" cy="840135"/>
          </a:xfrm>
          <a:prstGeom prst="rect">
            <a:avLst/>
          </a:prstGeom>
        </p:spPr>
        <p:txBody>
          <a:bodyPr vert="horz" lIns="91440" tIns="45720" rIns="91440" bIns="45720" rtlCol="0" anchor="t">
            <a:normAutofit fontScale="92500" lnSpcReduction="10000"/>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ct val="130000"/>
              </a:lnSpc>
              <a:defRPr/>
            </a:pPr>
            <a:r>
              <a:rPr lang="en-US"/>
              <a:t>Our stakeholders (cities, ports and other companies)</a:t>
            </a:r>
            <a:r>
              <a:rPr lang="lt-LT"/>
              <a:t> </a:t>
            </a:r>
            <a:br>
              <a:rPr lang="lt-LT"/>
            </a:br>
            <a:r>
              <a:rPr lang="en-US"/>
              <a:t>offer challenges to get hands-on experience, paired or complementary to study programmes.</a:t>
            </a:r>
            <a:endParaRPr/>
          </a:p>
        </p:txBody>
      </p:sp>
      <p:sp>
        <p:nvSpPr>
          <p:cNvPr id="27" name="TextBox 26"/>
          <p:cNvSpPr txBox="1"/>
          <p:nvPr/>
        </p:nvSpPr>
        <p:spPr bwMode="auto">
          <a:xfrm>
            <a:off x="1103939" y="4910614"/>
            <a:ext cx="4415997" cy="608500"/>
          </a:xfrm>
          <a:prstGeom prst="rect">
            <a:avLst/>
          </a:prstGeom>
          <a:noFill/>
        </p:spPr>
        <p:txBody>
          <a:bodyPr wrap="square">
            <a:spAutoFit/>
          </a:bodyPr>
          <a:lstStyle/>
          <a:p>
            <a:pPr lvl="0" algn="l" defTabSz="914400">
              <a:lnSpc>
                <a:spcPct val="125000"/>
              </a:lnSpc>
              <a:spcBef>
                <a:spcPts val="1199"/>
              </a:spcBef>
              <a:spcAft>
                <a:spcPts val="0"/>
              </a:spcAft>
              <a:defRPr/>
            </a:pPr>
            <a:r>
              <a:rPr lang="en-US" sz="1400" b="0" i="0" u="none" strike="noStrike" cap="none" spc="0">
                <a:ln>
                  <a:noFill/>
                </a:ln>
                <a:solidFill>
                  <a:srgbClr val="011117"/>
                </a:solidFill>
                <a:latin typeface="Grantipo"/>
                <a:cs typeface="Arial"/>
              </a:rPr>
              <a:t>Upon completing five courses in a Minor Programme an official specialisation certificate is awarded.</a:t>
            </a:r>
            <a:endParaRPr lang="en-US" sz="1400" b="0" i="0" u="none" strike="noStrike" cap="none" spc="0">
              <a:ln>
                <a:noFill/>
              </a:ln>
              <a:solidFill>
                <a:srgbClr val="011117"/>
              </a:solidFill>
              <a:latin typeface="Grantipo Medium"/>
              <a:cs typeface="Arial"/>
            </a:endParaRPr>
          </a:p>
        </p:txBody>
      </p:sp>
      <p:cxnSp>
        <p:nvCxnSpPr>
          <p:cNvPr id="15" name="Straight Connector 14"/>
          <p:cNvCxnSpPr>
            <a:cxnSpLocks/>
          </p:cNvCxnSpPr>
          <p:nvPr/>
        </p:nvCxnSpPr>
        <p:spPr bwMode="auto">
          <a:xfrm>
            <a:off x="783060" y="908050"/>
            <a:ext cx="0" cy="966136"/>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Espace réservé du numéro de diapositive 3"/>
          <p:cNvSpPr>
            <a:spLocks noGrp="1"/>
          </p:cNvSpPr>
          <p:nvPr>
            <p:ph type="sldNum" sz="quarter" idx="12"/>
          </p:nvPr>
        </p:nvSpPr>
        <p:spPr bwMode="auto">
          <a:xfrm>
            <a:off x="11224768" y="404814"/>
            <a:ext cx="554228" cy="250646"/>
          </a:xfrm>
        </p:spPr>
        <p:txBody>
          <a:bodyPr/>
          <a:lstStyle/>
          <a:p>
            <a:pPr>
              <a:defRPr/>
            </a:pPr>
            <a:fld id="{53969381-6070-C14C-AC19-9F0CCB6EE0F1}" type="slidenum">
              <a:rPr lang="en-US"/>
              <a:t>16</a:t>
            </a:fld>
            <a:r>
              <a:rPr lang="en-US"/>
              <a:t>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Title 3"/>
          <p:cNvSpPr>
            <a:spLocks noGrp="1"/>
          </p:cNvSpPr>
          <p:nvPr>
            <p:ph type="title"/>
          </p:nvPr>
        </p:nvSpPr>
        <p:spPr bwMode="auto">
          <a:xfrm>
            <a:off x="1072668" y="908720"/>
            <a:ext cx="4249934" cy="1757774"/>
          </a:xfrm>
        </p:spPr>
        <p:txBody>
          <a:bodyPr/>
          <a:lstStyle/>
          <a:p>
            <a:pPr>
              <a:defRPr/>
            </a:pPr>
            <a:r>
              <a:rPr lang="lt-LT"/>
              <a:t>EU-CONEXUS for</a:t>
            </a:r>
            <a:r>
              <a:rPr lang="en-US"/>
              <a:t> </a:t>
            </a:r>
            <a:r>
              <a:rPr lang="en-US">
                <a:solidFill>
                  <a:schemeClr val="accent3"/>
                </a:solidFill>
              </a:rPr>
              <a:t>Master</a:t>
            </a:r>
            <a:r>
              <a:rPr lang="lt-LT">
                <a:solidFill>
                  <a:schemeClr val="accent3"/>
                </a:solidFill>
              </a:rPr>
              <a:t> </a:t>
            </a:r>
            <a:r>
              <a:rPr lang="lt-LT"/>
              <a:t>students</a:t>
            </a:r>
            <a:br>
              <a:rPr lang="lt-LT">
                <a:solidFill>
                  <a:schemeClr val="accent3"/>
                </a:solidFill>
              </a:rPr>
            </a:br>
            <a:endParaRPr lang="en-GB">
              <a:solidFill>
                <a:schemeClr val="accent3"/>
              </a:solidFill>
            </a:endParaRPr>
          </a:p>
        </p:txBody>
      </p:sp>
      <p:sp>
        <p:nvSpPr>
          <p:cNvPr id="10" name="Text Placeholder 5"/>
          <p:cNvSpPr txBox="1"/>
          <p:nvPr/>
        </p:nvSpPr>
        <p:spPr bwMode="auto">
          <a:xfrm>
            <a:off x="1072668" y="2276872"/>
            <a:ext cx="4573587" cy="666208"/>
          </a:xfrm>
          <a:prstGeom prst="rect">
            <a:avLst/>
          </a:prstGeom>
        </p:spPr>
        <p:txBody>
          <a:bodyPr wrap="square">
            <a:sp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1600" cap="all">
                <a:solidFill>
                  <a:schemeClr val="accent3"/>
                </a:solidFill>
                <a:latin typeface="Campton Medium"/>
              </a:rPr>
              <a:t>Joint Master Programme</a:t>
            </a:r>
            <a:br>
              <a:rPr lang="en-US" sz="1600" cap="all">
                <a:solidFill>
                  <a:schemeClr val="accent3"/>
                </a:solidFill>
                <a:latin typeface="Campton Medium"/>
              </a:rPr>
            </a:br>
            <a:r>
              <a:rPr lang="en-US" sz="1600" cap="all">
                <a:solidFill>
                  <a:schemeClr val="accent3"/>
                </a:solidFill>
                <a:latin typeface="Campton Medium"/>
              </a:rPr>
              <a:t>in Marine Biotechnology</a:t>
            </a:r>
            <a:endParaRPr/>
          </a:p>
        </p:txBody>
      </p:sp>
      <p:sp>
        <p:nvSpPr>
          <p:cNvPr id="11" name="Text Placeholder 15"/>
          <p:cNvSpPr>
            <a:spLocks noGrp="1"/>
          </p:cNvSpPr>
          <p:nvPr>
            <p:ph type="body" sz="quarter" idx="14"/>
          </p:nvPr>
        </p:nvSpPr>
        <p:spPr bwMode="auto">
          <a:xfrm>
            <a:off x="1067153" y="2990274"/>
            <a:ext cx="4574026" cy="1493358"/>
          </a:xfrm>
        </p:spPr>
        <p:txBody>
          <a:bodyPr>
            <a:spAutoFit/>
          </a:bodyPr>
          <a:lstStyle/>
          <a:p>
            <a:pPr>
              <a:lnSpc>
                <a:spcPct val="125000"/>
              </a:lnSpc>
              <a:spcBef>
                <a:spcPts val="0"/>
              </a:spcBef>
              <a:spcAft>
                <a:spcPts val="600"/>
              </a:spcAft>
              <a:buClr>
                <a:srgbClr val="346FFD"/>
              </a:buClr>
              <a:defRPr/>
            </a:pPr>
            <a:r>
              <a:rPr lang="en-US">
                <a:solidFill>
                  <a:srgbClr val="011117"/>
                </a:solidFill>
                <a:latin typeface="Grantipo"/>
                <a:ea typeface="Arial"/>
                <a:cs typeface="Arial"/>
              </a:rPr>
              <a:t>Specialise in one of our </a:t>
            </a:r>
            <a:r>
              <a:rPr lang="en-US">
                <a:solidFill>
                  <a:srgbClr val="011117"/>
                </a:solidFill>
                <a:latin typeface="Grantipo Medium"/>
                <a:ea typeface="Arial"/>
                <a:cs typeface="Arial"/>
              </a:rPr>
              <a:t>four thematic pathways:</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Innovative Bioproducts for Future</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Blue Biomass</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Marine Biorefinery</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Aquaculture Biotechnology</a:t>
            </a:r>
            <a:endParaRPr/>
          </a:p>
        </p:txBody>
      </p:sp>
      <p:sp>
        <p:nvSpPr>
          <p:cNvPr id="15" name="Text Placeholder 16"/>
          <p:cNvSpPr txBox="1"/>
          <p:nvPr/>
        </p:nvSpPr>
        <p:spPr bwMode="auto">
          <a:xfrm>
            <a:off x="1067153" y="4757263"/>
            <a:ext cx="4498888" cy="370743"/>
          </a:xfrm>
          <a:prstGeom prst="rect">
            <a:avLst/>
          </a:prstGeom>
        </p:spPr>
        <p:txBody>
          <a:bodyPr wrap="square">
            <a:spAutoFit/>
          </a:bodyPr>
          <a:lstStyle>
            <a:defPPr>
              <a:defRPr lang="en-US"/>
            </a:defPPr>
            <a:lvl1pPr indent="0">
              <a:lnSpc>
                <a:spcPct val="120000"/>
              </a:lnSpc>
              <a:spcBef>
                <a:spcPts val="1000"/>
              </a:spcBef>
              <a:buClr>
                <a:schemeClr val="accent3"/>
              </a:buClr>
              <a:buSzPct val="130000"/>
              <a:buFont typeface=".SFNSDisplay"/>
              <a:buNone/>
              <a:defRPr sz="1600" cap="all">
                <a:solidFill>
                  <a:schemeClr val="accent3"/>
                </a:solidFill>
                <a:latin typeface="Campton Medium"/>
                <a:ea typeface="Grantipo"/>
                <a:cs typeface="Grantipo"/>
              </a:defRPr>
            </a:lvl1pPr>
            <a:lvl2pPr marL="685800" indent="-228600">
              <a:lnSpc>
                <a:spcPct val="120000"/>
              </a:lnSpc>
              <a:spcBef>
                <a:spcPts val="500"/>
              </a:spcBef>
              <a:buClr>
                <a:schemeClr val="accent3"/>
              </a:buClr>
              <a:buSzPct val="130000"/>
              <a:buFont typeface=".SFNSDisplay"/>
              <a:buChar char="│"/>
              <a:defRPr sz="1550">
                <a:latin typeface="Grantipo"/>
                <a:ea typeface="Grantipo"/>
                <a:cs typeface="Grantipo"/>
              </a:defRPr>
            </a:lvl2pPr>
            <a:lvl3pPr marL="1143000" indent="-228600">
              <a:lnSpc>
                <a:spcPct val="120000"/>
              </a:lnSpc>
              <a:spcBef>
                <a:spcPts val="500"/>
              </a:spcBef>
              <a:buClr>
                <a:schemeClr val="accent3"/>
              </a:buClr>
              <a:buSzPct val="130000"/>
              <a:buFont typeface=".SFNSDisplay"/>
              <a:buChar char="│"/>
              <a:defRPr sz="1550">
                <a:latin typeface="Grantipo"/>
                <a:ea typeface="Grantipo"/>
                <a:cs typeface="Grantipo"/>
              </a:defRPr>
            </a:lvl3pPr>
            <a:lvl4pPr marL="1600200" indent="-228600">
              <a:lnSpc>
                <a:spcPct val="120000"/>
              </a:lnSpc>
              <a:spcBef>
                <a:spcPts val="500"/>
              </a:spcBef>
              <a:buClr>
                <a:schemeClr val="accent3"/>
              </a:buClr>
              <a:buSzPct val="130000"/>
              <a:buFont typeface=".SFNSDisplay"/>
              <a:buChar char="│"/>
              <a:defRPr sz="1550">
                <a:latin typeface="Grantipo"/>
                <a:ea typeface="Grantipo"/>
                <a:cs typeface="Grantipo"/>
              </a:defRPr>
            </a:lvl4pPr>
            <a:lvl5pPr marL="2057400" indent="-228600">
              <a:lnSpc>
                <a:spcPct val="120000"/>
              </a:lnSpc>
              <a:spcBef>
                <a:spcPts val="500"/>
              </a:spcBef>
              <a:buClr>
                <a:schemeClr val="accent3"/>
              </a:buClr>
              <a:buSzPct val="130000"/>
              <a:buFont typeface=".SFNSDisplay"/>
              <a:buChar char="│"/>
              <a:defRPr sz="1550">
                <a:latin typeface="Grantipo"/>
                <a:ea typeface="Grantipo"/>
                <a:cs typeface="Grantipo"/>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defRPr/>
            </a:pPr>
            <a:r>
              <a:rPr lang="en-GB"/>
              <a:t>Micro-credentials</a:t>
            </a:r>
            <a:endParaRPr/>
          </a:p>
        </p:txBody>
      </p:sp>
      <p:sp>
        <p:nvSpPr>
          <p:cNvPr id="19" name="Text Placeholder 17"/>
          <p:cNvSpPr txBox="1"/>
          <p:nvPr/>
        </p:nvSpPr>
        <p:spPr bwMode="auto">
          <a:xfrm>
            <a:off x="1066454" y="5181153"/>
            <a:ext cx="4499586" cy="840135"/>
          </a:xfrm>
          <a:prstGeom prst="rect">
            <a:avLst/>
          </a:prstGeom>
        </p:spPr>
        <p:txBody>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en-US" sz="1400"/>
              <a:t>We offer short learning experiences with possibilities </a:t>
            </a:r>
            <a:br>
              <a:rPr lang="en-US" sz="1400"/>
            </a:br>
            <a:r>
              <a:rPr lang="en-US" sz="1400"/>
              <a:t>to get extracurricular knowledge in Smart Urban Coastal Sustainability topics</a:t>
            </a:r>
            <a:endParaRPr/>
          </a:p>
        </p:txBody>
      </p:sp>
      <p:pic>
        <p:nvPicPr>
          <p:cNvPr id="24" name="Picture 23"/>
          <p:cNvPicPr>
            <a:picLocks noChangeAspect="1"/>
          </p:cNvPicPr>
          <p:nvPr/>
        </p:nvPicPr>
        <p:blipFill>
          <a:blip r:embed="rId3"/>
          <a:srcRect l="29244" t="61" r="13331" b="-58"/>
          <a:stretch/>
        </p:blipFill>
        <p:spPr bwMode="auto">
          <a:xfrm>
            <a:off x="6296024" y="0"/>
            <a:ext cx="5907087" cy="6858000"/>
          </a:xfrm>
          <a:prstGeom prst="rect">
            <a:avLst/>
          </a:prstGeom>
        </p:spPr>
      </p:pic>
      <p:cxnSp>
        <p:nvCxnSpPr>
          <p:cNvPr id="27" name="Straight Connector 26"/>
          <p:cNvCxnSpPr>
            <a:cxnSpLocks/>
          </p:cNvCxnSpPr>
          <p:nvPr/>
        </p:nvCxnSpPr>
        <p:spPr bwMode="auto">
          <a:xfrm>
            <a:off x="783060" y="908050"/>
            <a:ext cx="0" cy="966136"/>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cxnSp>
        <p:nvCxnSpPr>
          <p:cNvPr id="2" name="Straight Connector 1"/>
          <p:cNvCxnSpPr>
            <a:cxnSpLocks/>
          </p:cNvCxnSpPr>
          <p:nvPr/>
        </p:nvCxnSpPr>
        <p:spPr bwMode="auto">
          <a:xfrm>
            <a:off x="783060" y="908050"/>
            <a:ext cx="0" cy="504726"/>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p:nvPr>
        </p:nvSpPr>
        <p:spPr bwMode="auto">
          <a:xfrm>
            <a:off x="1075120" y="1916832"/>
            <a:ext cx="4573328" cy="498124"/>
          </a:xfrm>
        </p:spPr>
        <p:txBody>
          <a:bodyPr/>
          <a:lstStyle/>
          <a:p>
            <a:pPr>
              <a:defRPr/>
            </a:pPr>
            <a:r>
              <a:rPr lang="en-US" sz="1600">
                <a:latin typeface="Grantipo Medium"/>
              </a:rPr>
              <a:t>EU-CONEXUS Co-tutelle</a:t>
            </a:r>
            <a:endParaRPr lang="en-GB"/>
          </a:p>
        </p:txBody>
      </p:sp>
      <p:sp>
        <p:nvSpPr>
          <p:cNvPr id="6" name="Text Placeholder 5"/>
          <p:cNvSpPr>
            <a:spLocks noGrp="1"/>
          </p:cNvSpPr>
          <p:nvPr>
            <p:ph type="body" sz="quarter" idx="14"/>
          </p:nvPr>
        </p:nvSpPr>
        <p:spPr bwMode="auto">
          <a:xfrm>
            <a:off x="1074421" y="2330761"/>
            <a:ext cx="4574026" cy="1106713"/>
          </a:xfrm>
        </p:spPr>
        <p:txBody>
          <a:bodyPr>
            <a:spAutoFit/>
          </a:bodyPr>
          <a:lstStyle/>
          <a:p>
            <a:pPr>
              <a:defRPr/>
            </a:pPr>
            <a:r>
              <a:rPr lang="en-US"/>
              <a:t>PhD programme offered to doctoral candidates enrolled and jointly supervised at two EU-CONEXUS universities, including research stays at each university. The PhD thesis will be defended only once.</a:t>
            </a:r>
            <a:endParaRPr/>
          </a:p>
        </p:txBody>
      </p:sp>
      <p:sp>
        <p:nvSpPr>
          <p:cNvPr id="7" name="Text Placeholder 6"/>
          <p:cNvSpPr>
            <a:spLocks noGrp="1"/>
          </p:cNvSpPr>
          <p:nvPr>
            <p:ph type="body" sz="quarter" idx="15"/>
          </p:nvPr>
        </p:nvSpPr>
        <p:spPr bwMode="auto">
          <a:xfrm>
            <a:off x="1074420" y="5019847"/>
            <a:ext cx="4498888" cy="498125"/>
          </a:xfrm>
        </p:spPr>
        <p:txBody>
          <a:bodyPr/>
          <a:lstStyle/>
          <a:p>
            <a:pPr>
              <a:defRPr/>
            </a:pPr>
            <a:r>
              <a:rPr lang="en-US" sz="1600">
                <a:latin typeface="Grantipo Medium"/>
              </a:rPr>
              <a:t>PhD Weeks</a:t>
            </a:r>
            <a:endParaRPr lang="en-GB"/>
          </a:p>
        </p:txBody>
      </p:sp>
      <p:sp>
        <p:nvSpPr>
          <p:cNvPr id="8" name="Text Placeholder 7"/>
          <p:cNvSpPr>
            <a:spLocks noGrp="1"/>
          </p:cNvSpPr>
          <p:nvPr>
            <p:ph type="body" sz="quarter" idx="16"/>
          </p:nvPr>
        </p:nvSpPr>
        <p:spPr bwMode="auto">
          <a:xfrm>
            <a:off x="1073721" y="5433777"/>
            <a:ext cx="4499586" cy="589649"/>
          </a:xfrm>
        </p:spPr>
        <p:txBody>
          <a:bodyPr>
            <a:spAutoFit/>
          </a:bodyPr>
          <a:lstStyle/>
          <a:p>
            <a:pPr>
              <a:defRPr/>
            </a:pPr>
            <a:r>
              <a:rPr lang="en-US" sz="1400">
                <a:latin typeface="Grantipo"/>
              </a:rPr>
              <a:t>Information sessions/workshops about new research </a:t>
            </a:r>
            <a:br>
              <a:rPr lang="en-US" sz="1400">
                <a:latin typeface="Grantipo"/>
              </a:rPr>
            </a:br>
            <a:r>
              <a:rPr lang="en-US" sz="1400">
                <a:latin typeface="Grantipo"/>
              </a:rPr>
              <a:t>and academic opportunities for PhD students.</a:t>
            </a:r>
            <a:endParaRPr lang="en-GB"/>
          </a:p>
        </p:txBody>
      </p:sp>
      <p:sp>
        <p:nvSpPr>
          <p:cNvPr id="3" name="Title 2"/>
          <p:cNvSpPr>
            <a:spLocks noGrp="1"/>
          </p:cNvSpPr>
          <p:nvPr>
            <p:ph type="title"/>
          </p:nvPr>
        </p:nvSpPr>
        <p:spPr bwMode="auto">
          <a:xfrm>
            <a:off x="1074420" y="908720"/>
            <a:ext cx="9666885" cy="962394"/>
          </a:xfrm>
        </p:spPr>
        <p:txBody>
          <a:bodyPr/>
          <a:lstStyle/>
          <a:p>
            <a:pPr>
              <a:defRPr/>
            </a:pPr>
            <a:r>
              <a:rPr lang="lt-LT"/>
              <a:t>EU-CONEXUS for</a:t>
            </a:r>
            <a:r>
              <a:rPr lang="en-US"/>
              <a:t> </a:t>
            </a:r>
            <a:r>
              <a:rPr lang="en-US">
                <a:solidFill>
                  <a:schemeClr val="accent3"/>
                </a:solidFill>
              </a:rPr>
              <a:t>PhD</a:t>
            </a:r>
            <a:r>
              <a:rPr lang="lt-LT"/>
              <a:t> students</a:t>
            </a:r>
            <a:endParaRPr lang="en-US"/>
          </a:p>
        </p:txBody>
      </p:sp>
      <p:sp>
        <p:nvSpPr>
          <p:cNvPr id="12" name="Text Placeholder 3"/>
          <p:cNvSpPr txBox="1"/>
          <p:nvPr/>
        </p:nvSpPr>
        <p:spPr bwMode="auto">
          <a:xfrm>
            <a:off x="1078979" y="3726871"/>
            <a:ext cx="4573328" cy="498124"/>
          </a:xfrm>
          <a:prstGeom prst="rect">
            <a:avLst/>
          </a:prstGeom>
        </p:spPr>
        <p:txBody>
          <a:bodyPr vert="horz" lIns="91440" tIns="45720" rIns="91440" bIns="45720" rtlCol="0" anchor="t">
            <a:norm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1600">
                <a:latin typeface="Grantipo Medium"/>
              </a:rPr>
              <a:t>PhD Summer Schools</a:t>
            </a:r>
            <a:endParaRPr lang="en-GB"/>
          </a:p>
        </p:txBody>
      </p:sp>
      <p:sp>
        <p:nvSpPr>
          <p:cNvPr id="13" name="Text Placeholder 5"/>
          <p:cNvSpPr txBox="1"/>
          <p:nvPr/>
        </p:nvSpPr>
        <p:spPr bwMode="auto">
          <a:xfrm>
            <a:off x="1078280" y="4140800"/>
            <a:ext cx="4574026" cy="589649"/>
          </a:xfrm>
          <a:prstGeom prst="rect">
            <a:avLst/>
          </a:prstGeom>
        </p:spPr>
        <p:txBody>
          <a:bodyPr vert="horz" lIns="91440" tIns="45720" rIns="91440" bIns="4572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Focus on transversal competencies to improve researchers’ careers.</a:t>
            </a:r>
            <a:endParaRPr/>
          </a:p>
        </p:txBody>
      </p:sp>
      <p:sp>
        <p:nvSpPr>
          <p:cNvPr id="14" name="Text Placeholder 3"/>
          <p:cNvSpPr txBox="1"/>
          <p:nvPr/>
        </p:nvSpPr>
        <p:spPr bwMode="auto">
          <a:xfrm>
            <a:off x="6312024" y="1916832"/>
            <a:ext cx="4573328" cy="498124"/>
          </a:xfrm>
          <a:prstGeom prst="rect">
            <a:avLst/>
          </a:prstGeom>
        </p:spPr>
        <p:txBody>
          <a:bodyPr vert="horz" lIns="91440" tIns="45720" rIns="91440" bIns="45720" rtlCol="0" anchor="t">
            <a:norm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1600">
                <a:latin typeface="Grantipo Medium"/>
              </a:rPr>
              <a:t>PhD Courses</a:t>
            </a:r>
            <a:endParaRPr lang="en-GB"/>
          </a:p>
        </p:txBody>
      </p:sp>
      <p:sp>
        <p:nvSpPr>
          <p:cNvPr id="15" name="Text Placeholder 5"/>
          <p:cNvSpPr txBox="1"/>
          <p:nvPr/>
        </p:nvSpPr>
        <p:spPr bwMode="auto">
          <a:xfrm>
            <a:off x="6311325" y="2330761"/>
            <a:ext cx="4321179" cy="848181"/>
          </a:xfrm>
          <a:prstGeom prst="rect">
            <a:avLst/>
          </a:prstGeom>
        </p:spPr>
        <p:txBody>
          <a:bodyPr vert="horz" wrap="square" lIns="91440" tIns="45720" rIns="91440" bIns="4572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Courses developing transversal competencies </a:t>
            </a:r>
            <a:br>
              <a:rPr lang="lt-LT"/>
            </a:br>
            <a:r>
              <a:rPr lang="en-US"/>
              <a:t>and SmUCS-related skills offered by each partner university of the Alliance.</a:t>
            </a:r>
            <a:endParaRPr/>
          </a:p>
        </p:txBody>
      </p:sp>
      <p:sp>
        <p:nvSpPr>
          <p:cNvPr id="16" name="Text Placeholder 3"/>
          <p:cNvSpPr txBox="1"/>
          <p:nvPr/>
        </p:nvSpPr>
        <p:spPr bwMode="auto">
          <a:xfrm>
            <a:off x="6311325" y="3726871"/>
            <a:ext cx="4573328" cy="498124"/>
          </a:xfrm>
          <a:prstGeom prst="rect">
            <a:avLst/>
          </a:prstGeom>
        </p:spPr>
        <p:txBody>
          <a:bodyPr vert="horz" lIns="91440" tIns="45720" rIns="91440" bIns="45720" rtlCol="0" anchor="t">
            <a:norm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sz="1600">
                <a:latin typeface="Grantipo Medium"/>
              </a:rPr>
              <a:t>PhD Funding Opportunities</a:t>
            </a:r>
            <a:endParaRPr/>
          </a:p>
        </p:txBody>
      </p:sp>
      <p:sp>
        <p:nvSpPr>
          <p:cNvPr id="17" name="Text Placeholder 5"/>
          <p:cNvSpPr txBox="1"/>
          <p:nvPr/>
        </p:nvSpPr>
        <p:spPr bwMode="auto">
          <a:xfrm>
            <a:off x="6310626" y="4140800"/>
            <a:ext cx="4321179" cy="1147109"/>
          </a:xfrm>
          <a:prstGeom prst="rect">
            <a:avLst/>
          </a:prstGeom>
        </p:spPr>
        <p:txBody>
          <a:bodyPr vert="horz" wrap="square" lIns="91440" tIns="45720" rIns="91440" bIns="4572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Grants</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Seed funding</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Research mobility</a:t>
            </a:r>
            <a:endParaRPr/>
          </a:p>
          <a:p>
            <a:pPr marL="450850" indent="-450850">
              <a:lnSpc>
                <a:spcPct val="125000"/>
              </a:lnSpc>
              <a:spcBef>
                <a:spcPts val="0"/>
              </a:spcBef>
              <a:buClr>
                <a:srgbClr val="346FFD"/>
              </a:buClr>
              <a:buFont typeface="Grantipo"/>
              <a:buChar char="—"/>
              <a:defRPr/>
            </a:pPr>
            <a:r>
              <a:rPr lang="en-US">
                <a:solidFill>
                  <a:srgbClr val="011117"/>
                </a:solidFill>
                <a:latin typeface="Grantipo"/>
                <a:ea typeface="Arial"/>
                <a:cs typeface="Arial"/>
              </a:rPr>
              <a:t>Scholarships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a:defRPr/>
            </a:pPr>
            <a:fld id="{53969381-6070-C14C-AC19-9F0CCB6EE0F1}" type="slidenum">
              <a:rPr lang="en-US"/>
              <a:t>19</a:t>
            </a:fld>
            <a:r>
              <a:rPr lang="en-US"/>
              <a:t> </a:t>
            </a:r>
            <a:endParaRPr/>
          </a:p>
        </p:txBody>
      </p:sp>
      <p:sp>
        <p:nvSpPr>
          <p:cNvPr id="13" name="Title 12"/>
          <p:cNvSpPr>
            <a:spLocks noGrp="1"/>
          </p:cNvSpPr>
          <p:nvPr>
            <p:ph type="title"/>
          </p:nvPr>
        </p:nvSpPr>
        <p:spPr bwMode="auto">
          <a:xfrm>
            <a:off x="1055688" y="908050"/>
            <a:ext cx="9666885" cy="584520"/>
          </a:xfrm>
        </p:spPr>
        <p:txBody>
          <a:bodyPr/>
          <a:lstStyle/>
          <a:p>
            <a:pPr>
              <a:defRPr/>
            </a:pPr>
            <a:r>
              <a:rPr lang="lt-LT"/>
              <a:t>EU-CONEXUS for </a:t>
            </a:r>
            <a:r>
              <a:rPr lang="lt-LT">
                <a:solidFill>
                  <a:schemeClr val="accent3"/>
                </a:solidFill>
              </a:rPr>
              <a:t>Research staff</a:t>
            </a:r>
            <a:endParaRPr>
              <a:solidFill>
                <a:schemeClr val="accent3"/>
              </a:solidFill>
            </a:endParaRPr>
          </a:p>
        </p:txBody>
      </p:sp>
      <p:cxnSp>
        <p:nvCxnSpPr>
          <p:cNvPr id="18" name="Straight Connector 17"/>
          <p:cNvCxnSpPr>
            <a:cxnSpLocks/>
          </p:cNvCxnSpPr>
          <p:nvPr/>
        </p:nvCxnSpPr>
        <p:spPr bwMode="auto">
          <a:xfrm>
            <a:off x="783060" y="915006"/>
            <a:ext cx="0" cy="1205902"/>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Graphic 9"/>
          <p:cNvPicPr>
            <a:picLocks noChangeAspect="1"/>
          </p:cNvPicPr>
          <p:nvPr/>
        </p:nvPicPr>
        <p:blipFill>
          <a:blip r:embed="rId3"/>
          <a:stretch/>
        </p:blipFill>
        <p:spPr bwMode="auto">
          <a:xfrm>
            <a:off x="9339121" y="937188"/>
            <a:ext cx="1131754" cy="1192115"/>
          </a:xfrm>
          <a:prstGeom prst="rect">
            <a:avLst/>
          </a:prstGeom>
        </p:spPr>
      </p:pic>
      <p:sp>
        <p:nvSpPr>
          <p:cNvPr id="539725619" name="Text Placeholder 14"/>
          <p:cNvSpPr txBox="1"/>
          <p:nvPr/>
        </p:nvSpPr>
        <p:spPr bwMode="auto">
          <a:xfrm>
            <a:off x="1775520" y="2780928"/>
            <a:ext cx="3712163" cy="3049040"/>
          </a:xfrm>
          <a:prstGeom prst="rect">
            <a:avLst/>
          </a:prstGeom>
        </p:spPr>
        <p:txBody>
          <a:bodyPr vert="horz" wrap="square" lIns="91440" tIns="45720" rIns="91440" bIns="45720" numCol="1" spcCol="540000" rtlCol="0" anchor="t">
            <a:spAutoFit/>
          </a:bodyPr>
          <a:lstStyle>
            <a:lvl1pPr marL="612000" indent="-612000" algn="l" defTabSz="914400">
              <a:lnSpc>
                <a:spcPct val="120000"/>
              </a:lnSpc>
              <a:spcBef>
                <a:spcPts val="1199"/>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SzPct val="100000"/>
              <a:buNone/>
              <a:defRPr/>
            </a:pPr>
            <a:r>
              <a:rPr lang="en-US"/>
              <a:t>Shared research information system </a:t>
            </a:r>
            <a:br>
              <a:rPr lang="lt-LT"/>
            </a:br>
            <a:r>
              <a:rPr lang="en-US"/>
              <a:t>&amp; infrastructures</a:t>
            </a:r>
            <a:endParaRPr lang="lt-LT"/>
          </a:p>
          <a:p>
            <a:pPr marL="0" indent="0">
              <a:buSzPct val="100000"/>
              <a:buNone/>
              <a:defRPr/>
            </a:pPr>
            <a:endParaRPr lang="lt-LT"/>
          </a:p>
          <a:p>
            <a:pPr marL="0" indent="0">
              <a:buSzPct val="100000"/>
              <a:buNone/>
              <a:defRPr/>
            </a:pPr>
            <a:r>
              <a:rPr lang="en-US" sz="1600" b="0" i="0" u="none" strike="noStrike" cap="none" spc="0">
                <a:solidFill>
                  <a:schemeClr val="tx1"/>
                </a:solidFill>
                <a:latin typeface="Grantipo"/>
                <a:cs typeface="Grantipo"/>
              </a:rPr>
              <a:t>Career trainings: workshops, research hours, networking events, conferences</a:t>
            </a:r>
            <a:endParaRPr lang="lt-LT" sz="1600" b="0" i="0" u="none" strike="noStrike" cap="none" spc="0">
              <a:solidFill>
                <a:schemeClr val="tx1"/>
              </a:solidFill>
              <a:latin typeface="Grantipo"/>
              <a:cs typeface="Grantipo"/>
            </a:endParaRPr>
          </a:p>
          <a:p>
            <a:pPr marL="0" indent="0">
              <a:buSzPct val="100000"/>
              <a:buNone/>
              <a:defRPr/>
            </a:pPr>
            <a:endParaRPr lang="lt-LT"/>
          </a:p>
          <a:p>
            <a:pPr marL="0" indent="0">
              <a:buSzPct val="100000"/>
              <a:buNone/>
              <a:defRPr/>
            </a:pPr>
            <a:r>
              <a:rPr lang="en-GB" sz="1600" b="0" i="0" u="none" strike="noStrike" cap="none" spc="0">
                <a:solidFill>
                  <a:schemeClr val="tx1"/>
                </a:solidFill>
                <a:latin typeface="Grantipo"/>
                <a:cs typeface="Grantipo"/>
              </a:rPr>
              <a:t>International joint projects </a:t>
            </a:r>
            <a:br>
              <a:rPr lang="lt-LT" sz="1600" b="0" i="0" u="none" strike="noStrike" cap="none" spc="0">
                <a:solidFill>
                  <a:schemeClr val="tx1"/>
                </a:solidFill>
                <a:latin typeface="Grantipo"/>
                <a:cs typeface="Grantipo"/>
              </a:rPr>
            </a:br>
            <a:r>
              <a:rPr lang="en-GB" sz="1600" b="0" i="0" u="none" strike="noStrike" cap="none" spc="0">
                <a:solidFill>
                  <a:schemeClr val="tx1"/>
                </a:solidFill>
                <a:latin typeface="Grantipo"/>
                <a:cs typeface="Grantipo"/>
              </a:rPr>
              <a:t>and collaborations</a:t>
            </a:r>
            <a:endParaRPr lang="lt-LT" sz="1600" b="0" i="0" u="none" strike="noStrike" cap="none" spc="0">
              <a:solidFill>
                <a:schemeClr val="tx1"/>
              </a:solidFill>
              <a:latin typeface="Grantipo"/>
              <a:cs typeface="Grantipo"/>
            </a:endParaRPr>
          </a:p>
        </p:txBody>
      </p:sp>
      <p:sp>
        <p:nvSpPr>
          <p:cNvPr id="1786823016" name="Text Placeholder 14"/>
          <p:cNvSpPr txBox="1"/>
          <p:nvPr/>
        </p:nvSpPr>
        <p:spPr bwMode="auto">
          <a:xfrm>
            <a:off x="6672064" y="2781300"/>
            <a:ext cx="4236230" cy="2599686"/>
          </a:xfrm>
          <a:prstGeom prst="rect">
            <a:avLst/>
          </a:prstGeom>
        </p:spPr>
        <p:txBody>
          <a:bodyPr vert="horz" wrap="square" lIns="91440" tIns="45720" rIns="91440" bIns="45720" numCol="1" spcCol="540000" rtlCol="0" anchor="t">
            <a:spAutoFit/>
          </a:bodyPr>
          <a:lstStyle>
            <a:lvl1pPr marL="612000" indent="-612000" algn="l" defTabSz="914400">
              <a:lnSpc>
                <a:spcPct val="120000"/>
              </a:lnSpc>
              <a:spcBef>
                <a:spcPts val="1199"/>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SzPct val="100000"/>
              <a:buNone/>
              <a:defRPr/>
            </a:pPr>
            <a:r>
              <a:rPr lang="en-GB" sz="1600" b="0" i="0" u="none" strike="noStrike" cap="none" spc="0">
                <a:solidFill>
                  <a:schemeClr val="tx1"/>
                </a:solidFill>
                <a:latin typeface="Grantipo"/>
                <a:cs typeface="Grantipo"/>
              </a:rPr>
              <a:t>Funding for: project development, mobility and international conferences, invitation of guest researchers, Seed funding</a:t>
            </a:r>
            <a:r>
              <a:rPr lang="en-GB"/>
              <a:t> </a:t>
            </a:r>
            <a:endParaRPr lang="lt-LT"/>
          </a:p>
          <a:p>
            <a:pPr marL="0" indent="0">
              <a:buSzPct val="100000"/>
              <a:buNone/>
              <a:defRPr/>
            </a:pPr>
            <a:endParaRPr lang="lt-LT"/>
          </a:p>
          <a:p>
            <a:pPr marL="0" indent="0">
              <a:buSzPct val="100000"/>
              <a:buNone/>
              <a:defRPr/>
            </a:pPr>
            <a:r>
              <a:rPr lang="en-GB" sz="1600" b="0" i="0" u="none" strike="noStrike" cap="none" spc="0">
                <a:solidFill>
                  <a:schemeClr val="tx1"/>
                </a:solidFill>
                <a:latin typeface="Grantipo"/>
                <a:cs typeface="Grantipo"/>
              </a:rPr>
              <a:t>Contact point for Technology Transfer </a:t>
            </a:r>
            <a:br>
              <a:rPr lang="lt-LT" sz="1600" b="0" i="0" u="none" strike="noStrike" cap="none" spc="0">
                <a:solidFill>
                  <a:schemeClr val="tx1"/>
                </a:solidFill>
                <a:latin typeface="Grantipo"/>
                <a:cs typeface="Grantipo"/>
              </a:rPr>
            </a:br>
            <a:r>
              <a:rPr lang="en-GB" sz="1600" b="0" i="0" u="none" strike="noStrike" cap="none" spc="0">
                <a:solidFill>
                  <a:schemeClr val="tx1"/>
                </a:solidFill>
                <a:latin typeface="Grantipo"/>
                <a:cs typeface="Grantipo"/>
              </a:rPr>
              <a:t>and Innovations</a:t>
            </a:r>
            <a:r>
              <a:rPr lang="en-GB"/>
              <a:t> </a:t>
            </a:r>
            <a:endParaRPr lang="en-GB" sz="1600" b="0" i="0" u="none" strike="noStrike" cap="none" spc="0">
              <a:solidFill>
                <a:schemeClr val="tx1"/>
              </a:solidFill>
              <a:latin typeface="Grantipo"/>
              <a:cs typeface="Grantipo"/>
            </a:endParaRPr>
          </a:p>
          <a:p>
            <a:pPr marL="0" indent="0">
              <a:buSzPct val="100000"/>
              <a:buNone/>
              <a:defRPr/>
            </a:pPr>
            <a:endParaRPr/>
          </a:p>
        </p:txBody>
      </p:sp>
      <p:sp>
        <p:nvSpPr>
          <p:cNvPr id="24" name="Text Placeholder 13"/>
          <p:cNvSpPr txBox="1"/>
          <p:nvPr/>
        </p:nvSpPr>
        <p:spPr bwMode="auto">
          <a:xfrm>
            <a:off x="1055688" y="1492569"/>
            <a:ext cx="7774151" cy="961673"/>
          </a:xfrm>
          <a:prstGeom prst="rect">
            <a:avLst/>
          </a:prstGeom>
        </p:spPr>
        <p:txBody>
          <a:bodyPr vert="horz" lIns="91440" tIns="45720" rIns="91440" bIns="45720" rtlCol="0" anchor="t">
            <a:noAutofit/>
          </a:bodyPr>
          <a:lstStyle>
            <a:lvl1pPr marL="0" indent="0" algn="l" defTabSz="914400">
              <a:lnSpc>
                <a:spcPct val="120000"/>
              </a:lnSpc>
              <a:spcBef>
                <a:spcPts val="1000"/>
              </a:spcBef>
              <a:buClr>
                <a:schemeClr val="accent3"/>
              </a:buClr>
              <a:buSzPct val="130000"/>
              <a:buFont typeface=".SFNSDisplay"/>
              <a:buNone/>
              <a:defRPr sz="1600" b="0" i="0" cap="all">
                <a:solidFill>
                  <a:srgbClr val="346FFD"/>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We open up opportunities to an international curriculum, career and experience</a:t>
            </a:r>
            <a:endParaRPr/>
          </a:p>
        </p:txBody>
      </p:sp>
      <p:sp>
        <p:nvSpPr>
          <p:cNvPr id="39" name="Freeform: Shape 38"/>
          <p:cNvSpPr/>
          <p:nvPr/>
        </p:nvSpPr>
        <p:spPr bwMode="auto">
          <a:xfrm>
            <a:off x="1243061" y="2842466"/>
            <a:ext cx="352488" cy="289582"/>
          </a:xfrm>
          <a:custGeom>
            <a:avLst/>
            <a:gdLst>
              <a:gd name="connsiteX0" fmla="*/ 348940 w 352488"/>
              <a:gd name="connsiteY0" fmla="*/ 129635 h 289582"/>
              <a:gd name="connsiteX1" fmla="*/ 223020 w 352488"/>
              <a:gd name="connsiteY1" fmla="*/ 3715 h 289582"/>
              <a:gd name="connsiteX2" fmla="*/ 205208 w 352488"/>
              <a:gd name="connsiteY2" fmla="*/ 3715 h 289582"/>
              <a:gd name="connsiteX3" fmla="*/ 201493 w 352488"/>
              <a:gd name="connsiteY3" fmla="*/ 12573 h 289582"/>
              <a:gd name="connsiteX4" fmla="*/ 201493 w 352488"/>
              <a:gd name="connsiteY4" fmla="*/ 76105 h 289582"/>
              <a:gd name="connsiteX5" fmla="*/ 78430 w 352488"/>
              <a:gd name="connsiteY5" fmla="*/ 131064 h 289582"/>
              <a:gd name="connsiteX6" fmla="*/ 135 w 352488"/>
              <a:gd name="connsiteY6" fmla="*/ 268510 h 289582"/>
              <a:gd name="connsiteX7" fmla="*/ 16708 w 352488"/>
              <a:gd name="connsiteY7" fmla="*/ 289465 h 289582"/>
              <a:gd name="connsiteX8" fmla="*/ 32710 w 352488"/>
              <a:gd name="connsiteY8" fmla="*/ 283655 h 289582"/>
              <a:gd name="connsiteX9" fmla="*/ 32710 w 352488"/>
              <a:gd name="connsiteY9" fmla="*/ 283655 h 289582"/>
              <a:gd name="connsiteX10" fmla="*/ 201493 w 352488"/>
              <a:gd name="connsiteY10" fmla="*/ 201835 h 289582"/>
              <a:gd name="connsiteX11" fmla="*/ 201493 w 352488"/>
              <a:gd name="connsiteY11" fmla="*/ 264509 h 289582"/>
              <a:gd name="connsiteX12" fmla="*/ 214066 w 352488"/>
              <a:gd name="connsiteY12" fmla="*/ 277082 h 289582"/>
              <a:gd name="connsiteX13" fmla="*/ 222925 w 352488"/>
              <a:gd name="connsiteY13" fmla="*/ 273368 h 289582"/>
              <a:gd name="connsiteX14" fmla="*/ 348845 w 352488"/>
              <a:gd name="connsiteY14" fmla="*/ 147447 h 289582"/>
              <a:gd name="connsiteX15" fmla="*/ 348845 w 352488"/>
              <a:gd name="connsiteY15" fmla="*/ 129635 h 289582"/>
              <a:gd name="connsiteX16" fmla="*/ 226735 w 352488"/>
              <a:gd name="connsiteY16" fmla="*/ 234029 h 289582"/>
              <a:gd name="connsiteX17" fmla="*/ 226735 w 352488"/>
              <a:gd name="connsiteY17" fmla="*/ 188881 h 289582"/>
              <a:gd name="connsiteX18" fmla="*/ 214162 w 352488"/>
              <a:gd name="connsiteY18" fmla="*/ 176308 h 289582"/>
              <a:gd name="connsiteX19" fmla="*/ 86241 w 352488"/>
              <a:gd name="connsiteY19" fmla="*/ 210598 h 289582"/>
              <a:gd name="connsiteX20" fmla="*/ 28710 w 352488"/>
              <a:gd name="connsiteY20" fmla="*/ 252317 h 289582"/>
              <a:gd name="connsiteX21" fmla="*/ 94909 w 352488"/>
              <a:gd name="connsiteY21" fmla="*/ 150209 h 289582"/>
              <a:gd name="connsiteX22" fmla="*/ 214257 w 352488"/>
              <a:gd name="connsiteY22" fmla="*/ 100679 h 289582"/>
              <a:gd name="connsiteX23" fmla="*/ 226830 w 352488"/>
              <a:gd name="connsiteY23" fmla="*/ 88106 h 289582"/>
              <a:gd name="connsiteX24" fmla="*/ 226830 w 352488"/>
              <a:gd name="connsiteY24" fmla="*/ 42958 h 289582"/>
              <a:gd name="connsiteX25" fmla="*/ 322366 w 352488"/>
              <a:gd name="connsiteY25" fmla="*/ 138494 h 289582"/>
              <a:gd name="connsiteX26" fmla="*/ 226830 w 352488"/>
              <a:gd name="connsiteY26" fmla="*/ 234029 h 28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2488" h="289582" fill="norm" stroke="1" extrusionOk="0">
                <a:moveTo>
                  <a:pt x="348940" y="129635"/>
                </a:moveTo>
                <a:lnTo>
                  <a:pt x="223020" y="3715"/>
                </a:lnTo>
                <a:cubicBezTo>
                  <a:pt x="218067" y="-1238"/>
                  <a:pt x="210161" y="-1238"/>
                  <a:pt x="205208" y="3715"/>
                </a:cubicBezTo>
                <a:cubicBezTo>
                  <a:pt x="202827" y="6096"/>
                  <a:pt x="201493" y="9239"/>
                  <a:pt x="201493" y="12573"/>
                </a:cubicBezTo>
                <a:lnTo>
                  <a:pt x="201493" y="76105"/>
                </a:lnTo>
                <a:cubicBezTo>
                  <a:pt x="160631" y="79629"/>
                  <a:pt x="115578" y="99631"/>
                  <a:pt x="78430" y="131064"/>
                </a:cubicBezTo>
                <a:cubicBezTo>
                  <a:pt x="33853" y="168974"/>
                  <a:pt x="6040" y="217742"/>
                  <a:pt x="135" y="268510"/>
                </a:cubicBezTo>
                <a:cubicBezTo>
                  <a:pt x="-1103" y="278892"/>
                  <a:pt x="6326" y="288226"/>
                  <a:pt x="16708" y="289465"/>
                </a:cubicBezTo>
                <a:cubicBezTo>
                  <a:pt x="22614" y="290132"/>
                  <a:pt x="28615" y="287941"/>
                  <a:pt x="32710" y="283655"/>
                </a:cubicBezTo>
                <a:lnTo>
                  <a:pt x="32710" y="283655"/>
                </a:lnTo>
                <a:cubicBezTo>
                  <a:pt x="50046" y="265176"/>
                  <a:pt x="111673" y="206978"/>
                  <a:pt x="201493" y="201835"/>
                </a:cubicBezTo>
                <a:lnTo>
                  <a:pt x="201493" y="264509"/>
                </a:lnTo>
                <a:cubicBezTo>
                  <a:pt x="201493" y="271463"/>
                  <a:pt x="207113" y="277082"/>
                  <a:pt x="214066" y="277082"/>
                </a:cubicBezTo>
                <a:cubicBezTo>
                  <a:pt x="217400" y="277082"/>
                  <a:pt x="220639" y="275749"/>
                  <a:pt x="222925" y="273368"/>
                </a:cubicBezTo>
                <a:lnTo>
                  <a:pt x="348845" y="147447"/>
                </a:lnTo>
                <a:cubicBezTo>
                  <a:pt x="353703" y="142494"/>
                  <a:pt x="353703" y="134588"/>
                  <a:pt x="348845" y="129635"/>
                </a:cubicBezTo>
                <a:close/>
                <a:moveTo>
                  <a:pt x="226735" y="234029"/>
                </a:moveTo>
                <a:lnTo>
                  <a:pt x="226735" y="188881"/>
                </a:lnTo>
                <a:cubicBezTo>
                  <a:pt x="226735" y="181928"/>
                  <a:pt x="221115" y="176308"/>
                  <a:pt x="214162" y="176308"/>
                </a:cubicBezTo>
                <a:cubicBezTo>
                  <a:pt x="169966" y="176308"/>
                  <a:pt x="126913" y="187833"/>
                  <a:pt x="86241" y="210598"/>
                </a:cubicBezTo>
                <a:cubicBezTo>
                  <a:pt x="65476" y="222218"/>
                  <a:pt x="46236" y="236220"/>
                  <a:pt x="28710" y="252317"/>
                </a:cubicBezTo>
                <a:cubicBezTo>
                  <a:pt x="37854" y="214789"/>
                  <a:pt x="60809" y="179070"/>
                  <a:pt x="94909" y="150209"/>
                </a:cubicBezTo>
                <a:cubicBezTo>
                  <a:pt x="131485" y="119253"/>
                  <a:pt x="176062" y="100679"/>
                  <a:pt x="214257" y="100679"/>
                </a:cubicBezTo>
                <a:cubicBezTo>
                  <a:pt x="221210" y="100679"/>
                  <a:pt x="226830" y="95059"/>
                  <a:pt x="226830" y="88106"/>
                </a:cubicBezTo>
                <a:lnTo>
                  <a:pt x="226830" y="42958"/>
                </a:lnTo>
                <a:lnTo>
                  <a:pt x="322366" y="138494"/>
                </a:lnTo>
                <a:lnTo>
                  <a:pt x="226830" y="234029"/>
                </a:lnTo>
                <a:close/>
              </a:path>
            </a:pathLst>
          </a:custGeom>
          <a:solidFill>
            <a:srgbClr val="000000"/>
          </a:solidFill>
          <a:ln w="0" cap="flat">
            <a:noFill/>
            <a:prstDash val="solid"/>
            <a:miter/>
          </a:ln>
        </p:spPr>
        <p:txBody>
          <a:bodyPr rtlCol="0" anchor="ctr"/>
          <a:lstStyle/>
          <a:p>
            <a:pPr>
              <a:defRPr/>
            </a:pPr>
            <a:endParaRPr lang="en-GB"/>
          </a:p>
        </p:txBody>
      </p:sp>
      <p:sp>
        <p:nvSpPr>
          <p:cNvPr id="40" name="Freeform: Shape 39"/>
          <p:cNvSpPr/>
          <p:nvPr/>
        </p:nvSpPr>
        <p:spPr bwMode="auto">
          <a:xfrm>
            <a:off x="1268080" y="5181426"/>
            <a:ext cx="327469" cy="327469"/>
          </a:xfrm>
          <a:custGeom>
            <a:avLst/>
            <a:gdLst>
              <a:gd name="connsiteX0" fmla="*/ 163734 w 327469"/>
              <a:gd name="connsiteY0" fmla="*/ 0 h 327469"/>
              <a:gd name="connsiteX1" fmla="*/ 0 w 327469"/>
              <a:gd name="connsiteY1" fmla="*/ 163735 h 327469"/>
              <a:gd name="connsiteX2" fmla="*/ 163734 w 327469"/>
              <a:gd name="connsiteY2" fmla="*/ 327470 h 327469"/>
              <a:gd name="connsiteX3" fmla="*/ 327469 w 327469"/>
              <a:gd name="connsiteY3" fmla="*/ 163735 h 327469"/>
              <a:gd name="connsiteX4" fmla="*/ 163734 w 327469"/>
              <a:gd name="connsiteY4" fmla="*/ 0 h 327469"/>
              <a:gd name="connsiteX5" fmla="*/ 302228 w 327469"/>
              <a:gd name="connsiteY5" fmla="*/ 163735 h 327469"/>
              <a:gd name="connsiteX6" fmla="*/ 292132 w 327469"/>
              <a:gd name="connsiteY6" fmla="*/ 215551 h 327469"/>
              <a:gd name="connsiteX7" fmla="*/ 221742 w 327469"/>
              <a:gd name="connsiteY7" fmla="*/ 172307 h 327469"/>
              <a:gd name="connsiteX8" fmla="*/ 211931 w 327469"/>
              <a:gd name="connsiteY8" fmla="*/ 168783 h 327469"/>
              <a:gd name="connsiteX9" fmla="*/ 176022 w 327469"/>
              <a:gd name="connsiteY9" fmla="*/ 163925 h 327469"/>
              <a:gd name="connsiteX10" fmla="*/ 150876 w 327469"/>
              <a:gd name="connsiteY10" fmla="*/ 176308 h 327469"/>
              <a:gd name="connsiteX11" fmla="*/ 137160 w 327469"/>
              <a:gd name="connsiteY11" fmla="*/ 176308 h 327469"/>
              <a:gd name="connsiteX12" fmla="*/ 131159 w 327469"/>
              <a:gd name="connsiteY12" fmla="*/ 163925 h 327469"/>
              <a:gd name="connsiteX13" fmla="*/ 113824 w 327469"/>
              <a:gd name="connsiteY13" fmla="*/ 150305 h 327469"/>
              <a:gd name="connsiteX14" fmla="*/ 101251 w 327469"/>
              <a:gd name="connsiteY14" fmla="*/ 147542 h 327469"/>
              <a:gd name="connsiteX15" fmla="*/ 113538 w 327469"/>
              <a:gd name="connsiteY15" fmla="*/ 125921 h 327469"/>
              <a:gd name="connsiteX16" fmla="*/ 139827 w 327469"/>
              <a:gd name="connsiteY16" fmla="*/ 125921 h 327469"/>
              <a:gd name="connsiteX17" fmla="*/ 152019 w 327469"/>
              <a:gd name="connsiteY17" fmla="*/ 122777 h 327469"/>
              <a:gd name="connsiteX18" fmla="*/ 171259 w 327469"/>
              <a:gd name="connsiteY18" fmla="*/ 112109 h 327469"/>
              <a:gd name="connsiteX19" fmla="*/ 176022 w 327469"/>
              <a:gd name="connsiteY19" fmla="*/ 108776 h 327469"/>
              <a:gd name="connsiteX20" fmla="*/ 218408 w 327469"/>
              <a:gd name="connsiteY20" fmla="*/ 70485 h 327469"/>
              <a:gd name="connsiteX21" fmla="*/ 223551 w 327469"/>
              <a:gd name="connsiteY21" fmla="*/ 39529 h 327469"/>
              <a:gd name="connsiteX22" fmla="*/ 222980 w 327469"/>
              <a:gd name="connsiteY22" fmla="*/ 38481 h 327469"/>
              <a:gd name="connsiteX23" fmla="*/ 302228 w 327469"/>
              <a:gd name="connsiteY23" fmla="*/ 163735 h 327469"/>
              <a:gd name="connsiteX24" fmla="*/ 187833 w 327469"/>
              <a:gd name="connsiteY24" fmla="*/ 27337 h 327469"/>
              <a:gd name="connsiteX25" fmla="*/ 201549 w 327469"/>
              <a:gd name="connsiteY25" fmla="*/ 51816 h 327469"/>
              <a:gd name="connsiteX26" fmla="*/ 159163 w 327469"/>
              <a:gd name="connsiteY26" fmla="*/ 90107 h 327469"/>
              <a:gd name="connsiteX27" fmla="*/ 139922 w 327469"/>
              <a:gd name="connsiteY27" fmla="*/ 100775 h 327469"/>
              <a:gd name="connsiteX28" fmla="*/ 113633 w 327469"/>
              <a:gd name="connsiteY28" fmla="*/ 100775 h 327469"/>
              <a:gd name="connsiteX29" fmla="*/ 91821 w 327469"/>
              <a:gd name="connsiteY29" fmla="*/ 113348 h 327469"/>
              <a:gd name="connsiteX30" fmla="*/ 78105 w 327469"/>
              <a:gd name="connsiteY30" fmla="*/ 137351 h 327469"/>
              <a:gd name="connsiteX31" fmla="*/ 62103 w 327469"/>
              <a:gd name="connsiteY31" fmla="*/ 94774 h 327469"/>
              <a:gd name="connsiteX32" fmla="*/ 79343 w 327469"/>
              <a:gd name="connsiteY32" fmla="*/ 54007 h 327469"/>
              <a:gd name="connsiteX33" fmla="*/ 187928 w 327469"/>
              <a:gd name="connsiteY33" fmla="*/ 27241 h 327469"/>
              <a:gd name="connsiteX34" fmla="*/ 187928 w 327469"/>
              <a:gd name="connsiteY34" fmla="*/ 27241 h 327469"/>
              <a:gd name="connsiteX35" fmla="*/ 25241 w 327469"/>
              <a:gd name="connsiteY35" fmla="*/ 163735 h 327469"/>
              <a:gd name="connsiteX36" fmla="*/ 38671 w 327469"/>
              <a:gd name="connsiteY36" fmla="*/ 104203 h 327469"/>
              <a:gd name="connsiteX37" fmla="*/ 56483 w 327469"/>
              <a:gd name="connsiteY37" fmla="*/ 151829 h 327469"/>
              <a:gd name="connsiteX38" fmla="*/ 74771 w 327469"/>
              <a:gd name="connsiteY38" fmla="*/ 167545 h 327469"/>
              <a:gd name="connsiteX39" fmla="*/ 108490 w 327469"/>
              <a:gd name="connsiteY39" fmla="*/ 174784 h 327469"/>
              <a:gd name="connsiteX40" fmla="*/ 114490 w 327469"/>
              <a:gd name="connsiteY40" fmla="*/ 187262 h 327469"/>
              <a:gd name="connsiteX41" fmla="*/ 137160 w 327469"/>
              <a:gd name="connsiteY41" fmla="*/ 201454 h 327469"/>
              <a:gd name="connsiteX42" fmla="*/ 139446 w 327469"/>
              <a:gd name="connsiteY42" fmla="*/ 201454 h 327469"/>
              <a:gd name="connsiteX43" fmla="*/ 128111 w 327469"/>
              <a:gd name="connsiteY43" fmla="*/ 226981 h 327469"/>
              <a:gd name="connsiteX44" fmla="*/ 132588 w 327469"/>
              <a:gd name="connsiteY44" fmla="*/ 254318 h 327469"/>
              <a:gd name="connsiteX45" fmla="*/ 132778 w 327469"/>
              <a:gd name="connsiteY45" fmla="*/ 254508 h 327469"/>
              <a:gd name="connsiteX46" fmla="*/ 163639 w 327469"/>
              <a:gd name="connsiteY46" fmla="*/ 286322 h 327469"/>
              <a:gd name="connsiteX47" fmla="*/ 160591 w 327469"/>
              <a:gd name="connsiteY47" fmla="*/ 302038 h 327469"/>
              <a:gd name="connsiteX48" fmla="*/ 25146 w 327469"/>
              <a:gd name="connsiteY48" fmla="*/ 163640 h 327469"/>
              <a:gd name="connsiteX49" fmla="*/ 186690 w 327469"/>
              <a:gd name="connsiteY49" fmla="*/ 300323 h 327469"/>
              <a:gd name="connsiteX50" fmla="*/ 188500 w 327469"/>
              <a:gd name="connsiteY50" fmla="*/ 291179 h 327469"/>
              <a:gd name="connsiteX51" fmla="*/ 182213 w 327469"/>
              <a:gd name="connsiteY51" fmla="*/ 269272 h 327469"/>
              <a:gd name="connsiteX52" fmla="*/ 182023 w 327469"/>
              <a:gd name="connsiteY52" fmla="*/ 269081 h 327469"/>
              <a:gd name="connsiteX53" fmla="*/ 151257 w 327469"/>
              <a:gd name="connsiteY53" fmla="*/ 237268 h 327469"/>
              <a:gd name="connsiteX54" fmla="*/ 172783 w 327469"/>
              <a:gd name="connsiteY54" fmla="*/ 188881 h 327469"/>
              <a:gd name="connsiteX55" fmla="*/ 208693 w 327469"/>
              <a:gd name="connsiteY55" fmla="*/ 193739 h 327469"/>
              <a:gd name="connsiteX56" fmla="*/ 280701 w 327469"/>
              <a:gd name="connsiteY56" fmla="*/ 238030 h 327469"/>
              <a:gd name="connsiteX57" fmla="*/ 186785 w 327469"/>
              <a:gd name="connsiteY57" fmla="*/ 300323 h 32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7469" h="327469" fill="norm" stroke="1" extrusionOk="0">
                <a:moveTo>
                  <a:pt x="163734" y="0"/>
                </a:moveTo>
                <a:cubicBezTo>
                  <a:pt x="73342" y="0"/>
                  <a:pt x="0" y="73247"/>
                  <a:pt x="0" y="163735"/>
                </a:cubicBezTo>
                <a:cubicBezTo>
                  <a:pt x="0" y="254222"/>
                  <a:pt x="73247" y="327470"/>
                  <a:pt x="163734" y="327470"/>
                </a:cubicBezTo>
                <a:cubicBezTo>
                  <a:pt x="254222" y="327470"/>
                  <a:pt x="327469" y="254222"/>
                  <a:pt x="327469" y="163735"/>
                </a:cubicBezTo>
                <a:cubicBezTo>
                  <a:pt x="327374" y="73343"/>
                  <a:pt x="254127" y="95"/>
                  <a:pt x="163734" y="0"/>
                </a:cubicBezTo>
                <a:close/>
                <a:moveTo>
                  <a:pt x="302228" y="163735"/>
                </a:moveTo>
                <a:cubicBezTo>
                  <a:pt x="302228" y="181547"/>
                  <a:pt x="298799" y="199073"/>
                  <a:pt x="292132" y="215551"/>
                </a:cubicBezTo>
                <a:lnTo>
                  <a:pt x="221742" y="172307"/>
                </a:lnTo>
                <a:cubicBezTo>
                  <a:pt x="218789" y="170498"/>
                  <a:pt x="215360" y="169259"/>
                  <a:pt x="211931" y="168783"/>
                </a:cubicBezTo>
                <a:lnTo>
                  <a:pt x="176022" y="163925"/>
                </a:lnTo>
                <a:cubicBezTo>
                  <a:pt x="165925" y="162592"/>
                  <a:pt x="156019" y="167450"/>
                  <a:pt x="150876" y="176308"/>
                </a:cubicBezTo>
                <a:lnTo>
                  <a:pt x="137160" y="176308"/>
                </a:lnTo>
                <a:lnTo>
                  <a:pt x="131159" y="163925"/>
                </a:lnTo>
                <a:cubicBezTo>
                  <a:pt x="127825" y="156972"/>
                  <a:pt x="121444" y="151924"/>
                  <a:pt x="113824" y="150305"/>
                </a:cubicBezTo>
                <a:lnTo>
                  <a:pt x="101251" y="147542"/>
                </a:lnTo>
                <a:lnTo>
                  <a:pt x="113538" y="125921"/>
                </a:lnTo>
                <a:lnTo>
                  <a:pt x="139827" y="125921"/>
                </a:lnTo>
                <a:cubicBezTo>
                  <a:pt x="144113" y="125921"/>
                  <a:pt x="148304" y="124873"/>
                  <a:pt x="152019" y="122777"/>
                </a:cubicBezTo>
                <a:lnTo>
                  <a:pt x="171259" y="112109"/>
                </a:lnTo>
                <a:cubicBezTo>
                  <a:pt x="172974" y="111157"/>
                  <a:pt x="174498" y="110014"/>
                  <a:pt x="176022" y="108776"/>
                </a:cubicBezTo>
                <a:lnTo>
                  <a:pt x="218408" y="70485"/>
                </a:lnTo>
                <a:cubicBezTo>
                  <a:pt x="227171" y="62675"/>
                  <a:pt x="229267" y="49816"/>
                  <a:pt x="223551" y="39529"/>
                </a:cubicBezTo>
                <a:lnTo>
                  <a:pt x="222980" y="38481"/>
                </a:lnTo>
                <a:cubicBezTo>
                  <a:pt x="271367" y="61436"/>
                  <a:pt x="302228" y="110109"/>
                  <a:pt x="302228" y="163735"/>
                </a:cubicBezTo>
                <a:close/>
                <a:moveTo>
                  <a:pt x="187833" y="27337"/>
                </a:moveTo>
                <a:lnTo>
                  <a:pt x="201549" y="51816"/>
                </a:lnTo>
                <a:lnTo>
                  <a:pt x="159163" y="90107"/>
                </a:lnTo>
                <a:lnTo>
                  <a:pt x="139922" y="100775"/>
                </a:lnTo>
                <a:lnTo>
                  <a:pt x="113633" y="100775"/>
                </a:lnTo>
                <a:cubicBezTo>
                  <a:pt x="104584" y="100775"/>
                  <a:pt x="96298" y="105537"/>
                  <a:pt x="91821" y="113348"/>
                </a:cubicBezTo>
                <a:lnTo>
                  <a:pt x="78105" y="137351"/>
                </a:lnTo>
                <a:lnTo>
                  <a:pt x="62103" y="94774"/>
                </a:lnTo>
                <a:lnTo>
                  <a:pt x="79343" y="54007"/>
                </a:lnTo>
                <a:cubicBezTo>
                  <a:pt x="110204" y="30194"/>
                  <a:pt x="149638" y="20479"/>
                  <a:pt x="187928" y="27241"/>
                </a:cubicBezTo>
                <a:lnTo>
                  <a:pt x="187928" y="27241"/>
                </a:lnTo>
                <a:close/>
                <a:moveTo>
                  <a:pt x="25241" y="163735"/>
                </a:moveTo>
                <a:cubicBezTo>
                  <a:pt x="25241" y="143161"/>
                  <a:pt x="29813" y="122777"/>
                  <a:pt x="38671" y="104203"/>
                </a:cubicBezTo>
                <a:lnTo>
                  <a:pt x="56483" y="151829"/>
                </a:lnTo>
                <a:cubicBezTo>
                  <a:pt x="59531" y="159830"/>
                  <a:pt x="66389" y="165735"/>
                  <a:pt x="74771" y="167545"/>
                </a:cubicBezTo>
                <a:lnTo>
                  <a:pt x="108490" y="174784"/>
                </a:lnTo>
                <a:lnTo>
                  <a:pt x="114490" y="187262"/>
                </a:lnTo>
                <a:cubicBezTo>
                  <a:pt x="118776" y="195929"/>
                  <a:pt x="127540" y="201359"/>
                  <a:pt x="137160" y="201454"/>
                </a:cubicBezTo>
                <a:lnTo>
                  <a:pt x="139446" y="201454"/>
                </a:lnTo>
                <a:lnTo>
                  <a:pt x="128111" y="226981"/>
                </a:lnTo>
                <a:cubicBezTo>
                  <a:pt x="124015" y="236220"/>
                  <a:pt x="125825" y="246888"/>
                  <a:pt x="132588" y="254318"/>
                </a:cubicBezTo>
                <a:lnTo>
                  <a:pt x="132778" y="254508"/>
                </a:lnTo>
                <a:lnTo>
                  <a:pt x="163639" y="286322"/>
                </a:lnTo>
                <a:lnTo>
                  <a:pt x="160591" y="302038"/>
                </a:lnTo>
                <a:cubicBezTo>
                  <a:pt x="85344" y="300323"/>
                  <a:pt x="25241" y="238887"/>
                  <a:pt x="25146" y="163640"/>
                </a:cubicBezTo>
                <a:close/>
                <a:moveTo>
                  <a:pt x="186690" y="300323"/>
                </a:moveTo>
                <a:lnTo>
                  <a:pt x="188500" y="291179"/>
                </a:lnTo>
                <a:cubicBezTo>
                  <a:pt x="190024" y="283274"/>
                  <a:pt x="187642" y="275177"/>
                  <a:pt x="182213" y="269272"/>
                </a:cubicBezTo>
                <a:cubicBezTo>
                  <a:pt x="182213" y="269272"/>
                  <a:pt x="182023" y="269081"/>
                  <a:pt x="182023" y="269081"/>
                </a:cubicBezTo>
                <a:lnTo>
                  <a:pt x="151257" y="237268"/>
                </a:lnTo>
                <a:lnTo>
                  <a:pt x="172783" y="188881"/>
                </a:lnTo>
                <a:lnTo>
                  <a:pt x="208693" y="193739"/>
                </a:lnTo>
                <a:lnTo>
                  <a:pt x="280701" y="238030"/>
                </a:lnTo>
                <a:cubicBezTo>
                  <a:pt x="259651" y="271177"/>
                  <a:pt x="225457" y="293751"/>
                  <a:pt x="186785" y="300323"/>
                </a:cubicBezTo>
                <a:close/>
              </a:path>
            </a:pathLst>
          </a:custGeom>
          <a:solidFill>
            <a:srgbClr val="000000"/>
          </a:solidFill>
          <a:ln w="0" cap="flat">
            <a:noFill/>
            <a:prstDash val="solid"/>
            <a:miter/>
          </a:ln>
        </p:spPr>
        <p:txBody>
          <a:bodyPr rtlCol="0" anchor="ctr"/>
          <a:lstStyle/>
          <a:p>
            <a:pPr>
              <a:defRPr/>
            </a:pPr>
            <a:endParaRPr lang="en-GB"/>
          </a:p>
        </p:txBody>
      </p:sp>
      <p:sp>
        <p:nvSpPr>
          <p:cNvPr id="41" name="Freeform: Shape 40"/>
          <p:cNvSpPr/>
          <p:nvPr/>
        </p:nvSpPr>
        <p:spPr bwMode="auto">
          <a:xfrm>
            <a:off x="6137543" y="2859426"/>
            <a:ext cx="377761" cy="277082"/>
          </a:xfrm>
          <a:custGeom>
            <a:avLst/>
            <a:gdLst>
              <a:gd name="connsiteX0" fmla="*/ 276987 w 377761"/>
              <a:gd name="connsiteY0" fmla="*/ 78010 h 277082"/>
              <a:gd name="connsiteX1" fmla="*/ 276987 w 377761"/>
              <a:gd name="connsiteY1" fmla="*/ 69247 h 277082"/>
              <a:gd name="connsiteX2" fmla="*/ 138493 w 377761"/>
              <a:gd name="connsiteY2" fmla="*/ 0 h 277082"/>
              <a:gd name="connsiteX3" fmla="*/ 0 w 377761"/>
              <a:gd name="connsiteY3" fmla="*/ 69247 h 277082"/>
              <a:gd name="connsiteX4" fmla="*/ 0 w 377761"/>
              <a:gd name="connsiteY4" fmla="*/ 132207 h 277082"/>
              <a:gd name="connsiteX5" fmla="*/ 100774 w 377761"/>
              <a:gd name="connsiteY5" fmla="*/ 199073 h 277082"/>
              <a:gd name="connsiteX6" fmla="*/ 100774 w 377761"/>
              <a:gd name="connsiteY6" fmla="*/ 207836 h 277082"/>
              <a:gd name="connsiteX7" fmla="*/ 239268 w 377761"/>
              <a:gd name="connsiteY7" fmla="*/ 277082 h 277082"/>
              <a:gd name="connsiteX8" fmla="*/ 377762 w 377761"/>
              <a:gd name="connsiteY8" fmla="*/ 207836 h 277082"/>
              <a:gd name="connsiteX9" fmla="*/ 377762 w 377761"/>
              <a:gd name="connsiteY9" fmla="*/ 144875 h 277082"/>
              <a:gd name="connsiteX10" fmla="*/ 276987 w 377761"/>
              <a:gd name="connsiteY10" fmla="*/ 78105 h 277082"/>
              <a:gd name="connsiteX11" fmla="*/ 352520 w 377761"/>
              <a:gd name="connsiteY11" fmla="*/ 144780 h 277082"/>
              <a:gd name="connsiteX12" fmla="*/ 239173 w 377761"/>
              <a:gd name="connsiteY12" fmla="*/ 188881 h 277082"/>
              <a:gd name="connsiteX13" fmla="*/ 221742 w 377761"/>
              <a:gd name="connsiteY13" fmla="*/ 188309 h 277082"/>
              <a:gd name="connsiteX14" fmla="*/ 276987 w 377761"/>
              <a:gd name="connsiteY14" fmla="*/ 132207 h 277082"/>
              <a:gd name="connsiteX15" fmla="*/ 276987 w 377761"/>
              <a:gd name="connsiteY15" fmla="*/ 103442 h 277082"/>
              <a:gd name="connsiteX16" fmla="*/ 352520 w 377761"/>
              <a:gd name="connsiteY16" fmla="*/ 144780 h 277082"/>
              <a:gd name="connsiteX17" fmla="*/ 100679 w 377761"/>
              <a:gd name="connsiteY17" fmla="*/ 173546 h 277082"/>
              <a:gd name="connsiteX18" fmla="*/ 100679 w 377761"/>
              <a:gd name="connsiteY18" fmla="*/ 136112 h 277082"/>
              <a:gd name="connsiteX19" fmla="*/ 138493 w 377761"/>
              <a:gd name="connsiteY19" fmla="*/ 138494 h 277082"/>
              <a:gd name="connsiteX20" fmla="*/ 176308 w 377761"/>
              <a:gd name="connsiteY20" fmla="*/ 136112 h 277082"/>
              <a:gd name="connsiteX21" fmla="*/ 176308 w 377761"/>
              <a:gd name="connsiteY21" fmla="*/ 173546 h 277082"/>
              <a:gd name="connsiteX22" fmla="*/ 138493 w 377761"/>
              <a:gd name="connsiteY22" fmla="*/ 176308 h 277082"/>
              <a:gd name="connsiteX23" fmla="*/ 100679 w 377761"/>
              <a:gd name="connsiteY23" fmla="*/ 173546 h 277082"/>
              <a:gd name="connsiteX24" fmla="*/ 251746 w 377761"/>
              <a:gd name="connsiteY24" fmla="*/ 110109 h 277082"/>
              <a:gd name="connsiteX25" fmla="*/ 251746 w 377761"/>
              <a:gd name="connsiteY25" fmla="*/ 132302 h 277082"/>
              <a:gd name="connsiteX26" fmla="*/ 201358 w 377761"/>
              <a:gd name="connsiteY26" fmla="*/ 168307 h 277082"/>
              <a:gd name="connsiteX27" fmla="*/ 201358 w 377761"/>
              <a:gd name="connsiteY27" fmla="*/ 131540 h 277082"/>
              <a:gd name="connsiteX28" fmla="*/ 251746 w 377761"/>
              <a:gd name="connsiteY28" fmla="*/ 110204 h 277082"/>
              <a:gd name="connsiteX29" fmla="*/ 138398 w 377761"/>
              <a:gd name="connsiteY29" fmla="*/ 25241 h 277082"/>
              <a:gd name="connsiteX30" fmla="*/ 251746 w 377761"/>
              <a:gd name="connsiteY30" fmla="*/ 69342 h 277082"/>
              <a:gd name="connsiteX31" fmla="*/ 138398 w 377761"/>
              <a:gd name="connsiteY31" fmla="*/ 113443 h 277082"/>
              <a:gd name="connsiteX32" fmla="*/ 25051 w 377761"/>
              <a:gd name="connsiteY32" fmla="*/ 69342 h 277082"/>
              <a:gd name="connsiteX33" fmla="*/ 138398 w 377761"/>
              <a:gd name="connsiteY33" fmla="*/ 25241 h 277082"/>
              <a:gd name="connsiteX34" fmla="*/ 25051 w 377761"/>
              <a:gd name="connsiteY34" fmla="*/ 132302 h 277082"/>
              <a:gd name="connsiteX35" fmla="*/ 25051 w 377761"/>
              <a:gd name="connsiteY35" fmla="*/ 110109 h 277082"/>
              <a:gd name="connsiteX36" fmla="*/ 75438 w 377761"/>
              <a:gd name="connsiteY36" fmla="*/ 131445 h 277082"/>
              <a:gd name="connsiteX37" fmla="*/ 75438 w 377761"/>
              <a:gd name="connsiteY37" fmla="*/ 168212 h 277082"/>
              <a:gd name="connsiteX38" fmla="*/ 25051 w 377761"/>
              <a:gd name="connsiteY38" fmla="*/ 132207 h 277082"/>
              <a:gd name="connsiteX39" fmla="*/ 125825 w 377761"/>
              <a:gd name="connsiteY39" fmla="*/ 207836 h 277082"/>
              <a:gd name="connsiteX40" fmla="*/ 125825 w 377761"/>
              <a:gd name="connsiteY40" fmla="*/ 201263 h 277082"/>
              <a:gd name="connsiteX41" fmla="*/ 138398 w 377761"/>
              <a:gd name="connsiteY41" fmla="*/ 201549 h 277082"/>
              <a:gd name="connsiteX42" fmla="*/ 156305 w 377761"/>
              <a:gd name="connsiteY42" fmla="*/ 200978 h 277082"/>
              <a:gd name="connsiteX43" fmla="*/ 176117 w 377761"/>
              <a:gd name="connsiteY43" fmla="*/ 206883 h 277082"/>
              <a:gd name="connsiteX44" fmla="*/ 176117 w 377761"/>
              <a:gd name="connsiteY44" fmla="*/ 243840 h 277082"/>
              <a:gd name="connsiteX45" fmla="*/ 125730 w 377761"/>
              <a:gd name="connsiteY45" fmla="*/ 207836 h 277082"/>
              <a:gd name="connsiteX46" fmla="*/ 201358 w 377761"/>
              <a:gd name="connsiteY46" fmla="*/ 249174 h 277082"/>
              <a:gd name="connsiteX47" fmla="*/ 201358 w 377761"/>
              <a:gd name="connsiteY47" fmla="*/ 211646 h 277082"/>
              <a:gd name="connsiteX48" fmla="*/ 239173 w 377761"/>
              <a:gd name="connsiteY48" fmla="*/ 214122 h 277082"/>
              <a:gd name="connsiteX49" fmla="*/ 276987 w 377761"/>
              <a:gd name="connsiteY49" fmla="*/ 211741 h 277082"/>
              <a:gd name="connsiteX50" fmla="*/ 276987 w 377761"/>
              <a:gd name="connsiteY50" fmla="*/ 249174 h 277082"/>
              <a:gd name="connsiteX51" fmla="*/ 201454 w 377761"/>
              <a:gd name="connsiteY51" fmla="*/ 249174 h 277082"/>
              <a:gd name="connsiteX52" fmla="*/ 302133 w 377761"/>
              <a:gd name="connsiteY52" fmla="*/ 243840 h 277082"/>
              <a:gd name="connsiteX53" fmla="*/ 302133 w 377761"/>
              <a:gd name="connsiteY53" fmla="*/ 207074 h 277082"/>
              <a:gd name="connsiteX54" fmla="*/ 352520 w 377761"/>
              <a:gd name="connsiteY54" fmla="*/ 185738 h 277082"/>
              <a:gd name="connsiteX55" fmla="*/ 352520 w 377761"/>
              <a:gd name="connsiteY55" fmla="*/ 207931 h 277082"/>
              <a:gd name="connsiteX56" fmla="*/ 302133 w 377761"/>
              <a:gd name="connsiteY56" fmla="*/ 243935 h 27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7761" h="277082" fill="norm" stroke="1" extrusionOk="0">
                <a:moveTo>
                  <a:pt x="276987" y="78010"/>
                </a:moveTo>
                <a:lnTo>
                  <a:pt x="276987" y="69247"/>
                </a:lnTo>
                <a:cubicBezTo>
                  <a:pt x="276987" y="29813"/>
                  <a:pt x="217456" y="0"/>
                  <a:pt x="138493" y="0"/>
                </a:cubicBezTo>
                <a:cubicBezTo>
                  <a:pt x="59531" y="0"/>
                  <a:pt x="0" y="29813"/>
                  <a:pt x="0" y="69247"/>
                </a:cubicBezTo>
                <a:lnTo>
                  <a:pt x="0" y="132207"/>
                </a:lnTo>
                <a:cubicBezTo>
                  <a:pt x="0" y="165068"/>
                  <a:pt x="41338" y="191262"/>
                  <a:pt x="100774" y="199073"/>
                </a:cubicBezTo>
                <a:lnTo>
                  <a:pt x="100774" y="207836"/>
                </a:lnTo>
                <a:cubicBezTo>
                  <a:pt x="100774" y="247269"/>
                  <a:pt x="160306" y="277082"/>
                  <a:pt x="239268" y="277082"/>
                </a:cubicBezTo>
                <a:cubicBezTo>
                  <a:pt x="318230" y="277082"/>
                  <a:pt x="377762" y="247269"/>
                  <a:pt x="377762" y="207836"/>
                </a:cubicBezTo>
                <a:lnTo>
                  <a:pt x="377762" y="144875"/>
                </a:lnTo>
                <a:cubicBezTo>
                  <a:pt x="377762" y="112300"/>
                  <a:pt x="337756" y="86106"/>
                  <a:pt x="276987" y="78105"/>
                </a:cubicBezTo>
                <a:close/>
                <a:moveTo>
                  <a:pt x="352520" y="144780"/>
                </a:moveTo>
                <a:cubicBezTo>
                  <a:pt x="352520" y="165545"/>
                  <a:pt x="304038" y="188881"/>
                  <a:pt x="239173" y="188881"/>
                </a:cubicBezTo>
                <a:cubicBezTo>
                  <a:pt x="233267" y="188881"/>
                  <a:pt x="227457" y="188690"/>
                  <a:pt x="221742" y="188309"/>
                </a:cubicBezTo>
                <a:cubicBezTo>
                  <a:pt x="255651" y="175927"/>
                  <a:pt x="276987" y="155829"/>
                  <a:pt x="276987" y="132207"/>
                </a:cubicBezTo>
                <a:lnTo>
                  <a:pt x="276987" y="103442"/>
                </a:lnTo>
                <a:cubicBezTo>
                  <a:pt x="324040" y="110490"/>
                  <a:pt x="352520" y="129445"/>
                  <a:pt x="352520" y="144780"/>
                </a:cubicBezTo>
                <a:close/>
                <a:moveTo>
                  <a:pt x="100679" y="173546"/>
                </a:moveTo>
                <a:lnTo>
                  <a:pt x="100679" y="136112"/>
                </a:lnTo>
                <a:cubicBezTo>
                  <a:pt x="113252" y="137732"/>
                  <a:pt x="125825" y="138589"/>
                  <a:pt x="138493" y="138494"/>
                </a:cubicBezTo>
                <a:cubicBezTo>
                  <a:pt x="151162" y="138494"/>
                  <a:pt x="163735" y="137732"/>
                  <a:pt x="176308" y="136112"/>
                </a:cubicBezTo>
                <a:lnTo>
                  <a:pt x="176308" y="173546"/>
                </a:lnTo>
                <a:cubicBezTo>
                  <a:pt x="163830" y="175355"/>
                  <a:pt x="151162" y="176308"/>
                  <a:pt x="138493" y="176308"/>
                </a:cubicBezTo>
                <a:cubicBezTo>
                  <a:pt x="125825" y="176308"/>
                  <a:pt x="113252" y="175355"/>
                  <a:pt x="100679" y="173546"/>
                </a:cubicBezTo>
                <a:close/>
                <a:moveTo>
                  <a:pt x="251746" y="110109"/>
                </a:moveTo>
                <a:lnTo>
                  <a:pt x="251746" y="132302"/>
                </a:lnTo>
                <a:cubicBezTo>
                  <a:pt x="251746" y="145542"/>
                  <a:pt x="232220" y="159734"/>
                  <a:pt x="201358" y="168307"/>
                </a:cubicBezTo>
                <a:lnTo>
                  <a:pt x="201358" y="131540"/>
                </a:lnTo>
                <a:cubicBezTo>
                  <a:pt x="221647" y="126587"/>
                  <a:pt x="238887" y="119253"/>
                  <a:pt x="251746" y="110204"/>
                </a:cubicBezTo>
                <a:close/>
                <a:moveTo>
                  <a:pt x="138398" y="25241"/>
                </a:moveTo>
                <a:cubicBezTo>
                  <a:pt x="203263" y="25241"/>
                  <a:pt x="251746" y="48482"/>
                  <a:pt x="251746" y="69342"/>
                </a:cubicBezTo>
                <a:cubicBezTo>
                  <a:pt x="251746" y="90202"/>
                  <a:pt x="203263" y="113443"/>
                  <a:pt x="138398" y="113443"/>
                </a:cubicBezTo>
                <a:cubicBezTo>
                  <a:pt x="73533" y="113443"/>
                  <a:pt x="25051" y="90202"/>
                  <a:pt x="25051" y="69342"/>
                </a:cubicBezTo>
                <a:cubicBezTo>
                  <a:pt x="25051" y="48482"/>
                  <a:pt x="73533" y="25241"/>
                  <a:pt x="138398" y="25241"/>
                </a:cubicBezTo>
                <a:close/>
                <a:moveTo>
                  <a:pt x="25051" y="132302"/>
                </a:moveTo>
                <a:lnTo>
                  <a:pt x="25051" y="110109"/>
                </a:lnTo>
                <a:cubicBezTo>
                  <a:pt x="37909" y="119253"/>
                  <a:pt x="55054" y="126587"/>
                  <a:pt x="75438" y="131445"/>
                </a:cubicBezTo>
                <a:lnTo>
                  <a:pt x="75438" y="168212"/>
                </a:lnTo>
                <a:cubicBezTo>
                  <a:pt x="44577" y="159639"/>
                  <a:pt x="25051" y="145447"/>
                  <a:pt x="25051" y="132207"/>
                </a:cubicBezTo>
                <a:close/>
                <a:moveTo>
                  <a:pt x="125825" y="207836"/>
                </a:moveTo>
                <a:lnTo>
                  <a:pt x="125825" y="201263"/>
                </a:lnTo>
                <a:cubicBezTo>
                  <a:pt x="129921" y="201454"/>
                  <a:pt x="134112" y="201549"/>
                  <a:pt x="138398" y="201549"/>
                </a:cubicBezTo>
                <a:cubicBezTo>
                  <a:pt x="144494" y="201549"/>
                  <a:pt x="150495" y="201359"/>
                  <a:pt x="156305" y="200978"/>
                </a:cubicBezTo>
                <a:cubicBezTo>
                  <a:pt x="162782" y="203264"/>
                  <a:pt x="169450" y="205264"/>
                  <a:pt x="176117" y="206883"/>
                </a:cubicBezTo>
                <a:lnTo>
                  <a:pt x="176117" y="243840"/>
                </a:lnTo>
                <a:cubicBezTo>
                  <a:pt x="145256" y="235268"/>
                  <a:pt x="125730" y="221075"/>
                  <a:pt x="125730" y="207836"/>
                </a:cubicBezTo>
                <a:close/>
                <a:moveTo>
                  <a:pt x="201358" y="249174"/>
                </a:moveTo>
                <a:lnTo>
                  <a:pt x="201358" y="211646"/>
                </a:lnTo>
                <a:cubicBezTo>
                  <a:pt x="213836" y="213360"/>
                  <a:pt x="226504" y="214217"/>
                  <a:pt x="239173" y="214122"/>
                </a:cubicBezTo>
                <a:cubicBezTo>
                  <a:pt x="251841" y="214122"/>
                  <a:pt x="264414" y="213360"/>
                  <a:pt x="276987" y="211741"/>
                </a:cubicBezTo>
                <a:lnTo>
                  <a:pt x="276987" y="249174"/>
                </a:lnTo>
                <a:cubicBezTo>
                  <a:pt x="251936" y="252889"/>
                  <a:pt x="226504" y="252889"/>
                  <a:pt x="201454" y="249174"/>
                </a:cubicBezTo>
                <a:close/>
                <a:moveTo>
                  <a:pt x="302133" y="243840"/>
                </a:moveTo>
                <a:lnTo>
                  <a:pt x="302133" y="207074"/>
                </a:lnTo>
                <a:cubicBezTo>
                  <a:pt x="322421" y="202121"/>
                  <a:pt x="339662" y="194786"/>
                  <a:pt x="352520" y="185738"/>
                </a:cubicBezTo>
                <a:lnTo>
                  <a:pt x="352520" y="207931"/>
                </a:lnTo>
                <a:cubicBezTo>
                  <a:pt x="352520" y="221171"/>
                  <a:pt x="332994" y="235363"/>
                  <a:pt x="302133" y="243935"/>
                </a:cubicBezTo>
                <a:close/>
              </a:path>
            </a:pathLst>
          </a:custGeom>
          <a:solidFill>
            <a:srgbClr val="000000"/>
          </a:solidFill>
          <a:ln w="0" cap="flat">
            <a:noFill/>
            <a:prstDash val="solid"/>
            <a:miter/>
          </a:ln>
        </p:spPr>
        <p:txBody>
          <a:bodyPr rtlCol="0" anchor="ctr"/>
          <a:lstStyle/>
          <a:p>
            <a:pPr>
              <a:defRPr/>
            </a:pPr>
            <a:endParaRPr lang="en-GB"/>
          </a:p>
        </p:txBody>
      </p:sp>
      <p:sp>
        <p:nvSpPr>
          <p:cNvPr id="42" name="Freeform: Shape 41"/>
          <p:cNvSpPr/>
          <p:nvPr/>
        </p:nvSpPr>
        <p:spPr bwMode="auto">
          <a:xfrm>
            <a:off x="6162601" y="4307100"/>
            <a:ext cx="327644" cy="314816"/>
          </a:xfrm>
          <a:custGeom>
            <a:avLst/>
            <a:gdLst>
              <a:gd name="connsiteX0" fmla="*/ 277238 w 327644"/>
              <a:gd name="connsiteY0" fmla="*/ 201504 h 314816"/>
              <a:gd name="connsiteX1" fmla="*/ 246472 w 327644"/>
              <a:gd name="connsiteY1" fmla="*/ 211982 h 314816"/>
              <a:gd name="connsiteX2" fmla="*/ 210086 w 327644"/>
              <a:gd name="connsiteY2" fmla="*/ 183693 h 314816"/>
              <a:gd name="connsiteX3" fmla="*/ 214277 w 327644"/>
              <a:gd name="connsiteY3" fmla="*/ 163690 h 314816"/>
              <a:gd name="connsiteX4" fmla="*/ 214183 w 327644"/>
              <a:gd name="connsiteY4" fmla="*/ 160166 h 314816"/>
              <a:gd name="connsiteX5" fmla="*/ 235042 w 327644"/>
              <a:gd name="connsiteY5" fmla="*/ 153213 h 314816"/>
              <a:gd name="connsiteX6" fmla="*/ 304670 w 327644"/>
              <a:gd name="connsiteY6" fmla="*/ 168072 h 314816"/>
              <a:gd name="connsiteX7" fmla="*/ 319529 w 327644"/>
              <a:gd name="connsiteY7" fmla="*/ 98444 h 314816"/>
              <a:gd name="connsiteX8" fmla="*/ 249901 w 327644"/>
              <a:gd name="connsiteY8" fmla="*/ 83585 h 314816"/>
              <a:gd name="connsiteX9" fmla="*/ 226946 w 327644"/>
              <a:gd name="connsiteY9" fmla="*/ 125876 h 314816"/>
              <a:gd name="connsiteX10" fmla="*/ 227041 w 327644"/>
              <a:gd name="connsiteY10" fmla="*/ 129400 h 314816"/>
              <a:gd name="connsiteX11" fmla="*/ 206181 w 327644"/>
              <a:gd name="connsiteY11" fmla="*/ 136353 h 314816"/>
              <a:gd name="connsiteX12" fmla="*/ 163890 w 327644"/>
              <a:gd name="connsiteY12" fmla="*/ 113303 h 314816"/>
              <a:gd name="connsiteX13" fmla="*/ 155604 w 327644"/>
              <a:gd name="connsiteY13" fmla="*/ 113970 h 314816"/>
              <a:gd name="connsiteX14" fmla="*/ 144840 w 327644"/>
              <a:gd name="connsiteY14" fmla="*/ 89681 h 314816"/>
              <a:gd name="connsiteX15" fmla="*/ 152746 w 327644"/>
              <a:gd name="connsiteY15" fmla="*/ 18910 h 314816"/>
              <a:gd name="connsiteX16" fmla="*/ 81976 w 327644"/>
              <a:gd name="connsiteY16" fmla="*/ 11004 h 314816"/>
              <a:gd name="connsiteX17" fmla="*/ 74070 w 327644"/>
              <a:gd name="connsiteY17" fmla="*/ 81775 h 314816"/>
              <a:gd name="connsiteX18" fmla="*/ 113598 w 327644"/>
              <a:gd name="connsiteY18" fmla="*/ 100730 h 314816"/>
              <a:gd name="connsiteX19" fmla="*/ 121885 w 327644"/>
              <a:gd name="connsiteY19" fmla="*/ 100063 h 314816"/>
              <a:gd name="connsiteX20" fmla="*/ 132648 w 327644"/>
              <a:gd name="connsiteY20" fmla="*/ 124257 h 314816"/>
              <a:gd name="connsiteX21" fmla="*/ 119123 w 327644"/>
              <a:gd name="connsiteY21" fmla="*/ 186645 h 314816"/>
              <a:gd name="connsiteX22" fmla="*/ 78641 w 327644"/>
              <a:gd name="connsiteY22" fmla="*/ 222555 h 314816"/>
              <a:gd name="connsiteX23" fmla="*/ 8633 w 327644"/>
              <a:gd name="connsiteY23" fmla="*/ 236175 h 314816"/>
              <a:gd name="connsiteX24" fmla="*/ 22254 w 327644"/>
              <a:gd name="connsiteY24" fmla="*/ 306184 h 314816"/>
              <a:gd name="connsiteX25" fmla="*/ 92262 w 327644"/>
              <a:gd name="connsiteY25" fmla="*/ 292563 h 314816"/>
              <a:gd name="connsiteX26" fmla="*/ 95405 w 327644"/>
              <a:gd name="connsiteY26" fmla="*/ 241414 h 314816"/>
              <a:gd name="connsiteX27" fmla="*/ 135887 w 327644"/>
              <a:gd name="connsiteY27" fmla="*/ 205505 h 314816"/>
              <a:gd name="connsiteX28" fmla="*/ 194656 w 327644"/>
              <a:gd name="connsiteY28" fmla="*/ 203600 h 314816"/>
              <a:gd name="connsiteX29" fmla="*/ 231041 w 327644"/>
              <a:gd name="connsiteY29" fmla="*/ 231889 h 314816"/>
              <a:gd name="connsiteX30" fmla="*/ 226850 w 327644"/>
              <a:gd name="connsiteY30" fmla="*/ 251796 h 314816"/>
              <a:gd name="connsiteX31" fmla="*/ 277238 w 327644"/>
              <a:gd name="connsiteY31" fmla="*/ 302184 h 314816"/>
              <a:gd name="connsiteX32" fmla="*/ 327625 w 327644"/>
              <a:gd name="connsiteY32" fmla="*/ 251796 h 314816"/>
              <a:gd name="connsiteX33" fmla="*/ 277238 w 327644"/>
              <a:gd name="connsiteY33" fmla="*/ 201409 h 314816"/>
              <a:gd name="connsiteX34" fmla="*/ 277238 w 327644"/>
              <a:gd name="connsiteY34" fmla="*/ 100730 h 314816"/>
              <a:gd name="connsiteX35" fmla="*/ 302384 w 327644"/>
              <a:gd name="connsiteY35" fmla="*/ 125876 h 314816"/>
              <a:gd name="connsiteX36" fmla="*/ 277238 w 327644"/>
              <a:gd name="connsiteY36" fmla="*/ 151022 h 314816"/>
              <a:gd name="connsiteX37" fmla="*/ 252092 w 327644"/>
              <a:gd name="connsiteY37" fmla="*/ 125876 h 314816"/>
              <a:gd name="connsiteX38" fmla="*/ 277238 w 327644"/>
              <a:gd name="connsiteY38" fmla="*/ 100730 h 314816"/>
              <a:gd name="connsiteX39" fmla="*/ 88357 w 327644"/>
              <a:gd name="connsiteY39" fmla="*/ 50343 h 314816"/>
              <a:gd name="connsiteX40" fmla="*/ 113503 w 327644"/>
              <a:gd name="connsiteY40" fmla="*/ 25197 h 314816"/>
              <a:gd name="connsiteX41" fmla="*/ 138649 w 327644"/>
              <a:gd name="connsiteY41" fmla="*/ 50343 h 314816"/>
              <a:gd name="connsiteX42" fmla="*/ 113503 w 327644"/>
              <a:gd name="connsiteY42" fmla="*/ 75489 h 314816"/>
              <a:gd name="connsiteX43" fmla="*/ 88357 w 327644"/>
              <a:gd name="connsiteY43" fmla="*/ 50343 h 314816"/>
              <a:gd name="connsiteX44" fmla="*/ 50543 w 327644"/>
              <a:gd name="connsiteY44" fmla="*/ 289611 h 314816"/>
              <a:gd name="connsiteX45" fmla="*/ 25397 w 327644"/>
              <a:gd name="connsiteY45" fmla="*/ 264465 h 314816"/>
              <a:gd name="connsiteX46" fmla="*/ 50543 w 327644"/>
              <a:gd name="connsiteY46" fmla="*/ 239319 h 314816"/>
              <a:gd name="connsiteX47" fmla="*/ 75689 w 327644"/>
              <a:gd name="connsiteY47" fmla="*/ 264465 h 314816"/>
              <a:gd name="connsiteX48" fmla="*/ 50543 w 327644"/>
              <a:gd name="connsiteY48" fmla="*/ 289611 h 314816"/>
              <a:gd name="connsiteX49" fmla="*/ 138649 w 327644"/>
              <a:gd name="connsiteY49" fmla="*/ 163690 h 314816"/>
              <a:gd name="connsiteX50" fmla="*/ 163795 w 327644"/>
              <a:gd name="connsiteY50" fmla="*/ 138544 h 314816"/>
              <a:gd name="connsiteX51" fmla="*/ 188941 w 327644"/>
              <a:gd name="connsiteY51" fmla="*/ 163690 h 314816"/>
              <a:gd name="connsiteX52" fmla="*/ 163795 w 327644"/>
              <a:gd name="connsiteY52" fmla="*/ 188836 h 314816"/>
              <a:gd name="connsiteX53" fmla="*/ 138649 w 327644"/>
              <a:gd name="connsiteY53" fmla="*/ 163690 h 314816"/>
              <a:gd name="connsiteX54" fmla="*/ 277143 w 327644"/>
              <a:gd name="connsiteY54" fmla="*/ 277038 h 314816"/>
              <a:gd name="connsiteX55" fmla="*/ 251997 w 327644"/>
              <a:gd name="connsiteY55" fmla="*/ 251892 h 314816"/>
              <a:gd name="connsiteX56" fmla="*/ 277143 w 327644"/>
              <a:gd name="connsiteY56" fmla="*/ 226746 h 314816"/>
              <a:gd name="connsiteX57" fmla="*/ 302289 w 327644"/>
              <a:gd name="connsiteY57" fmla="*/ 251892 h 314816"/>
              <a:gd name="connsiteX58" fmla="*/ 277143 w 327644"/>
              <a:gd name="connsiteY58" fmla="*/ 277038 h 3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7644" h="314816" fill="norm" stroke="1" extrusionOk="0">
                <a:moveTo>
                  <a:pt x="277238" y="201504"/>
                </a:moveTo>
                <a:cubicBezTo>
                  <a:pt x="266093" y="201504"/>
                  <a:pt x="255330" y="205219"/>
                  <a:pt x="246472" y="211982"/>
                </a:cubicBezTo>
                <a:lnTo>
                  <a:pt x="210086" y="183693"/>
                </a:lnTo>
                <a:cubicBezTo>
                  <a:pt x="212849" y="177406"/>
                  <a:pt x="214277" y="170643"/>
                  <a:pt x="214277" y="163690"/>
                </a:cubicBezTo>
                <a:cubicBezTo>
                  <a:pt x="214277" y="162547"/>
                  <a:pt x="214277" y="161404"/>
                  <a:pt x="214183" y="160166"/>
                </a:cubicBezTo>
                <a:lnTo>
                  <a:pt x="235042" y="153213"/>
                </a:lnTo>
                <a:cubicBezTo>
                  <a:pt x="250187" y="176549"/>
                  <a:pt x="281334" y="183216"/>
                  <a:pt x="304670" y="168072"/>
                </a:cubicBezTo>
                <a:cubicBezTo>
                  <a:pt x="328006" y="152927"/>
                  <a:pt x="334673" y="121780"/>
                  <a:pt x="319529" y="98444"/>
                </a:cubicBezTo>
                <a:cubicBezTo>
                  <a:pt x="304384" y="75108"/>
                  <a:pt x="273237" y="68440"/>
                  <a:pt x="249901" y="83585"/>
                </a:cubicBezTo>
                <a:cubicBezTo>
                  <a:pt x="235518" y="92919"/>
                  <a:pt x="226946" y="108826"/>
                  <a:pt x="226946" y="125876"/>
                </a:cubicBezTo>
                <a:cubicBezTo>
                  <a:pt x="226946" y="127019"/>
                  <a:pt x="226946" y="128162"/>
                  <a:pt x="227041" y="129400"/>
                </a:cubicBezTo>
                <a:lnTo>
                  <a:pt x="206181" y="136353"/>
                </a:lnTo>
                <a:cubicBezTo>
                  <a:pt x="196942" y="121971"/>
                  <a:pt x="181035" y="113398"/>
                  <a:pt x="163890" y="113303"/>
                </a:cubicBezTo>
                <a:cubicBezTo>
                  <a:pt x="161128" y="113303"/>
                  <a:pt x="158366" y="113493"/>
                  <a:pt x="155604" y="113970"/>
                </a:cubicBezTo>
                <a:lnTo>
                  <a:pt x="144840" y="89681"/>
                </a:lnTo>
                <a:cubicBezTo>
                  <a:pt x="166558" y="72345"/>
                  <a:pt x="170082" y="40627"/>
                  <a:pt x="152746" y="18910"/>
                </a:cubicBezTo>
                <a:cubicBezTo>
                  <a:pt x="135411" y="-2807"/>
                  <a:pt x="103692" y="-6331"/>
                  <a:pt x="81976" y="11004"/>
                </a:cubicBezTo>
                <a:cubicBezTo>
                  <a:pt x="60258" y="28340"/>
                  <a:pt x="56734" y="60058"/>
                  <a:pt x="74070" y="81775"/>
                </a:cubicBezTo>
                <a:cubicBezTo>
                  <a:pt x="83690" y="93777"/>
                  <a:pt x="98168" y="100730"/>
                  <a:pt x="113598" y="100730"/>
                </a:cubicBezTo>
                <a:cubicBezTo>
                  <a:pt x="116361" y="100730"/>
                  <a:pt x="119123" y="100539"/>
                  <a:pt x="121885" y="100063"/>
                </a:cubicBezTo>
                <a:lnTo>
                  <a:pt x="132648" y="124257"/>
                </a:lnTo>
                <a:cubicBezTo>
                  <a:pt x="113789" y="139116"/>
                  <a:pt x="108169" y="165309"/>
                  <a:pt x="119123" y="186645"/>
                </a:cubicBezTo>
                <a:lnTo>
                  <a:pt x="78641" y="222555"/>
                </a:lnTo>
                <a:cubicBezTo>
                  <a:pt x="55496" y="206934"/>
                  <a:pt x="24159" y="213125"/>
                  <a:pt x="8633" y="236175"/>
                </a:cubicBezTo>
                <a:cubicBezTo>
                  <a:pt x="-6988" y="259321"/>
                  <a:pt x="-797" y="290658"/>
                  <a:pt x="22254" y="306184"/>
                </a:cubicBezTo>
                <a:cubicBezTo>
                  <a:pt x="45399" y="321805"/>
                  <a:pt x="76736" y="315614"/>
                  <a:pt x="92262" y="292563"/>
                </a:cubicBezTo>
                <a:cubicBezTo>
                  <a:pt x="102549" y="277323"/>
                  <a:pt x="103692" y="257702"/>
                  <a:pt x="95405" y="241414"/>
                </a:cubicBezTo>
                <a:lnTo>
                  <a:pt x="135887" y="205505"/>
                </a:lnTo>
                <a:cubicBezTo>
                  <a:pt x="153889" y="217602"/>
                  <a:pt x="177606" y="216840"/>
                  <a:pt x="194656" y="203600"/>
                </a:cubicBezTo>
                <a:lnTo>
                  <a:pt x="231041" y="231889"/>
                </a:lnTo>
                <a:cubicBezTo>
                  <a:pt x="228279" y="238176"/>
                  <a:pt x="226850" y="244938"/>
                  <a:pt x="226850" y="251796"/>
                </a:cubicBezTo>
                <a:cubicBezTo>
                  <a:pt x="226850" y="279609"/>
                  <a:pt x="249425" y="302184"/>
                  <a:pt x="277238" y="302184"/>
                </a:cubicBezTo>
                <a:cubicBezTo>
                  <a:pt x="305051" y="302184"/>
                  <a:pt x="327625" y="279609"/>
                  <a:pt x="327625" y="251796"/>
                </a:cubicBezTo>
                <a:cubicBezTo>
                  <a:pt x="327625" y="223983"/>
                  <a:pt x="305051" y="201409"/>
                  <a:pt x="277238" y="201409"/>
                </a:cubicBezTo>
                <a:close/>
                <a:moveTo>
                  <a:pt x="277238" y="100730"/>
                </a:moveTo>
                <a:cubicBezTo>
                  <a:pt x="291144" y="100730"/>
                  <a:pt x="302384" y="111969"/>
                  <a:pt x="302384" y="125876"/>
                </a:cubicBezTo>
                <a:cubicBezTo>
                  <a:pt x="302384" y="139782"/>
                  <a:pt x="291144" y="151022"/>
                  <a:pt x="277238" y="151022"/>
                </a:cubicBezTo>
                <a:cubicBezTo>
                  <a:pt x="263331" y="151022"/>
                  <a:pt x="252092" y="139782"/>
                  <a:pt x="252092" y="125876"/>
                </a:cubicBezTo>
                <a:cubicBezTo>
                  <a:pt x="252092" y="111969"/>
                  <a:pt x="263331" y="100730"/>
                  <a:pt x="277238" y="100730"/>
                </a:cubicBezTo>
                <a:close/>
                <a:moveTo>
                  <a:pt x="88357" y="50343"/>
                </a:moveTo>
                <a:cubicBezTo>
                  <a:pt x="88357" y="36436"/>
                  <a:pt x="99597" y="25197"/>
                  <a:pt x="113503" y="25197"/>
                </a:cubicBezTo>
                <a:cubicBezTo>
                  <a:pt x="127409" y="25197"/>
                  <a:pt x="138649" y="36436"/>
                  <a:pt x="138649" y="50343"/>
                </a:cubicBezTo>
                <a:cubicBezTo>
                  <a:pt x="138649" y="64249"/>
                  <a:pt x="127409" y="75489"/>
                  <a:pt x="113503" y="75489"/>
                </a:cubicBezTo>
                <a:cubicBezTo>
                  <a:pt x="99597" y="75489"/>
                  <a:pt x="88357" y="64249"/>
                  <a:pt x="88357" y="50343"/>
                </a:cubicBezTo>
                <a:close/>
                <a:moveTo>
                  <a:pt x="50543" y="289611"/>
                </a:moveTo>
                <a:cubicBezTo>
                  <a:pt x="36636" y="289611"/>
                  <a:pt x="25397" y="278371"/>
                  <a:pt x="25397" y="264465"/>
                </a:cubicBezTo>
                <a:cubicBezTo>
                  <a:pt x="25397" y="250558"/>
                  <a:pt x="36636" y="239319"/>
                  <a:pt x="50543" y="239319"/>
                </a:cubicBezTo>
                <a:cubicBezTo>
                  <a:pt x="64449" y="239319"/>
                  <a:pt x="75689" y="250558"/>
                  <a:pt x="75689" y="264465"/>
                </a:cubicBezTo>
                <a:cubicBezTo>
                  <a:pt x="75689" y="278371"/>
                  <a:pt x="64449" y="289611"/>
                  <a:pt x="50543" y="289611"/>
                </a:cubicBezTo>
                <a:close/>
                <a:moveTo>
                  <a:pt x="138649" y="163690"/>
                </a:moveTo>
                <a:cubicBezTo>
                  <a:pt x="138649" y="149784"/>
                  <a:pt x="149889" y="138544"/>
                  <a:pt x="163795" y="138544"/>
                </a:cubicBezTo>
                <a:cubicBezTo>
                  <a:pt x="177702" y="138544"/>
                  <a:pt x="188941" y="149784"/>
                  <a:pt x="188941" y="163690"/>
                </a:cubicBezTo>
                <a:cubicBezTo>
                  <a:pt x="188941" y="177597"/>
                  <a:pt x="177702" y="188836"/>
                  <a:pt x="163795" y="188836"/>
                </a:cubicBezTo>
                <a:cubicBezTo>
                  <a:pt x="149889" y="188836"/>
                  <a:pt x="138649" y="177597"/>
                  <a:pt x="138649" y="163690"/>
                </a:cubicBezTo>
                <a:close/>
                <a:moveTo>
                  <a:pt x="277143" y="277038"/>
                </a:moveTo>
                <a:cubicBezTo>
                  <a:pt x="263236" y="277038"/>
                  <a:pt x="251997" y="265798"/>
                  <a:pt x="251997" y="251892"/>
                </a:cubicBezTo>
                <a:cubicBezTo>
                  <a:pt x="251997" y="237985"/>
                  <a:pt x="263236" y="226746"/>
                  <a:pt x="277143" y="226746"/>
                </a:cubicBezTo>
                <a:cubicBezTo>
                  <a:pt x="291049" y="226746"/>
                  <a:pt x="302289" y="237985"/>
                  <a:pt x="302289" y="251892"/>
                </a:cubicBezTo>
                <a:cubicBezTo>
                  <a:pt x="302289" y="265798"/>
                  <a:pt x="291049" y="277038"/>
                  <a:pt x="277143" y="277038"/>
                </a:cubicBezTo>
                <a:close/>
              </a:path>
            </a:pathLst>
          </a:custGeom>
          <a:solidFill>
            <a:srgbClr val="000000"/>
          </a:solidFill>
          <a:ln w="0" cap="flat">
            <a:noFill/>
            <a:prstDash val="solid"/>
            <a:miter/>
          </a:ln>
        </p:spPr>
        <p:txBody>
          <a:bodyPr rtlCol="0" anchor="ctr"/>
          <a:lstStyle/>
          <a:p>
            <a:pPr>
              <a:defRPr/>
            </a:pPr>
            <a:endParaRPr lang="en-GB"/>
          </a:p>
        </p:txBody>
      </p:sp>
      <p:sp>
        <p:nvSpPr>
          <p:cNvPr id="43" name="Freeform: Shape 42"/>
          <p:cNvSpPr/>
          <p:nvPr/>
        </p:nvSpPr>
        <p:spPr bwMode="auto">
          <a:xfrm>
            <a:off x="1255665" y="4000604"/>
            <a:ext cx="327279" cy="352405"/>
          </a:xfrm>
          <a:custGeom>
            <a:avLst/>
            <a:gdLst>
              <a:gd name="connsiteX0" fmla="*/ 327279 w 327279"/>
              <a:gd name="connsiteY0" fmla="*/ 50292 h 352406"/>
              <a:gd name="connsiteX1" fmla="*/ 327279 w 327279"/>
              <a:gd name="connsiteY1" fmla="*/ 25146 h 352406"/>
              <a:gd name="connsiteX2" fmla="*/ 302133 w 327279"/>
              <a:gd name="connsiteY2" fmla="*/ 0 h 352406"/>
              <a:gd name="connsiteX3" fmla="*/ 25146 w 327279"/>
              <a:gd name="connsiteY3" fmla="*/ 0 h 352406"/>
              <a:gd name="connsiteX4" fmla="*/ 0 w 327279"/>
              <a:gd name="connsiteY4" fmla="*/ 25146 h 352406"/>
              <a:gd name="connsiteX5" fmla="*/ 0 w 327279"/>
              <a:gd name="connsiteY5" fmla="*/ 50292 h 352406"/>
              <a:gd name="connsiteX6" fmla="*/ 25146 w 327279"/>
              <a:gd name="connsiteY6" fmla="*/ 75438 h 352406"/>
              <a:gd name="connsiteX7" fmla="*/ 25146 w 327279"/>
              <a:gd name="connsiteY7" fmla="*/ 226505 h 352406"/>
              <a:gd name="connsiteX8" fmla="*/ 12573 w 327279"/>
              <a:gd name="connsiteY8" fmla="*/ 226505 h 352406"/>
              <a:gd name="connsiteX9" fmla="*/ 0 w 327279"/>
              <a:gd name="connsiteY9" fmla="*/ 239078 h 352406"/>
              <a:gd name="connsiteX10" fmla="*/ 12573 w 327279"/>
              <a:gd name="connsiteY10" fmla="*/ 251650 h 352406"/>
              <a:gd name="connsiteX11" fmla="*/ 151067 w 327279"/>
              <a:gd name="connsiteY11" fmla="*/ 251650 h 352406"/>
              <a:gd name="connsiteX12" fmla="*/ 151067 w 327279"/>
              <a:gd name="connsiteY12" fmla="*/ 278987 h 352406"/>
              <a:gd name="connsiteX13" fmla="*/ 128016 w 327279"/>
              <a:gd name="connsiteY13" fmla="*/ 327184 h 352406"/>
              <a:gd name="connsiteX14" fmla="*/ 176213 w 327279"/>
              <a:gd name="connsiteY14" fmla="*/ 350234 h 352406"/>
              <a:gd name="connsiteX15" fmla="*/ 199263 w 327279"/>
              <a:gd name="connsiteY15" fmla="*/ 302038 h 352406"/>
              <a:gd name="connsiteX16" fmla="*/ 176213 w 327279"/>
              <a:gd name="connsiteY16" fmla="*/ 278987 h 352406"/>
              <a:gd name="connsiteX17" fmla="*/ 176213 w 327279"/>
              <a:gd name="connsiteY17" fmla="*/ 251650 h 352406"/>
              <a:gd name="connsiteX18" fmla="*/ 314706 w 327279"/>
              <a:gd name="connsiteY18" fmla="*/ 251650 h 352406"/>
              <a:gd name="connsiteX19" fmla="*/ 327279 w 327279"/>
              <a:gd name="connsiteY19" fmla="*/ 239078 h 352406"/>
              <a:gd name="connsiteX20" fmla="*/ 314706 w 327279"/>
              <a:gd name="connsiteY20" fmla="*/ 226505 h 352406"/>
              <a:gd name="connsiteX21" fmla="*/ 302133 w 327279"/>
              <a:gd name="connsiteY21" fmla="*/ 226505 h 352406"/>
              <a:gd name="connsiteX22" fmla="*/ 302133 w 327279"/>
              <a:gd name="connsiteY22" fmla="*/ 75438 h 352406"/>
              <a:gd name="connsiteX23" fmla="*/ 327279 w 327279"/>
              <a:gd name="connsiteY23" fmla="*/ 50292 h 352406"/>
              <a:gd name="connsiteX24" fmla="*/ 163544 w 327279"/>
              <a:gd name="connsiteY24" fmla="*/ 327279 h 352406"/>
              <a:gd name="connsiteX25" fmla="*/ 150971 w 327279"/>
              <a:gd name="connsiteY25" fmla="*/ 314706 h 352406"/>
              <a:gd name="connsiteX26" fmla="*/ 163544 w 327279"/>
              <a:gd name="connsiteY26" fmla="*/ 302133 h 352406"/>
              <a:gd name="connsiteX27" fmla="*/ 176117 w 327279"/>
              <a:gd name="connsiteY27" fmla="*/ 314706 h 352406"/>
              <a:gd name="connsiteX28" fmla="*/ 163544 w 327279"/>
              <a:gd name="connsiteY28" fmla="*/ 327279 h 352406"/>
              <a:gd name="connsiteX29" fmla="*/ 25051 w 327279"/>
              <a:gd name="connsiteY29" fmla="*/ 25051 h 352406"/>
              <a:gd name="connsiteX30" fmla="*/ 302038 w 327279"/>
              <a:gd name="connsiteY30" fmla="*/ 25051 h 352406"/>
              <a:gd name="connsiteX31" fmla="*/ 302038 w 327279"/>
              <a:gd name="connsiteY31" fmla="*/ 50197 h 352406"/>
              <a:gd name="connsiteX32" fmla="*/ 25051 w 327279"/>
              <a:gd name="connsiteY32" fmla="*/ 50197 h 352406"/>
              <a:gd name="connsiteX33" fmla="*/ 25051 w 327279"/>
              <a:gd name="connsiteY33" fmla="*/ 25051 h 352406"/>
              <a:gd name="connsiteX34" fmla="*/ 276892 w 327279"/>
              <a:gd name="connsiteY34" fmla="*/ 226505 h 352406"/>
              <a:gd name="connsiteX35" fmla="*/ 50197 w 327279"/>
              <a:gd name="connsiteY35" fmla="*/ 226505 h 352406"/>
              <a:gd name="connsiteX36" fmla="*/ 50197 w 327279"/>
              <a:gd name="connsiteY36" fmla="*/ 75438 h 352406"/>
              <a:gd name="connsiteX37" fmla="*/ 276892 w 327279"/>
              <a:gd name="connsiteY37" fmla="*/ 75438 h 352406"/>
              <a:gd name="connsiteX38" fmla="*/ 276892 w 327279"/>
              <a:gd name="connsiteY38" fmla="*/ 226505 h 35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7279" h="352406" fill="norm" stroke="1" extrusionOk="0">
                <a:moveTo>
                  <a:pt x="327279" y="50292"/>
                </a:moveTo>
                <a:lnTo>
                  <a:pt x="327279" y="25146"/>
                </a:lnTo>
                <a:cubicBezTo>
                  <a:pt x="327279" y="11239"/>
                  <a:pt x="316040" y="0"/>
                  <a:pt x="302133" y="0"/>
                </a:cubicBezTo>
                <a:lnTo>
                  <a:pt x="25146" y="0"/>
                </a:lnTo>
                <a:cubicBezTo>
                  <a:pt x="11240" y="0"/>
                  <a:pt x="0" y="11239"/>
                  <a:pt x="0" y="25146"/>
                </a:cubicBezTo>
                <a:lnTo>
                  <a:pt x="0" y="50292"/>
                </a:lnTo>
                <a:cubicBezTo>
                  <a:pt x="0" y="64198"/>
                  <a:pt x="11240" y="75438"/>
                  <a:pt x="25146" y="75438"/>
                </a:cubicBezTo>
                <a:lnTo>
                  <a:pt x="25146" y="226505"/>
                </a:lnTo>
                <a:lnTo>
                  <a:pt x="12573" y="226505"/>
                </a:lnTo>
                <a:cubicBezTo>
                  <a:pt x="5620" y="226505"/>
                  <a:pt x="0" y="232124"/>
                  <a:pt x="0" y="239078"/>
                </a:cubicBezTo>
                <a:cubicBezTo>
                  <a:pt x="0" y="246031"/>
                  <a:pt x="5620" y="251650"/>
                  <a:pt x="12573" y="251650"/>
                </a:cubicBezTo>
                <a:lnTo>
                  <a:pt x="151067" y="251650"/>
                </a:lnTo>
                <a:lnTo>
                  <a:pt x="151067" y="278987"/>
                </a:lnTo>
                <a:cubicBezTo>
                  <a:pt x="131350" y="285941"/>
                  <a:pt x="121063" y="307562"/>
                  <a:pt x="128016" y="327184"/>
                </a:cubicBezTo>
                <a:cubicBezTo>
                  <a:pt x="134969" y="346901"/>
                  <a:pt x="156591" y="357188"/>
                  <a:pt x="176213" y="350234"/>
                </a:cubicBezTo>
                <a:cubicBezTo>
                  <a:pt x="195929" y="343281"/>
                  <a:pt x="206216" y="321659"/>
                  <a:pt x="199263" y="302038"/>
                </a:cubicBezTo>
                <a:cubicBezTo>
                  <a:pt x="195453" y="291275"/>
                  <a:pt x="186976" y="282797"/>
                  <a:pt x="176213" y="278987"/>
                </a:cubicBezTo>
                <a:lnTo>
                  <a:pt x="176213" y="251650"/>
                </a:lnTo>
                <a:lnTo>
                  <a:pt x="314706" y="251650"/>
                </a:lnTo>
                <a:cubicBezTo>
                  <a:pt x="321659" y="251650"/>
                  <a:pt x="327279" y="246031"/>
                  <a:pt x="327279" y="239078"/>
                </a:cubicBezTo>
                <a:cubicBezTo>
                  <a:pt x="327279" y="232124"/>
                  <a:pt x="321659" y="226505"/>
                  <a:pt x="314706" y="226505"/>
                </a:cubicBezTo>
                <a:lnTo>
                  <a:pt x="302133" y="226505"/>
                </a:lnTo>
                <a:lnTo>
                  <a:pt x="302133" y="75438"/>
                </a:lnTo>
                <a:cubicBezTo>
                  <a:pt x="316040" y="75438"/>
                  <a:pt x="327279" y="64198"/>
                  <a:pt x="327279" y="50292"/>
                </a:cubicBezTo>
                <a:close/>
                <a:moveTo>
                  <a:pt x="163544" y="327279"/>
                </a:moveTo>
                <a:cubicBezTo>
                  <a:pt x="156591" y="327279"/>
                  <a:pt x="150971" y="321659"/>
                  <a:pt x="150971" y="314706"/>
                </a:cubicBezTo>
                <a:cubicBezTo>
                  <a:pt x="150971" y="307753"/>
                  <a:pt x="156591" y="302133"/>
                  <a:pt x="163544" y="302133"/>
                </a:cubicBezTo>
                <a:cubicBezTo>
                  <a:pt x="170498" y="302133"/>
                  <a:pt x="176117" y="307753"/>
                  <a:pt x="176117" y="314706"/>
                </a:cubicBezTo>
                <a:cubicBezTo>
                  <a:pt x="176117" y="321659"/>
                  <a:pt x="170498" y="327279"/>
                  <a:pt x="163544" y="327279"/>
                </a:cubicBezTo>
                <a:close/>
                <a:moveTo>
                  <a:pt x="25051" y="25051"/>
                </a:moveTo>
                <a:lnTo>
                  <a:pt x="302038" y="25051"/>
                </a:lnTo>
                <a:lnTo>
                  <a:pt x="302038" y="50197"/>
                </a:lnTo>
                <a:lnTo>
                  <a:pt x="25051" y="50197"/>
                </a:lnTo>
                <a:lnTo>
                  <a:pt x="25051" y="25051"/>
                </a:lnTo>
                <a:close/>
                <a:moveTo>
                  <a:pt x="276892" y="226505"/>
                </a:moveTo>
                <a:lnTo>
                  <a:pt x="50197" y="226505"/>
                </a:lnTo>
                <a:lnTo>
                  <a:pt x="50197" y="75438"/>
                </a:lnTo>
                <a:lnTo>
                  <a:pt x="276892" y="75438"/>
                </a:lnTo>
                <a:lnTo>
                  <a:pt x="276892" y="226505"/>
                </a:lnTo>
                <a:close/>
              </a:path>
            </a:pathLst>
          </a:custGeom>
          <a:solidFill>
            <a:srgbClr val="000000"/>
          </a:solidFill>
          <a:ln w="0" cap="flat">
            <a:noFill/>
            <a:prstDash val="solid"/>
            <a:miter/>
          </a:ln>
        </p:spPr>
        <p:txBody>
          <a:bodyPr rtlCol="0" anchor="ctr"/>
          <a:lstStyle/>
          <a:p>
            <a:pPr>
              <a:defRPr/>
            </a:pPr>
            <a:endParaRPr lang="en-GB"/>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 name="Slide Number Placeholder 4"/>
          <p:cNvSpPr>
            <a:spLocks noGrp="1"/>
          </p:cNvSpPr>
          <p:nvPr>
            <p:ph type="sldNum" sz="quarter" idx="12"/>
          </p:nvPr>
        </p:nvSpPr>
        <p:spPr bwMode="auto"/>
        <p:txBody>
          <a:bodyPr/>
          <a:lstStyle/>
          <a:p>
            <a:pPr>
              <a:defRPr/>
            </a:pPr>
            <a:fld id="{53969381-6070-C14C-AC19-9F0CCB6EE0F1}" type="slidenum">
              <a:rPr lang="en-US"/>
              <a:t>2</a:t>
            </a:fld>
            <a:r>
              <a:rPr lang="en-US"/>
              <a:t> </a:t>
            </a:r>
            <a:endParaRPr/>
          </a:p>
        </p:txBody>
      </p:sp>
      <p:sp>
        <p:nvSpPr>
          <p:cNvPr id="2" name="Title 1"/>
          <p:cNvSpPr>
            <a:spLocks noGrp="1"/>
          </p:cNvSpPr>
          <p:nvPr>
            <p:ph type="title"/>
          </p:nvPr>
        </p:nvSpPr>
        <p:spPr bwMode="auto">
          <a:xfrm>
            <a:off x="1074419" y="908050"/>
            <a:ext cx="7181821" cy="1077218"/>
          </a:xfrm>
        </p:spPr>
        <p:txBody>
          <a:bodyPr wrap="square">
            <a:spAutoFit/>
          </a:bodyPr>
          <a:lstStyle/>
          <a:p>
            <a:pPr>
              <a:lnSpc>
                <a:spcPct val="100000"/>
              </a:lnSpc>
              <a:defRPr/>
            </a:pPr>
            <a:r>
              <a:rPr lang="en-GB">
                <a:solidFill>
                  <a:schemeClr val="tx1"/>
                </a:solidFill>
              </a:rPr>
              <a:t>E</a:t>
            </a:r>
            <a:r>
              <a:rPr lang="lt-LT">
                <a:solidFill>
                  <a:schemeClr val="tx1"/>
                </a:solidFill>
              </a:rPr>
              <a:t>uropean</a:t>
            </a:r>
            <a:r>
              <a:rPr lang="en-GB">
                <a:solidFill>
                  <a:schemeClr val="tx1"/>
                </a:solidFill>
              </a:rPr>
              <a:t> Universities </a:t>
            </a:r>
            <a:r>
              <a:rPr lang="en-GB">
                <a:solidFill>
                  <a:schemeClr val="accent3"/>
                </a:solidFill>
              </a:rPr>
              <a:t>transforming </a:t>
            </a:r>
            <a:r>
              <a:rPr lang="en-GB">
                <a:solidFill>
                  <a:schemeClr val="tx1"/>
                </a:solidFill>
              </a:rPr>
              <a:t>higher education in Europe by </a:t>
            </a:r>
            <a:endParaRPr lang="en-US">
              <a:solidFill>
                <a:schemeClr val="tx1"/>
              </a:solidFill>
            </a:endParaRPr>
          </a:p>
        </p:txBody>
      </p:sp>
      <p:pic>
        <p:nvPicPr>
          <p:cNvPr id="6" name="Graphic 5"/>
          <p:cNvPicPr>
            <a:picLocks noChangeAspect="1"/>
          </p:cNvPicPr>
          <p:nvPr/>
        </p:nvPicPr>
        <p:blipFill>
          <a:blip r:embed="rId3"/>
          <a:stretch/>
        </p:blipFill>
        <p:spPr bwMode="auto">
          <a:xfrm>
            <a:off x="10348950" y="983674"/>
            <a:ext cx="1059990" cy="925969"/>
          </a:xfrm>
          <a:prstGeom prst="rect">
            <a:avLst/>
          </a:prstGeom>
        </p:spPr>
      </p:pic>
      <p:sp>
        <p:nvSpPr>
          <p:cNvPr id="20" name="TextBox 19"/>
          <p:cNvSpPr txBox="1"/>
          <p:nvPr/>
        </p:nvSpPr>
        <p:spPr bwMode="auto">
          <a:xfrm>
            <a:off x="6739309" y="5212181"/>
            <a:ext cx="3821187" cy="767326"/>
          </a:xfrm>
          <a:prstGeom prst="rect">
            <a:avLst/>
          </a:prstGeom>
          <a:noFill/>
        </p:spPr>
        <p:txBody>
          <a:bodyPr wrap="square">
            <a:spAutoFit/>
          </a:bodyPr>
          <a:lstStyle/>
          <a:p>
            <a:pPr>
              <a:lnSpc>
                <a:spcPct val="125000"/>
              </a:lnSpc>
              <a:defRPr/>
            </a:pPr>
            <a:r>
              <a:rPr lang="en-US" sz="1200" b="0" i="0" u="none" strike="noStrike" cap="none" spc="0">
                <a:ln>
                  <a:noFill/>
                </a:ln>
                <a:solidFill>
                  <a:srgbClr val="000000"/>
                </a:solidFill>
                <a:latin typeface="Grantipo"/>
                <a:ea typeface="Calibri"/>
                <a:cs typeface="Calibri"/>
              </a:rPr>
              <a:t>including all EU Member States, Albania, Bosnia </a:t>
            </a:r>
            <a:br>
              <a:rPr lang="en-US" sz="1200" b="0" i="0" u="none" strike="noStrike" cap="none" spc="0">
                <a:ln>
                  <a:noFill/>
                </a:ln>
                <a:solidFill>
                  <a:srgbClr val="000000"/>
                </a:solidFill>
                <a:latin typeface="Grantipo"/>
                <a:ea typeface="Calibri"/>
                <a:cs typeface="Calibri"/>
              </a:rPr>
            </a:br>
            <a:r>
              <a:rPr lang="en-US" sz="1200" b="0" i="0" u="none" strike="noStrike" cap="none" spc="0">
                <a:ln>
                  <a:noFill/>
                </a:ln>
                <a:solidFill>
                  <a:srgbClr val="000000"/>
                </a:solidFill>
                <a:latin typeface="Grantipo"/>
                <a:ea typeface="Calibri"/>
                <a:cs typeface="Calibri"/>
              </a:rPr>
              <a:t>and Herzegovina, Iceland,</a:t>
            </a:r>
            <a:r>
              <a:rPr lang="lt-LT" sz="1200" b="0" i="0" u="none" strike="noStrike" cap="none" spc="0">
                <a:ln>
                  <a:noFill/>
                </a:ln>
                <a:solidFill>
                  <a:srgbClr val="000000"/>
                </a:solidFill>
                <a:latin typeface="Grantipo"/>
                <a:ea typeface="Calibri"/>
                <a:cs typeface="Calibri"/>
              </a:rPr>
              <a:t> </a:t>
            </a:r>
            <a:r>
              <a:rPr lang="en-US" sz="1200" b="0" i="0" u="none" strike="noStrike" cap="none" spc="0">
                <a:ln>
                  <a:noFill/>
                </a:ln>
                <a:solidFill>
                  <a:srgbClr val="000000"/>
                </a:solidFill>
                <a:latin typeface="Grantipo"/>
                <a:ea typeface="Calibri"/>
                <a:cs typeface="Calibri"/>
              </a:rPr>
              <a:t>Montenegro, Norway, </a:t>
            </a:r>
            <a:br>
              <a:rPr lang="en-US" sz="1200" b="0" i="0" u="none" strike="noStrike" cap="none" spc="0">
                <a:ln>
                  <a:noFill/>
                </a:ln>
                <a:solidFill>
                  <a:srgbClr val="000000"/>
                </a:solidFill>
                <a:latin typeface="Grantipo"/>
                <a:ea typeface="Calibri"/>
                <a:cs typeface="Calibri"/>
              </a:rPr>
            </a:br>
            <a:r>
              <a:rPr lang="en-US" sz="1200" b="0" i="0" u="none" strike="noStrike" cap="none" spc="0">
                <a:ln>
                  <a:noFill/>
                </a:ln>
                <a:solidFill>
                  <a:srgbClr val="000000"/>
                </a:solidFill>
                <a:latin typeface="Grantipo"/>
                <a:ea typeface="Calibri"/>
                <a:cs typeface="Calibri"/>
              </a:rPr>
              <a:t>the Republic of North-Macedonia, Serbia and Turkey. </a:t>
            </a:r>
            <a:endParaRPr lang="en-GB" sz="1200"/>
          </a:p>
        </p:txBody>
      </p:sp>
      <p:sp>
        <p:nvSpPr>
          <p:cNvPr id="15" name="TextBox 14"/>
          <p:cNvSpPr txBox="1"/>
          <p:nvPr/>
        </p:nvSpPr>
        <p:spPr bwMode="auto">
          <a:xfrm>
            <a:off x="804860" y="2636912"/>
            <a:ext cx="2770860" cy="1722246"/>
          </a:xfrm>
          <a:prstGeom prst="roundRect">
            <a:avLst>
              <a:gd name="adj" fmla="val 6260"/>
            </a:avLst>
          </a:prstGeom>
          <a:solidFill>
            <a:srgbClr val="E3E9F8"/>
          </a:solidFill>
          <a:ln w="12700">
            <a:noFill/>
          </a:ln>
        </p:spPr>
        <p:txBody>
          <a:bodyPr vert="horz" wrap="square" lIns="216000" tIns="108000" rIns="216000" bIns="216000" anchor="t" anchorCtr="0">
            <a:spAutoFit/>
          </a:bodyPr>
          <a:lstStyle/>
          <a:p>
            <a:pPr>
              <a:lnSpc>
                <a:spcPts val="2800"/>
              </a:lnSpc>
              <a:spcAft>
                <a:spcPts val="2400"/>
              </a:spcAft>
              <a:buSzPct val="180000"/>
              <a:defRPr/>
            </a:pPr>
            <a:r>
              <a:rPr lang="lt-LT" sz="1600">
                <a:latin typeface="Grantipo SemiBold"/>
              </a:rPr>
              <a:t>P</a:t>
            </a:r>
            <a:r>
              <a:rPr lang="en-GB" sz="1600">
                <a:latin typeface="Grantipo SemiBold"/>
              </a:rPr>
              <a:t>ROMOTING</a:t>
            </a:r>
            <a:endParaRPr lang="en-GB" sz="1600">
              <a:solidFill>
                <a:schemeClr val="accent3"/>
              </a:solidFill>
              <a:latin typeface="Grantipo SemiBold"/>
            </a:endParaRPr>
          </a:p>
          <a:p>
            <a:pPr>
              <a:lnSpc>
                <a:spcPts val="2800"/>
              </a:lnSpc>
              <a:spcAft>
                <a:spcPts val="2400"/>
              </a:spcAft>
              <a:buSzPct val="180000"/>
              <a:defRPr/>
            </a:pPr>
            <a:r>
              <a:rPr lang="en-GB" sz="2000" u="sng">
                <a:solidFill>
                  <a:schemeClr val="accent3"/>
                </a:solidFill>
                <a:latin typeface="Grantipo Medium"/>
                <a:hlinkClick r:id="rId4" tooltip="https://ec.europa.eu/education/education-in-the-eu/council-recommendation-on-common-values-inclusive-education-and-the-european-dimension-of-teaching_en"/>
              </a:rPr>
              <a:t>European values</a:t>
            </a:r>
            <a:r>
              <a:rPr lang="en-GB" sz="2000">
                <a:solidFill>
                  <a:schemeClr val="accent3"/>
                </a:solidFill>
                <a:latin typeface="Grantipo Medium"/>
              </a:rPr>
              <a:t> </a:t>
            </a:r>
            <a:r>
              <a:rPr lang="lt-LT" sz="2000">
                <a:solidFill>
                  <a:schemeClr val="accent3"/>
                </a:solidFill>
                <a:latin typeface="Grantipo Medium"/>
              </a:rPr>
              <a:t>↗</a:t>
            </a:r>
            <a:r>
              <a:rPr lang="lt-LT" sz="2000" b="0" i="0">
                <a:solidFill>
                  <a:srgbClr val="FFFFFF"/>
                </a:solidFill>
                <a:latin typeface="Grantipo Medium"/>
              </a:rPr>
              <a:t> </a:t>
            </a:r>
            <a:r>
              <a:rPr lang="en-GB" sz="2000">
                <a:solidFill>
                  <a:schemeClr val="accent3"/>
                </a:solidFill>
                <a:latin typeface="Grantipo Medium"/>
              </a:rPr>
              <a:t> </a:t>
            </a:r>
            <a:br>
              <a:rPr lang="en-GB" sz="2000">
                <a:solidFill>
                  <a:schemeClr val="accent3"/>
                </a:solidFill>
                <a:latin typeface="Grantipo Medium"/>
              </a:rPr>
            </a:br>
            <a:r>
              <a:rPr lang="en-GB" sz="1600">
                <a:latin typeface="Grantipo"/>
              </a:rPr>
              <a:t>and identity</a:t>
            </a:r>
            <a:endParaRPr/>
          </a:p>
        </p:txBody>
      </p:sp>
      <p:cxnSp>
        <p:nvCxnSpPr>
          <p:cNvPr id="22" name="Straight Connector 21"/>
          <p:cNvCxnSpPr>
            <a:cxnSpLocks/>
          </p:cNvCxnSpPr>
          <p:nvPr/>
        </p:nvCxnSpPr>
        <p:spPr bwMode="auto">
          <a:xfrm>
            <a:off x="783060" y="908050"/>
            <a:ext cx="0" cy="1080790"/>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bwMode="auto">
          <a:xfrm>
            <a:off x="3753425" y="2636912"/>
            <a:ext cx="4469126" cy="1722246"/>
          </a:xfrm>
          <a:prstGeom prst="roundRect">
            <a:avLst>
              <a:gd name="adj" fmla="val 6260"/>
            </a:avLst>
          </a:prstGeom>
          <a:solidFill>
            <a:srgbClr val="E3E9F8"/>
          </a:solidFill>
          <a:ln w="12700">
            <a:noFill/>
          </a:ln>
        </p:spPr>
        <p:txBody>
          <a:bodyPr vert="horz" wrap="square" lIns="216000" tIns="108000" rIns="216000" bIns="216000" anchor="t" anchorCtr="0">
            <a:spAutoFit/>
          </a:bodyPr>
          <a:lstStyle/>
          <a:p>
            <a:pPr>
              <a:lnSpc>
                <a:spcPts val="2800"/>
              </a:lnSpc>
              <a:spcAft>
                <a:spcPts val="2400"/>
              </a:spcAft>
              <a:buSzPct val="180000"/>
              <a:defRPr/>
            </a:pPr>
            <a:r>
              <a:rPr lang="en-US" sz="1600">
                <a:latin typeface="Grantipo SemiBold"/>
              </a:rPr>
              <a:t>REVOLUTIONISING</a:t>
            </a:r>
            <a:endParaRPr/>
          </a:p>
          <a:p>
            <a:pPr>
              <a:lnSpc>
                <a:spcPts val="2800"/>
              </a:lnSpc>
              <a:spcAft>
                <a:spcPts val="2400"/>
              </a:spcAft>
              <a:buSzPct val="180000"/>
              <a:defRPr/>
            </a:pPr>
            <a:r>
              <a:rPr lang="en-US" sz="1600">
                <a:latin typeface="Grantipo"/>
              </a:rPr>
              <a:t>the </a:t>
            </a:r>
            <a:r>
              <a:rPr lang="en-US" sz="2000" u="sng">
                <a:solidFill>
                  <a:schemeClr val="accent3"/>
                </a:solidFill>
                <a:latin typeface="Grantipo Medium"/>
                <a:hlinkClick r:id="rId5" tooltip="https://ec.europa.eu/education/policies/higher-education/relevant-and-high-quality-higher-education_en"/>
              </a:rPr>
              <a:t>quality</a:t>
            </a:r>
            <a:r>
              <a:rPr lang="en-US" sz="2000">
                <a:solidFill>
                  <a:schemeClr val="accent3"/>
                </a:solidFill>
                <a:latin typeface="Grantipo Medium"/>
              </a:rPr>
              <a:t> ↗</a:t>
            </a:r>
            <a:r>
              <a:rPr lang="en-US" sz="1600">
                <a:latin typeface="Grantipo"/>
              </a:rPr>
              <a:t> and </a:t>
            </a:r>
            <a:r>
              <a:rPr lang="en-US" sz="2000" u="sng">
                <a:solidFill>
                  <a:schemeClr val="accent3"/>
                </a:solidFill>
                <a:latin typeface="Grantipo Medium"/>
                <a:hlinkClick r:id="rId6" tooltip="https://ec.europa.eu/education/policies/international-cooperation/making-eu-more-attractive-foreign-students_en"/>
              </a:rPr>
              <a:t>competitiveness</a:t>
            </a:r>
            <a:r>
              <a:rPr lang="en-US" sz="2000">
                <a:solidFill>
                  <a:schemeClr val="accent3"/>
                </a:solidFill>
                <a:latin typeface="Grantipo Medium"/>
              </a:rPr>
              <a:t> ↗ </a:t>
            </a:r>
            <a:br>
              <a:rPr lang="en-US" sz="2000" u="sng">
                <a:solidFill>
                  <a:schemeClr val="accent3"/>
                </a:solidFill>
                <a:latin typeface="Grantipo Medium"/>
              </a:rPr>
            </a:br>
            <a:r>
              <a:rPr lang="en-US" sz="1600">
                <a:latin typeface="Grantipo"/>
              </a:rPr>
              <a:t>of European higher education</a:t>
            </a:r>
            <a:endParaRPr lang="en-US" sz="2200">
              <a:latin typeface="Grantipo"/>
            </a:endParaRPr>
          </a:p>
        </p:txBody>
      </p:sp>
      <p:sp>
        <p:nvSpPr>
          <p:cNvPr id="31" name="TextBox 30"/>
          <p:cNvSpPr txBox="1"/>
          <p:nvPr/>
        </p:nvSpPr>
        <p:spPr bwMode="auto">
          <a:xfrm>
            <a:off x="8400256" y="2636912"/>
            <a:ext cx="2910411" cy="1735442"/>
          </a:xfrm>
          <a:prstGeom prst="roundRect">
            <a:avLst>
              <a:gd name="adj" fmla="val 6260"/>
            </a:avLst>
          </a:prstGeom>
          <a:solidFill>
            <a:srgbClr val="E3E9F8"/>
          </a:solidFill>
          <a:ln w="12700">
            <a:noFill/>
          </a:ln>
        </p:spPr>
        <p:txBody>
          <a:bodyPr vert="horz" wrap="square" lIns="216000" tIns="108000" rIns="216000" bIns="216000" anchor="t" anchorCtr="0">
            <a:spAutoFit/>
          </a:bodyPr>
          <a:lstStyle/>
          <a:p>
            <a:pPr>
              <a:lnSpc>
                <a:spcPts val="2800"/>
              </a:lnSpc>
              <a:spcBef>
                <a:spcPts val="0"/>
              </a:spcBef>
              <a:spcAft>
                <a:spcPts val="2400"/>
              </a:spcAft>
              <a:buSzPct val="180000"/>
              <a:defRPr/>
            </a:pPr>
            <a:r>
              <a:rPr lang="en-US" sz="1600">
                <a:latin typeface="Grantipo SemiBold"/>
                <a:ea typeface="Arial"/>
                <a:cs typeface="Arial"/>
              </a:rPr>
              <a:t>CREATING </a:t>
            </a:r>
            <a:endParaRPr/>
          </a:p>
          <a:p>
            <a:pPr>
              <a:lnSpc>
                <a:spcPts val="2800"/>
              </a:lnSpc>
              <a:spcBef>
                <a:spcPts val="0"/>
              </a:spcBef>
              <a:spcAft>
                <a:spcPts val="2400"/>
              </a:spcAft>
              <a:buSzPct val="180000"/>
              <a:defRPr/>
            </a:pPr>
            <a:r>
              <a:rPr lang="en-US" sz="1600">
                <a:latin typeface="Grantipo"/>
                <a:ea typeface="Arial"/>
                <a:cs typeface="Arial"/>
              </a:rPr>
              <a:t>unique</a:t>
            </a:r>
            <a:r>
              <a:rPr lang="en-US" sz="1600"/>
              <a:t> </a:t>
            </a:r>
            <a:r>
              <a:rPr lang="en-US" sz="2000">
                <a:solidFill>
                  <a:schemeClr val="accent3"/>
                </a:solidFill>
                <a:latin typeface="Grantipo Medium"/>
                <a:ea typeface="Arial"/>
                <a:cs typeface="Arial"/>
              </a:rPr>
              <a:t>inter-university</a:t>
            </a:r>
            <a:br>
              <a:rPr lang="en-US" sz="2000" b="1">
                <a:solidFill>
                  <a:schemeClr val="accent3"/>
                </a:solidFill>
                <a:latin typeface="Grantipo Medium"/>
              </a:rPr>
            </a:br>
            <a:r>
              <a:rPr lang="en-US" sz="2000">
                <a:solidFill>
                  <a:schemeClr val="accent3"/>
                </a:solidFill>
                <a:latin typeface="Grantipo Medium"/>
                <a:ea typeface="Arial"/>
                <a:cs typeface="Arial"/>
              </a:rPr>
              <a:t>campuses</a:t>
            </a:r>
            <a:r>
              <a:rPr lang="en-US" sz="1600"/>
              <a:t> </a:t>
            </a:r>
            <a:r>
              <a:rPr lang="en-US" sz="1600">
                <a:latin typeface="Grantipo"/>
                <a:ea typeface="Arial"/>
                <a:cs typeface="Arial"/>
              </a:rPr>
              <a:t>in Europe.</a:t>
            </a:r>
            <a:endParaRPr/>
          </a:p>
        </p:txBody>
      </p:sp>
      <p:sp>
        <p:nvSpPr>
          <p:cNvPr id="32" name="TextBox 31"/>
          <p:cNvSpPr txBox="1"/>
          <p:nvPr/>
        </p:nvSpPr>
        <p:spPr bwMode="auto">
          <a:xfrm>
            <a:off x="804859" y="4984369"/>
            <a:ext cx="5727507" cy="2602582"/>
          </a:xfrm>
          <a:prstGeom prst="roundRect">
            <a:avLst>
              <a:gd name="adj" fmla="val 6260"/>
            </a:avLst>
          </a:prstGeom>
          <a:noFill/>
          <a:ln w="12700">
            <a:solidFill>
              <a:schemeClr val="accent3">
                <a:lumMod val="40000"/>
                <a:lumOff val="60000"/>
              </a:schemeClr>
            </a:solidFill>
          </a:ln>
        </p:spPr>
        <p:txBody>
          <a:bodyPr vert="horz" wrap="square" lIns="288000" tIns="216000" rIns="288000" bIns="1224000" anchor="t" anchorCtr="0">
            <a:spAutoFit/>
          </a:bodyPr>
          <a:lstStyle/>
          <a:p>
            <a:pPr marL="0" marR="0" lvl="0" indent="0" algn="l" defTabSz="914400">
              <a:lnSpc>
                <a:spcPts val="2800"/>
              </a:lnSpc>
              <a:spcBef>
                <a:spcPts val="0"/>
              </a:spcBef>
              <a:spcAft>
                <a:spcPts val="0"/>
              </a:spcAft>
              <a:buClrTx/>
              <a:buSzTx/>
              <a:buFontTx/>
              <a:buNone/>
              <a:defRPr/>
            </a:pPr>
            <a:r>
              <a:rPr lang="en-US" sz="2200" b="0" i="0" u="none" strike="noStrike" cap="none" spc="0">
                <a:ln>
                  <a:noFill/>
                </a:ln>
                <a:solidFill>
                  <a:srgbClr val="000000"/>
                </a:solidFill>
                <a:latin typeface="Campton Medium"/>
                <a:ea typeface="Calibri"/>
                <a:cs typeface="Calibri"/>
              </a:rPr>
              <a:t>64</a:t>
            </a:r>
            <a:r>
              <a:rPr lang="en-US" sz="1600" b="0" i="0" u="none" strike="noStrike" cap="none" spc="0">
                <a:ln>
                  <a:noFill/>
                </a:ln>
                <a:solidFill>
                  <a:srgbClr val="000000"/>
                </a:solidFill>
                <a:latin typeface="Grantipo"/>
                <a:ea typeface="Calibri"/>
                <a:cs typeface="Calibri"/>
              </a:rPr>
              <a:t> European University alliances involving more than </a:t>
            </a:r>
            <a:r>
              <a:rPr lang="en-US" sz="2200" b="0" i="0" u="none" strike="noStrike" cap="none" spc="0">
                <a:ln>
                  <a:noFill/>
                </a:ln>
                <a:solidFill>
                  <a:srgbClr val="000000"/>
                </a:solidFill>
                <a:latin typeface="Campton Medium"/>
                <a:ea typeface="Calibri"/>
                <a:cs typeface="Calibri"/>
              </a:rPr>
              <a:t>560</a:t>
            </a:r>
            <a:r>
              <a:rPr lang="en-US" sz="1600" b="0" i="0" u="none" strike="noStrike" cap="none" spc="0">
                <a:ln>
                  <a:noFill/>
                </a:ln>
                <a:solidFill>
                  <a:srgbClr val="000000"/>
                </a:solidFill>
                <a:latin typeface="Grantipo"/>
                <a:ea typeface="Calibri"/>
                <a:cs typeface="Calibri"/>
              </a:rPr>
              <a:t> higher education institutions</a:t>
            </a:r>
            <a:r>
              <a:rPr lang="en-US" sz="1600" b="0" i="0" u="none" strike="noStrike" cap="none" spc="0">
                <a:ln>
                  <a:noFill/>
                </a:ln>
                <a:solidFill>
                  <a:srgbClr val="000000"/>
                </a:solidFill>
                <a:latin typeface="Grantipo"/>
                <a:ea typeface="Grantipo"/>
                <a:cs typeface="Grantipo"/>
              </a:rPr>
              <a:t> </a:t>
            </a:r>
            <a:r>
              <a:rPr lang="en-US" sz="1600" b="0" i="0" u="none" strike="noStrike" cap="none" spc="0">
                <a:ln>
                  <a:noFill/>
                </a:ln>
                <a:solidFill>
                  <a:srgbClr val="000000"/>
                </a:solidFill>
                <a:latin typeface="Grantipo"/>
                <a:ea typeface="Grantipo"/>
                <a:cs typeface="Grantipo"/>
              </a:rPr>
              <a:t>from all across Europe</a:t>
            </a:r>
            <a:endParaRPr lang="en-US" sz="1600" b="0" i="0" u="none" strike="noStrike" cap="none" spc="0">
              <a:ln>
                <a:noFill/>
              </a:ln>
              <a:solidFill>
                <a:srgbClr val="000000"/>
              </a:solidFill>
              <a:latin typeface="Grantipo"/>
              <a:cs typeface="Grantipo"/>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79382732" name="Slide Number Placeholder 3"/>
          <p:cNvSpPr>
            <a:spLocks noGrp="1"/>
          </p:cNvSpPr>
          <p:nvPr>
            <p:ph type="sldNum" sz="quarter" idx="12"/>
          </p:nvPr>
        </p:nvSpPr>
        <p:spPr bwMode="auto"/>
        <p:txBody>
          <a:bodyPr/>
          <a:lstStyle/>
          <a:p>
            <a:pPr>
              <a:defRPr/>
            </a:pPr>
            <a:fld id="{F35A1499-5052-459E-A7FF-56043C890A82}" type="slidenum">
              <a:rPr lang="en-US"/>
              <a:t>20</a:t>
            </a:fld>
            <a:r>
              <a:rPr lang="en-US"/>
              <a:t> </a:t>
            </a:r>
            <a:endParaRPr/>
          </a:p>
        </p:txBody>
      </p:sp>
      <p:sp>
        <p:nvSpPr>
          <p:cNvPr id="1481878201" name="Title 12"/>
          <p:cNvSpPr>
            <a:spLocks noGrp="1"/>
          </p:cNvSpPr>
          <p:nvPr>
            <p:ph type="title"/>
          </p:nvPr>
        </p:nvSpPr>
        <p:spPr bwMode="auto">
          <a:xfrm>
            <a:off x="1055688" y="908050"/>
            <a:ext cx="5881127" cy="584519"/>
          </a:xfrm>
        </p:spPr>
        <p:txBody>
          <a:bodyPr/>
          <a:lstStyle/>
          <a:p>
            <a:pPr>
              <a:defRPr/>
            </a:pPr>
            <a:r>
              <a:rPr lang="lt-LT"/>
              <a:t>EU-CONEXUS for </a:t>
            </a:r>
            <a:r>
              <a:rPr lang="lt-LT">
                <a:solidFill>
                  <a:schemeClr val="accent3"/>
                </a:solidFill>
              </a:rPr>
              <a:t>Teaching </a:t>
            </a:r>
            <a:r>
              <a:rPr lang="lt-LT"/>
              <a:t>&amp;</a:t>
            </a:r>
            <a:r>
              <a:rPr lang="lt-LT">
                <a:solidFill>
                  <a:schemeClr val="accent3"/>
                </a:solidFill>
              </a:rPr>
              <a:t> Administrative staff</a:t>
            </a:r>
            <a:endParaRPr>
              <a:solidFill>
                <a:schemeClr val="accent3"/>
              </a:solidFill>
            </a:endParaRPr>
          </a:p>
        </p:txBody>
      </p:sp>
      <p:sp>
        <p:nvSpPr>
          <p:cNvPr id="1819349921" name="Text Placeholder 13"/>
          <p:cNvSpPr>
            <a:spLocks noGrp="1"/>
          </p:cNvSpPr>
          <p:nvPr>
            <p:ph type="body" sz="quarter" idx="13"/>
          </p:nvPr>
        </p:nvSpPr>
        <p:spPr bwMode="auto">
          <a:xfrm>
            <a:off x="1055688" y="1987236"/>
            <a:ext cx="7774151" cy="961673"/>
          </a:xfrm>
        </p:spPr>
        <p:txBody>
          <a:bodyPr>
            <a:noAutofit/>
          </a:bodyPr>
          <a:lstStyle/>
          <a:p>
            <a:pPr>
              <a:defRPr/>
            </a:pPr>
            <a:r>
              <a:rPr lang="lt-LT"/>
              <a:t>We open up opportunities to an international </a:t>
            </a:r>
            <a:br>
              <a:rPr lang="en-US"/>
            </a:br>
            <a:r>
              <a:rPr lang="lt-LT"/>
              <a:t>career and experience</a:t>
            </a:r>
            <a:endParaRPr/>
          </a:p>
        </p:txBody>
      </p:sp>
      <p:cxnSp>
        <p:nvCxnSpPr>
          <p:cNvPr id="1796950670" name="Straight Connector 17"/>
          <p:cNvCxnSpPr>
            <a:cxnSpLocks/>
          </p:cNvCxnSpPr>
          <p:nvPr/>
        </p:nvCxnSpPr>
        <p:spPr bwMode="auto">
          <a:xfrm>
            <a:off x="783059" y="915005"/>
            <a:ext cx="0" cy="1721907"/>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719020543" name="Text Placeholder 14"/>
          <p:cNvSpPr txBox="1"/>
          <p:nvPr/>
        </p:nvSpPr>
        <p:spPr bwMode="auto">
          <a:xfrm>
            <a:off x="1775519" y="3217402"/>
            <a:ext cx="3600401" cy="1867782"/>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199"/>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SzPct val="100000"/>
              <a:buNone/>
              <a:defRPr/>
            </a:pPr>
            <a:r>
              <a:rPr lang="en-GB" sz="1600" b="0" i="0" u="none" strike="noStrike" cap="none" spc="0">
                <a:solidFill>
                  <a:schemeClr val="tx1"/>
                </a:solidFill>
                <a:latin typeface="Grantipo"/>
                <a:cs typeface="Grantipo"/>
              </a:rPr>
              <a:t>International staff training weeks</a:t>
            </a:r>
            <a:endParaRPr lang="lt-LT" sz="1600" b="0" i="0" u="none" strike="noStrike" cap="none" spc="0">
              <a:solidFill>
                <a:schemeClr val="tx1"/>
              </a:solidFill>
              <a:latin typeface="Grantipo"/>
              <a:cs typeface="Grantipo"/>
            </a:endParaRPr>
          </a:p>
          <a:p>
            <a:pPr marL="0" indent="0">
              <a:buSzPct val="100000"/>
              <a:buNone/>
              <a:defRPr/>
            </a:pPr>
            <a:endParaRPr lang="lt-LT"/>
          </a:p>
          <a:p>
            <a:pPr marL="0" indent="0">
              <a:buSzPct val="100000"/>
              <a:buNone/>
              <a:defRPr/>
            </a:pPr>
            <a:r>
              <a:rPr lang="en-GB" sz="1600" b="0" i="0" u="none" strike="noStrike" cap="none" spc="0">
                <a:solidFill>
                  <a:schemeClr val="tx1"/>
                </a:solidFill>
                <a:latin typeface="Grantipo"/>
                <a:cs typeface="Grantipo"/>
              </a:rPr>
              <a:t>Specialised professional trainings</a:t>
            </a:r>
            <a:endParaRPr/>
          </a:p>
        </p:txBody>
      </p:sp>
      <p:sp>
        <p:nvSpPr>
          <p:cNvPr id="1648754487" name="Text Placeholder 14"/>
          <p:cNvSpPr txBox="1"/>
          <p:nvPr/>
        </p:nvSpPr>
        <p:spPr bwMode="auto">
          <a:xfrm>
            <a:off x="6672064" y="3229007"/>
            <a:ext cx="4536504" cy="2535021"/>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199"/>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
                <a:schemeClr val="accent3"/>
              </a:buClr>
              <a:buSzPct val="180000"/>
              <a:buFont typeface="Grantipo"/>
              <a:buNone/>
              <a:defRPr/>
            </a:pPr>
            <a:r>
              <a:rPr lang="en-GB" sz="1600" b="0" i="0" u="none" strike="noStrike" cap="none" spc="0">
                <a:solidFill>
                  <a:schemeClr val="tx1"/>
                </a:solidFill>
                <a:latin typeface="Grantipo"/>
                <a:cs typeface="Grantipo"/>
              </a:rPr>
              <a:t>Exchange of good practice: job shadowing</a:t>
            </a:r>
            <a:endParaRPr lang="lt-LT" sz="1600" b="0" i="0" u="none" strike="noStrike" cap="none" spc="0">
              <a:solidFill>
                <a:schemeClr val="tx1"/>
              </a:solidFill>
              <a:latin typeface="Grantipo"/>
              <a:cs typeface="Grantipo"/>
            </a:endParaRPr>
          </a:p>
          <a:p>
            <a:pPr marL="0" indent="0">
              <a:buClr>
                <a:schemeClr val="accent3"/>
              </a:buClr>
              <a:buSzPct val="180000"/>
              <a:buFont typeface="Grantipo"/>
              <a:buNone/>
              <a:defRPr/>
            </a:pPr>
            <a:endParaRPr lang="lt-LT"/>
          </a:p>
          <a:p>
            <a:pPr marL="0" indent="0">
              <a:buNone/>
              <a:defRPr/>
            </a:pPr>
            <a:r>
              <a:rPr lang="en-GB" sz="1600" b="0" i="0" u="none" strike="noStrike" cap="none" spc="0">
                <a:solidFill>
                  <a:schemeClr val="tx1"/>
                </a:solidFill>
                <a:latin typeface="Grantipo"/>
                <a:cs typeface="Grantipo"/>
              </a:rPr>
              <a:t>Multicultural experience</a:t>
            </a:r>
            <a:r>
              <a:rPr lang="lt-LT" sz="1600" b="0" i="0" u="none" strike="noStrike" cap="none" spc="0">
                <a:solidFill>
                  <a:schemeClr val="tx1"/>
                </a:solidFill>
                <a:latin typeface="Grantipo"/>
                <a:cs typeface="Grantipo"/>
              </a:rPr>
              <a:t> </a:t>
            </a:r>
            <a:r>
              <a:rPr lang="en-GB" sz="1600" b="0" i="0" u="none" strike="noStrike" cap="none" spc="0">
                <a:solidFill>
                  <a:schemeClr val="tx1"/>
                </a:solidFill>
                <a:latin typeface="Grantipo"/>
                <a:cs typeface="Grantipo"/>
              </a:rPr>
              <a:t>&amp; language courses</a:t>
            </a:r>
            <a:r>
              <a:rPr lang="en-GB"/>
              <a:t> </a:t>
            </a:r>
            <a:endParaRPr lang="lt-LT"/>
          </a:p>
          <a:p>
            <a:pPr marL="0" indent="0">
              <a:buNone/>
              <a:defRPr/>
            </a:pPr>
            <a:endParaRPr lang="lt-LT" sz="1600" b="0" i="0" u="none" strike="noStrike" cap="none" spc="0">
              <a:solidFill>
                <a:schemeClr val="tx1"/>
              </a:solidFill>
              <a:latin typeface="Grantipo"/>
              <a:cs typeface="Grantipo"/>
            </a:endParaRPr>
          </a:p>
          <a:p>
            <a:pPr marL="0" indent="0">
              <a:buNone/>
              <a:defRPr/>
            </a:pPr>
            <a:r>
              <a:rPr lang="en-US" sz="1600" b="0" i="0" u="none" strike="noStrike" cap="none" spc="0">
                <a:solidFill>
                  <a:schemeClr val="tx1"/>
                </a:solidFill>
                <a:latin typeface="Grantipo"/>
                <a:cs typeface="Grantipo"/>
              </a:rPr>
              <a:t>Office for Development of Study Offers </a:t>
            </a:r>
            <a:br>
              <a:rPr lang="lt-LT" sz="1600" b="0" i="0" u="none" strike="noStrike" cap="none" spc="0">
                <a:solidFill>
                  <a:schemeClr val="tx1"/>
                </a:solidFill>
                <a:latin typeface="Grantipo"/>
                <a:cs typeface="Grantipo"/>
              </a:rPr>
            </a:br>
            <a:r>
              <a:rPr lang="en-US" sz="1600" b="0" i="0" u="none" strike="noStrike" cap="none" spc="0">
                <a:solidFill>
                  <a:schemeClr val="tx1"/>
                </a:solidFill>
                <a:latin typeface="Grantipo"/>
                <a:cs typeface="Grantipo"/>
              </a:rPr>
              <a:t>and Financial Support</a:t>
            </a:r>
            <a:endParaRPr lang="en-GB" sz="1600" b="0" i="0" u="none" strike="noStrike" cap="none" spc="0">
              <a:solidFill>
                <a:schemeClr val="tx1"/>
              </a:solidFill>
              <a:latin typeface="Grantipo"/>
              <a:cs typeface="Grantipo"/>
            </a:endParaRPr>
          </a:p>
          <a:p>
            <a:pPr marL="0" indent="0">
              <a:buClr>
                <a:schemeClr val="accent3"/>
              </a:buClr>
              <a:buSzPct val="180000"/>
              <a:buFont typeface="Grantipo"/>
              <a:buNone/>
              <a:defRPr/>
            </a:pPr>
            <a:endParaRPr/>
          </a:p>
        </p:txBody>
      </p:sp>
      <p:sp>
        <p:nvSpPr>
          <p:cNvPr id="1748552946" name="Text Placeholder 14"/>
          <p:cNvSpPr txBox="1"/>
          <p:nvPr/>
        </p:nvSpPr>
        <p:spPr bwMode="auto">
          <a:xfrm>
            <a:off x="6023992" y="4034489"/>
            <a:ext cx="3228119" cy="811237"/>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199"/>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499"/>
              </a:spcBef>
              <a:buClr>
                <a:schemeClr val="accent3"/>
              </a:buClr>
              <a:buSzPct val="130000"/>
              <a:buFont typeface=".SFNSDisplay"/>
              <a:buChar char="│"/>
              <a:defRPr sz="1550">
                <a:solidFill>
                  <a:schemeClr val="tx1"/>
                </a:solidFill>
                <a:latin typeface="Grantipo"/>
                <a:ea typeface="Grantipo"/>
                <a:cs typeface="Grantipo"/>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
                <a:schemeClr val="accent3"/>
              </a:buClr>
              <a:buSzPct val="180000"/>
              <a:buFont typeface="Grantipo"/>
              <a:buNone/>
              <a:defRPr/>
            </a:pPr>
            <a:endParaRPr lang="en-GB" sz="1600" b="0" i="0" u="none" strike="noStrike" cap="none" spc="0">
              <a:solidFill>
                <a:schemeClr val="tx1"/>
              </a:solidFill>
              <a:latin typeface="Grantipo"/>
              <a:cs typeface="Grantipo"/>
            </a:endParaRPr>
          </a:p>
        </p:txBody>
      </p:sp>
      <p:sp>
        <p:nvSpPr>
          <p:cNvPr id="15" name="Freeform: Shape 14"/>
          <p:cNvSpPr/>
          <p:nvPr/>
        </p:nvSpPr>
        <p:spPr bwMode="auto">
          <a:xfrm>
            <a:off x="6149520" y="3302994"/>
            <a:ext cx="395887" cy="252011"/>
          </a:xfrm>
          <a:custGeom>
            <a:avLst/>
            <a:gdLst>
              <a:gd name="connsiteX0" fmla="*/ 181138 w 395888"/>
              <a:gd name="connsiteY0" fmla="*/ 173077 h 252011"/>
              <a:gd name="connsiteX1" fmla="*/ 207427 w 395888"/>
              <a:gd name="connsiteY1" fmla="*/ 42108 h 252011"/>
              <a:gd name="connsiteX2" fmla="*/ 76458 w 395888"/>
              <a:gd name="connsiteY2" fmla="*/ 15819 h 252011"/>
              <a:gd name="connsiteX3" fmla="*/ 50169 w 395888"/>
              <a:gd name="connsiteY3" fmla="*/ 146788 h 252011"/>
              <a:gd name="connsiteX4" fmla="*/ 76458 w 395888"/>
              <a:gd name="connsiteY4" fmla="*/ 173077 h 252011"/>
              <a:gd name="connsiteX5" fmla="*/ 2163 w 395888"/>
              <a:gd name="connsiteY5" fmla="*/ 232418 h 252011"/>
              <a:gd name="connsiteX6" fmla="*/ 5592 w 395888"/>
              <a:gd name="connsiteY6" fmla="*/ 249849 h 252011"/>
              <a:gd name="connsiteX7" fmla="*/ 23023 w 395888"/>
              <a:gd name="connsiteY7" fmla="*/ 246420 h 252011"/>
              <a:gd name="connsiteX8" fmla="*/ 23214 w 395888"/>
              <a:gd name="connsiteY8" fmla="*/ 246134 h 252011"/>
              <a:gd name="connsiteX9" fmla="*/ 197426 w 395888"/>
              <a:gd name="connsiteY9" fmla="*/ 209177 h 252011"/>
              <a:gd name="connsiteX10" fmla="*/ 234383 w 395888"/>
              <a:gd name="connsiteY10" fmla="*/ 246134 h 252011"/>
              <a:gd name="connsiteX11" fmla="*/ 251814 w 395888"/>
              <a:gd name="connsiteY11" fmla="*/ 249563 h 252011"/>
              <a:gd name="connsiteX12" fmla="*/ 255433 w 395888"/>
              <a:gd name="connsiteY12" fmla="*/ 232418 h 252011"/>
              <a:gd name="connsiteX13" fmla="*/ 181138 w 395888"/>
              <a:gd name="connsiteY13" fmla="*/ 173077 h 252011"/>
              <a:gd name="connsiteX14" fmla="*/ 59504 w 395888"/>
              <a:gd name="connsiteY14" fmla="*/ 94496 h 252011"/>
              <a:gd name="connsiteX15" fmla="*/ 128751 w 395888"/>
              <a:gd name="connsiteY15" fmla="*/ 25249 h 252011"/>
              <a:gd name="connsiteX16" fmla="*/ 197997 w 395888"/>
              <a:gd name="connsiteY16" fmla="*/ 94496 h 252011"/>
              <a:gd name="connsiteX17" fmla="*/ 128751 w 395888"/>
              <a:gd name="connsiteY17" fmla="*/ 163743 h 252011"/>
              <a:gd name="connsiteX18" fmla="*/ 59504 w 395888"/>
              <a:gd name="connsiteY18" fmla="*/ 94496 h 252011"/>
              <a:gd name="connsiteX19" fmla="*/ 390307 w 395888"/>
              <a:gd name="connsiteY19" fmla="*/ 249849 h 252011"/>
              <a:gd name="connsiteX20" fmla="*/ 372876 w 395888"/>
              <a:gd name="connsiteY20" fmla="*/ 246134 h 252011"/>
              <a:gd name="connsiteX21" fmla="*/ 267339 w 395888"/>
              <a:gd name="connsiteY21" fmla="*/ 188889 h 252011"/>
              <a:gd name="connsiteX22" fmla="*/ 254766 w 395888"/>
              <a:gd name="connsiteY22" fmla="*/ 176316 h 252011"/>
              <a:gd name="connsiteX23" fmla="*/ 267339 w 395888"/>
              <a:gd name="connsiteY23" fmla="*/ 163743 h 252011"/>
              <a:gd name="connsiteX24" fmla="*/ 336491 w 395888"/>
              <a:gd name="connsiteY24" fmla="*/ 94401 h 252011"/>
              <a:gd name="connsiteX25" fmla="*/ 267149 w 395888"/>
              <a:gd name="connsiteY25" fmla="*/ 25249 h 252011"/>
              <a:gd name="connsiteX26" fmla="*/ 241527 w 395888"/>
              <a:gd name="connsiteY26" fmla="*/ 30202 h 252011"/>
              <a:gd name="connsiteX27" fmla="*/ 224953 w 395888"/>
              <a:gd name="connsiteY27" fmla="*/ 23630 h 252011"/>
              <a:gd name="connsiteX28" fmla="*/ 231525 w 395888"/>
              <a:gd name="connsiteY28" fmla="*/ 7056 h 252011"/>
              <a:gd name="connsiteX29" fmla="*/ 232192 w 395888"/>
              <a:gd name="connsiteY29" fmla="*/ 6771 h 252011"/>
              <a:gd name="connsiteX30" fmla="*/ 354874 w 395888"/>
              <a:gd name="connsiteY30" fmla="*/ 59539 h 252011"/>
              <a:gd name="connsiteX31" fmla="*/ 319536 w 395888"/>
              <a:gd name="connsiteY31" fmla="*/ 173077 h 252011"/>
              <a:gd name="connsiteX32" fmla="*/ 393831 w 395888"/>
              <a:gd name="connsiteY32" fmla="*/ 232418 h 252011"/>
              <a:gd name="connsiteX33" fmla="*/ 390117 w 395888"/>
              <a:gd name="connsiteY33" fmla="*/ 249849 h 2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5888" h="252011" fill="norm" stroke="1" extrusionOk="0">
                <a:moveTo>
                  <a:pt x="181138" y="173077"/>
                </a:moveTo>
                <a:cubicBezTo>
                  <a:pt x="224572" y="144216"/>
                  <a:pt x="236288" y="85542"/>
                  <a:pt x="207427" y="42108"/>
                </a:cubicBezTo>
                <a:cubicBezTo>
                  <a:pt x="178566" y="-1326"/>
                  <a:pt x="119892" y="-13041"/>
                  <a:pt x="76458" y="15819"/>
                </a:cubicBezTo>
                <a:cubicBezTo>
                  <a:pt x="33024" y="44680"/>
                  <a:pt x="21309" y="103354"/>
                  <a:pt x="50169" y="146788"/>
                </a:cubicBezTo>
                <a:cubicBezTo>
                  <a:pt x="57123" y="157170"/>
                  <a:pt x="66076" y="166124"/>
                  <a:pt x="76458" y="173077"/>
                </a:cubicBezTo>
                <a:cubicBezTo>
                  <a:pt x="45883" y="184317"/>
                  <a:pt x="19880" y="205176"/>
                  <a:pt x="2163" y="232418"/>
                </a:cubicBezTo>
                <a:cubicBezTo>
                  <a:pt x="-1742" y="238228"/>
                  <a:pt x="-218" y="246039"/>
                  <a:pt x="5592" y="249849"/>
                </a:cubicBezTo>
                <a:cubicBezTo>
                  <a:pt x="11402" y="253754"/>
                  <a:pt x="19213" y="252230"/>
                  <a:pt x="23023" y="246420"/>
                </a:cubicBezTo>
                <a:cubicBezTo>
                  <a:pt x="23023" y="246324"/>
                  <a:pt x="23118" y="246229"/>
                  <a:pt x="23214" y="246134"/>
                </a:cubicBezTo>
                <a:cubicBezTo>
                  <a:pt x="61123" y="187841"/>
                  <a:pt x="139133" y="171267"/>
                  <a:pt x="197426" y="209177"/>
                </a:cubicBezTo>
                <a:cubicBezTo>
                  <a:pt x="212190" y="218797"/>
                  <a:pt x="224762" y="231370"/>
                  <a:pt x="234383" y="246134"/>
                </a:cubicBezTo>
                <a:cubicBezTo>
                  <a:pt x="238288" y="251944"/>
                  <a:pt x="246099" y="253468"/>
                  <a:pt x="251814" y="249563"/>
                </a:cubicBezTo>
                <a:cubicBezTo>
                  <a:pt x="257433" y="245753"/>
                  <a:pt x="259053" y="238133"/>
                  <a:pt x="255433" y="232418"/>
                </a:cubicBezTo>
                <a:cubicBezTo>
                  <a:pt x="237716" y="205176"/>
                  <a:pt x="211618" y="184317"/>
                  <a:pt x="181138" y="173077"/>
                </a:cubicBezTo>
                <a:close/>
                <a:moveTo>
                  <a:pt x="59504" y="94496"/>
                </a:moveTo>
                <a:cubicBezTo>
                  <a:pt x="59504" y="56205"/>
                  <a:pt x="90555" y="25249"/>
                  <a:pt x="128751" y="25249"/>
                </a:cubicBezTo>
                <a:cubicBezTo>
                  <a:pt x="166946" y="25249"/>
                  <a:pt x="197997" y="56301"/>
                  <a:pt x="197997" y="94496"/>
                </a:cubicBezTo>
                <a:cubicBezTo>
                  <a:pt x="197997" y="132691"/>
                  <a:pt x="166946" y="163743"/>
                  <a:pt x="128751" y="163743"/>
                </a:cubicBezTo>
                <a:cubicBezTo>
                  <a:pt x="90555" y="163743"/>
                  <a:pt x="59504" y="132691"/>
                  <a:pt x="59504" y="94496"/>
                </a:cubicBezTo>
                <a:close/>
                <a:moveTo>
                  <a:pt x="390307" y="249849"/>
                </a:moveTo>
                <a:cubicBezTo>
                  <a:pt x="384497" y="253659"/>
                  <a:pt x="376686" y="252039"/>
                  <a:pt x="372876" y="246134"/>
                </a:cubicBezTo>
                <a:cubicBezTo>
                  <a:pt x="349635" y="210415"/>
                  <a:pt x="309916" y="188793"/>
                  <a:pt x="267339" y="188889"/>
                </a:cubicBezTo>
                <a:cubicBezTo>
                  <a:pt x="260386" y="188889"/>
                  <a:pt x="254766" y="183269"/>
                  <a:pt x="254766" y="176316"/>
                </a:cubicBezTo>
                <a:cubicBezTo>
                  <a:pt x="254766" y="169362"/>
                  <a:pt x="260386" y="163743"/>
                  <a:pt x="267339" y="163743"/>
                </a:cubicBezTo>
                <a:cubicBezTo>
                  <a:pt x="305630" y="163743"/>
                  <a:pt x="336586" y="132691"/>
                  <a:pt x="336491" y="94401"/>
                </a:cubicBezTo>
                <a:cubicBezTo>
                  <a:pt x="336491" y="56110"/>
                  <a:pt x="305439" y="25154"/>
                  <a:pt x="267149" y="25249"/>
                </a:cubicBezTo>
                <a:cubicBezTo>
                  <a:pt x="258386" y="25249"/>
                  <a:pt x="249718" y="26964"/>
                  <a:pt x="241527" y="30202"/>
                </a:cubicBezTo>
                <a:cubicBezTo>
                  <a:pt x="235145" y="32964"/>
                  <a:pt x="227715" y="30012"/>
                  <a:pt x="224953" y="23630"/>
                </a:cubicBezTo>
                <a:cubicBezTo>
                  <a:pt x="222191" y="17248"/>
                  <a:pt x="225144" y="9819"/>
                  <a:pt x="231525" y="7056"/>
                </a:cubicBezTo>
                <a:cubicBezTo>
                  <a:pt x="231716" y="7056"/>
                  <a:pt x="231906" y="6866"/>
                  <a:pt x="232192" y="6771"/>
                </a:cubicBezTo>
                <a:cubicBezTo>
                  <a:pt x="280674" y="-12565"/>
                  <a:pt x="335538" y="11057"/>
                  <a:pt x="354874" y="59539"/>
                </a:cubicBezTo>
                <a:cubicBezTo>
                  <a:pt x="371352" y="100973"/>
                  <a:pt x="356684" y="148312"/>
                  <a:pt x="319536" y="173077"/>
                </a:cubicBezTo>
                <a:cubicBezTo>
                  <a:pt x="350111" y="184317"/>
                  <a:pt x="376115" y="205176"/>
                  <a:pt x="393831" y="232418"/>
                </a:cubicBezTo>
                <a:cubicBezTo>
                  <a:pt x="397641" y="238228"/>
                  <a:pt x="396022" y="246039"/>
                  <a:pt x="390117" y="249849"/>
                </a:cubicBezTo>
                <a:close/>
              </a:path>
            </a:pathLst>
          </a:custGeom>
          <a:solidFill>
            <a:srgbClr val="000000"/>
          </a:solidFill>
          <a:ln w="0" cap="flat">
            <a:noFill/>
            <a:prstDash val="solid"/>
            <a:miter/>
          </a:ln>
        </p:spPr>
        <p:txBody>
          <a:bodyPr rtlCol="0" anchor="ctr"/>
          <a:lstStyle/>
          <a:p>
            <a:pPr>
              <a:defRPr/>
            </a:pPr>
            <a:endParaRPr lang="en-GB"/>
          </a:p>
        </p:txBody>
      </p:sp>
      <p:sp>
        <p:nvSpPr>
          <p:cNvPr id="16" name="Freeform: Shape 15"/>
          <p:cNvSpPr/>
          <p:nvPr/>
        </p:nvSpPr>
        <p:spPr bwMode="auto">
          <a:xfrm>
            <a:off x="1253118" y="3245376"/>
            <a:ext cx="327469" cy="327469"/>
          </a:xfrm>
          <a:custGeom>
            <a:avLst/>
            <a:gdLst>
              <a:gd name="connsiteX0" fmla="*/ 163735 w 327469"/>
              <a:gd name="connsiteY0" fmla="*/ 0 h 327469"/>
              <a:gd name="connsiteX1" fmla="*/ 0 w 327469"/>
              <a:gd name="connsiteY1" fmla="*/ 163735 h 327469"/>
              <a:gd name="connsiteX2" fmla="*/ 163735 w 327469"/>
              <a:gd name="connsiteY2" fmla="*/ 327470 h 327469"/>
              <a:gd name="connsiteX3" fmla="*/ 327470 w 327469"/>
              <a:gd name="connsiteY3" fmla="*/ 163735 h 327469"/>
              <a:gd name="connsiteX4" fmla="*/ 163735 w 327469"/>
              <a:gd name="connsiteY4" fmla="*/ 0 h 327469"/>
              <a:gd name="connsiteX5" fmla="*/ 302228 w 327469"/>
              <a:gd name="connsiteY5" fmla="*/ 163735 h 327469"/>
              <a:gd name="connsiteX6" fmla="*/ 292132 w 327469"/>
              <a:gd name="connsiteY6" fmla="*/ 215551 h 327469"/>
              <a:gd name="connsiteX7" fmla="*/ 221742 w 327469"/>
              <a:gd name="connsiteY7" fmla="*/ 172307 h 327469"/>
              <a:gd name="connsiteX8" fmla="*/ 211931 w 327469"/>
              <a:gd name="connsiteY8" fmla="*/ 168783 h 327469"/>
              <a:gd name="connsiteX9" fmla="*/ 176022 w 327469"/>
              <a:gd name="connsiteY9" fmla="*/ 163925 h 327469"/>
              <a:gd name="connsiteX10" fmla="*/ 150876 w 327469"/>
              <a:gd name="connsiteY10" fmla="*/ 176308 h 327469"/>
              <a:gd name="connsiteX11" fmla="*/ 137160 w 327469"/>
              <a:gd name="connsiteY11" fmla="*/ 176308 h 327469"/>
              <a:gd name="connsiteX12" fmla="*/ 131159 w 327469"/>
              <a:gd name="connsiteY12" fmla="*/ 163925 h 327469"/>
              <a:gd name="connsiteX13" fmla="*/ 113824 w 327469"/>
              <a:gd name="connsiteY13" fmla="*/ 150305 h 327469"/>
              <a:gd name="connsiteX14" fmla="*/ 101251 w 327469"/>
              <a:gd name="connsiteY14" fmla="*/ 147542 h 327469"/>
              <a:gd name="connsiteX15" fmla="*/ 113538 w 327469"/>
              <a:gd name="connsiteY15" fmla="*/ 125921 h 327469"/>
              <a:gd name="connsiteX16" fmla="*/ 139827 w 327469"/>
              <a:gd name="connsiteY16" fmla="*/ 125921 h 327469"/>
              <a:gd name="connsiteX17" fmla="*/ 152019 w 327469"/>
              <a:gd name="connsiteY17" fmla="*/ 122777 h 327469"/>
              <a:gd name="connsiteX18" fmla="*/ 171260 w 327469"/>
              <a:gd name="connsiteY18" fmla="*/ 112109 h 327469"/>
              <a:gd name="connsiteX19" fmla="*/ 176022 w 327469"/>
              <a:gd name="connsiteY19" fmla="*/ 108776 h 327469"/>
              <a:gd name="connsiteX20" fmla="*/ 218408 w 327469"/>
              <a:gd name="connsiteY20" fmla="*/ 70485 h 327469"/>
              <a:gd name="connsiteX21" fmla="*/ 223552 w 327469"/>
              <a:gd name="connsiteY21" fmla="*/ 39529 h 327469"/>
              <a:gd name="connsiteX22" fmla="*/ 222980 w 327469"/>
              <a:gd name="connsiteY22" fmla="*/ 38481 h 327469"/>
              <a:gd name="connsiteX23" fmla="*/ 302228 w 327469"/>
              <a:gd name="connsiteY23" fmla="*/ 163735 h 327469"/>
              <a:gd name="connsiteX24" fmla="*/ 187833 w 327469"/>
              <a:gd name="connsiteY24" fmla="*/ 27337 h 327469"/>
              <a:gd name="connsiteX25" fmla="*/ 201549 w 327469"/>
              <a:gd name="connsiteY25" fmla="*/ 51816 h 327469"/>
              <a:gd name="connsiteX26" fmla="*/ 159163 w 327469"/>
              <a:gd name="connsiteY26" fmla="*/ 90107 h 327469"/>
              <a:gd name="connsiteX27" fmla="*/ 139922 w 327469"/>
              <a:gd name="connsiteY27" fmla="*/ 100775 h 327469"/>
              <a:gd name="connsiteX28" fmla="*/ 113633 w 327469"/>
              <a:gd name="connsiteY28" fmla="*/ 100775 h 327469"/>
              <a:gd name="connsiteX29" fmla="*/ 91821 w 327469"/>
              <a:gd name="connsiteY29" fmla="*/ 113348 h 327469"/>
              <a:gd name="connsiteX30" fmla="*/ 78105 w 327469"/>
              <a:gd name="connsiteY30" fmla="*/ 137351 h 327469"/>
              <a:gd name="connsiteX31" fmla="*/ 62103 w 327469"/>
              <a:gd name="connsiteY31" fmla="*/ 94774 h 327469"/>
              <a:gd name="connsiteX32" fmla="*/ 79343 w 327469"/>
              <a:gd name="connsiteY32" fmla="*/ 54007 h 327469"/>
              <a:gd name="connsiteX33" fmla="*/ 187928 w 327469"/>
              <a:gd name="connsiteY33" fmla="*/ 27241 h 327469"/>
              <a:gd name="connsiteX34" fmla="*/ 187928 w 327469"/>
              <a:gd name="connsiteY34" fmla="*/ 27241 h 327469"/>
              <a:gd name="connsiteX35" fmla="*/ 25146 w 327469"/>
              <a:gd name="connsiteY35" fmla="*/ 163735 h 327469"/>
              <a:gd name="connsiteX36" fmla="*/ 38576 w 327469"/>
              <a:gd name="connsiteY36" fmla="*/ 104203 h 327469"/>
              <a:gd name="connsiteX37" fmla="*/ 56388 w 327469"/>
              <a:gd name="connsiteY37" fmla="*/ 151829 h 327469"/>
              <a:gd name="connsiteX38" fmla="*/ 74676 w 327469"/>
              <a:gd name="connsiteY38" fmla="*/ 167545 h 327469"/>
              <a:gd name="connsiteX39" fmla="*/ 108395 w 327469"/>
              <a:gd name="connsiteY39" fmla="*/ 174784 h 327469"/>
              <a:gd name="connsiteX40" fmla="*/ 114395 w 327469"/>
              <a:gd name="connsiteY40" fmla="*/ 187262 h 327469"/>
              <a:gd name="connsiteX41" fmla="*/ 137065 w 327469"/>
              <a:gd name="connsiteY41" fmla="*/ 201454 h 327469"/>
              <a:gd name="connsiteX42" fmla="*/ 139351 w 327469"/>
              <a:gd name="connsiteY42" fmla="*/ 201454 h 327469"/>
              <a:gd name="connsiteX43" fmla="*/ 128016 w 327469"/>
              <a:gd name="connsiteY43" fmla="*/ 226981 h 327469"/>
              <a:gd name="connsiteX44" fmla="*/ 132493 w 327469"/>
              <a:gd name="connsiteY44" fmla="*/ 254318 h 327469"/>
              <a:gd name="connsiteX45" fmla="*/ 132683 w 327469"/>
              <a:gd name="connsiteY45" fmla="*/ 254508 h 327469"/>
              <a:gd name="connsiteX46" fmla="*/ 163544 w 327469"/>
              <a:gd name="connsiteY46" fmla="*/ 286322 h 327469"/>
              <a:gd name="connsiteX47" fmla="*/ 160496 w 327469"/>
              <a:gd name="connsiteY47" fmla="*/ 302038 h 327469"/>
              <a:gd name="connsiteX48" fmla="*/ 25051 w 327469"/>
              <a:gd name="connsiteY48" fmla="*/ 163640 h 327469"/>
              <a:gd name="connsiteX49" fmla="*/ 186595 w 327469"/>
              <a:gd name="connsiteY49" fmla="*/ 300323 h 327469"/>
              <a:gd name="connsiteX50" fmla="*/ 188405 w 327469"/>
              <a:gd name="connsiteY50" fmla="*/ 291179 h 327469"/>
              <a:gd name="connsiteX51" fmla="*/ 182118 w 327469"/>
              <a:gd name="connsiteY51" fmla="*/ 269272 h 327469"/>
              <a:gd name="connsiteX52" fmla="*/ 181928 w 327469"/>
              <a:gd name="connsiteY52" fmla="*/ 269081 h 327469"/>
              <a:gd name="connsiteX53" fmla="*/ 151162 w 327469"/>
              <a:gd name="connsiteY53" fmla="*/ 237268 h 327469"/>
              <a:gd name="connsiteX54" fmla="*/ 172688 w 327469"/>
              <a:gd name="connsiteY54" fmla="*/ 188881 h 327469"/>
              <a:gd name="connsiteX55" fmla="*/ 208598 w 327469"/>
              <a:gd name="connsiteY55" fmla="*/ 193739 h 327469"/>
              <a:gd name="connsiteX56" fmla="*/ 280607 w 327469"/>
              <a:gd name="connsiteY56" fmla="*/ 238030 h 327469"/>
              <a:gd name="connsiteX57" fmla="*/ 186690 w 327469"/>
              <a:gd name="connsiteY57" fmla="*/ 300323 h 32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7469" h="327469" fill="norm" stroke="1" extrusionOk="0">
                <a:moveTo>
                  <a:pt x="163735" y="0"/>
                </a:moveTo>
                <a:cubicBezTo>
                  <a:pt x="73247" y="0"/>
                  <a:pt x="0" y="73247"/>
                  <a:pt x="0" y="163735"/>
                </a:cubicBezTo>
                <a:cubicBezTo>
                  <a:pt x="0" y="254222"/>
                  <a:pt x="73247" y="327470"/>
                  <a:pt x="163735" y="327470"/>
                </a:cubicBezTo>
                <a:cubicBezTo>
                  <a:pt x="254222" y="327470"/>
                  <a:pt x="327470" y="254222"/>
                  <a:pt x="327470" y="163735"/>
                </a:cubicBezTo>
                <a:cubicBezTo>
                  <a:pt x="327279" y="73343"/>
                  <a:pt x="254032" y="95"/>
                  <a:pt x="163735" y="0"/>
                </a:cubicBezTo>
                <a:close/>
                <a:moveTo>
                  <a:pt x="302228" y="163735"/>
                </a:moveTo>
                <a:cubicBezTo>
                  <a:pt x="302228" y="181547"/>
                  <a:pt x="298799" y="199073"/>
                  <a:pt x="292132" y="215551"/>
                </a:cubicBezTo>
                <a:lnTo>
                  <a:pt x="221742" y="172307"/>
                </a:lnTo>
                <a:cubicBezTo>
                  <a:pt x="218789" y="170498"/>
                  <a:pt x="215360" y="169259"/>
                  <a:pt x="211931" y="168783"/>
                </a:cubicBezTo>
                <a:lnTo>
                  <a:pt x="176022" y="163925"/>
                </a:lnTo>
                <a:cubicBezTo>
                  <a:pt x="165926" y="162592"/>
                  <a:pt x="156019" y="167450"/>
                  <a:pt x="150876" y="176308"/>
                </a:cubicBezTo>
                <a:lnTo>
                  <a:pt x="137160" y="176308"/>
                </a:lnTo>
                <a:lnTo>
                  <a:pt x="131159" y="163925"/>
                </a:lnTo>
                <a:cubicBezTo>
                  <a:pt x="127826" y="156972"/>
                  <a:pt x="121444" y="151924"/>
                  <a:pt x="113824" y="150305"/>
                </a:cubicBezTo>
                <a:lnTo>
                  <a:pt x="101251" y="147542"/>
                </a:lnTo>
                <a:lnTo>
                  <a:pt x="113538" y="125921"/>
                </a:lnTo>
                <a:lnTo>
                  <a:pt x="139827" y="125921"/>
                </a:lnTo>
                <a:cubicBezTo>
                  <a:pt x="144113" y="125921"/>
                  <a:pt x="148304" y="124873"/>
                  <a:pt x="152019" y="122777"/>
                </a:cubicBezTo>
                <a:lnTo>
                  <a:pt x="171260" y="112109"/>
                </a:lnTo>
                <a:cubicBezTo>
                  <a:pt x="172974" y="111157"/>
                  <a:pt x="174498" y="110014"/>
                  <a:pt x="176022" y="108776"/>
                </a:cubicBezTo>
                <a:lnTo>
                  <a:pt x="218408" y="70485"/>
                </a:lnTo>
                <a:cubicBezTo>
                  <a:pt x="227171" y="62675"/>
                  <a:pt x="229267" y="49816"/>
                  <a:pt x="223552" y="39529"/>
                </a:cubicBezTo>
                <a:lnTo>
                  <a:pt x="222980" y="38481"/>
                </a:lnTo>
                <a:cubicBezTo>
                  <a:pt x="271367" y="61436"/>
                  <a:pt x="302228" y="110109"/>
                  <a:pt x="302228" y="163735"/>
                </a:cubicBezTo>
                <a:close/>
                <a:moveTo>
                  <a:pt x="187833" y="27337"/>
                </a:moveTo>
                <a:lnTo>
                  <a:pt x="201549" y="51816"/>
                </a:lnTo>
                <a:lnTo>
                  <a:pt x="159163" y="90107"/>
                </a:lnTo>
                <a:lnTo>
                  <a:pt x="139922" y="100775"/>
                </a:lnTo>
                <a:lnTo>
                  <a:pt x="113633" y="100775"/>
                </a:lnTo>
                <a:cubicBezTo>
                  <a:pt x="104584" y="100775"/>
                  <a:pt x="96298" y="105537"/>
                  <a:pt x="91821" y="113348"/>
                </a:cubicBezTo>
                <a:lnTo>
                  <a:pt x="78105" y="137351"/>
                </a:lnTo>
                <a:lnTo>
                  <a:pt x="62103" y="94774"/>
                </a:lnTo>
                <a:lnTo>
                  <a:pt x="79343" y="54007"/>
                </a:lnTo>
                <a:cubicBezTo>
                  <a:pt x="110204" y="30194"/>
                  <a:pt x="149638" y="20479"/>
                  <a:pt x="187928" y="27241"/>
                </a:cubicBezTo>
                <a:lnTo>
                  <a:pt x="187928" y="27241"/>
                </a:lnTo>
                <a:close/>
                <a:moveTo>
                  <a:pt x="25146" y="163735"/>
                </a:moveTo>
                <a:cubicBezTo>
                  <a:pt x="25146" y="143161"/>
                  <a:pt x="29718" y="122777"/>
                  <a:pt x="38576" y="104203"/>
                </a:cubicBezTo>
                <a:lnTo>
                  <a:pt x="56388" y="151829"/>
                </a:lnTo>
                <a:cubicBezTo>
                  <a:pt x="59436" y="159830"/>
                  <a:pt x="66294" y="165735"/>
                  <a:pt x="74676" y="167545"/>
                </a:cubicBezTo>
                <a:lnTo>
                  <a:pt x="108395" y="174784"/>
                </a:lnTo>
                <a:lnTo>
                  <a:pt x="114395" y="187262"/>
                </a:lnTo>
                <a:cubicBezTo>
                  <a:pt x="118682" y="195929"/>
                  <a:pt x="127445" y="201359"/>
                  <a:pt x="137065" y="201454"/>
                </a:cubicBezTo>
                <a:lnTo>
                  <a:pt x="139351" y="201454"/>
                </a:lnTo>
                <a:lnTo>
                  <a:pt x="128016" y="226981"/>
                </a:lnTo>
                <a:cubicBezTo>
                  <a:pt x="123920" y="236220"/>
                  <a:pt x="125730" y="246888"/>
                  <a:pt x="132493" y="254318"/>
                </a:cubicBezTo>
                <a:lnTo>
                  <a:pt x="132683" y="254508"/>
                </a:lnTo>
                <a:lnTo>
                  <a:pt x="163544" y="286322"/>
                </a:lnTo>
                <a:lnTo>
                  <a:pt x="160496" y="302038"/>
                </a:lnTo>
                <a:cubicBezTo>
                  <a:pt x="85249" y="300323"/>
                  <a:pt x="25146" y="238887"/>
                  <a:pt x="25051" y="163640"/>
                </a:cubicBezTo>
                <a:close/>
                <a:moveTo>
                  <a:pt x="186595" y="300323"/>
                </a:moveTo>
                <a:lnTo>
                  <a:pt x="188405" y="291179"/>
                </a:lnTo>
                <a:cubicBezTo>
                  <a:pt x="189929" y="283274"/>
                  <a:pt x="187547" y="275177"/>
                  <a:pt x="182118" y="269272"/>
                </a:cubicBezTo>
                <a:cubicBezTo>
                  <a:pt x="182118" y="269272"/>
                  <a:pt x="181928" y="269081"/>
                  <a:pt x="181928" y="269081"/>
                </a:cubicBezTo>
                <a:lnTo>
                  <a:pt x="151162" y="237268"/>
                </a:lnTo>
                <a:lnTo>
                  <a:pt x="172688" y="188881"/>
                </a:lnTo>
                <a:lnTo>
                  <a:pt x="208598" y="193739"/>
                </a:lnTo>
                <a:lnTo>
                  <a:pt x="280607" y="238030"/>
                </a:lnTo>
                <a:cubicBezTo>
                  <a:pt x="259556" y="271177"/>
                  <a:pt x="225362" y="293751"/>
                  <a:pt x="186690" y="300323"/>
                </a:cubicBezTo>
                <a:close/>
              </a:path>
            </a:pathLst>
          </a:custGeom>
          <a:solidFill>
            <a:srgbClr val="000000"/>
          </a:solidFill>
          <a:ln w="0" cap="flat">
            <a:noFill/>
            <a:prstDash val="solid"/>
            <a:miter/>
          </a:ln>
        </p:spPr>
        <p:txBody>
          <a:bodyPr rtlCol="0" anchor="ctr"/>
          <a:lstStyle/>
          <a:p>
            <a:pPr>
              <a:defRPr/>
            </a:pPr>
            <a:endParaRPr lang="en-GB"/>
          </a:p>
        </p:txBody>
      </p:sp>
      <p:sp>
        <p:nvSpPr>
          <p:cNvPr id="17" name="Freeform: Shape 16"/>
          <p:cNvSpPr/>
          <p:nvPr/>
        </p:nvSpPr>
        <p:spPr bwMode="auto">
          <a:xfrm>
            <a:off x="1265738" y="4160356"/>
            <a:ext cx="302228" cy="302132"/>
          </a:xfrm>
          <a:custGeom>
            <a:avLst/>
            <a:gdLst>
              <a:gd name="connsiteX0" fmla="*/ 302228 w 302228"/>
              <a:gd name="connsiteY0" fmla="*/ 25146 h 302132"/>
              <a:gd name="connsiteX1" fmla="*/ 302228 w 302228"/>
              <a:gd name="connsiteY1" fmla="*/ 69247 h 302132"/>
              <a:gd name="connsiteX2" fmla="*/ 289655 w 302228"/>
              <a:gd name="connsiteY2" fmla="*/ 81820 h 302132"/>
              <a:gd name="connsiteX3" fmla="*/ 277082 w 302228"/>
              <a:gd name="connsiteY3" fmla="*/ 69247 h 302132"/>
              <a:gd name="connsiteX4" fmla="*/ 277082 w 302228"/>
              <a:gd name="connsiteY4" fmla="*/ 25146 h 302132"/>
              <a:gd name="connsiteX5" fmla="*/ 232981 w 302228"/>
              <a:gd name="connsiteY5" fmla="*/ 25146 h 302132"/>
              <a:gd name="connsiteX6" fmla="*/ 220409 w 302228"/>
              <a:gd name="connsiteY6" fmla="*/ 12573 h 302132"/>
              <a:gd name="connsiteX7" fmla="*/ 232981 w 302228"/>
              <a:gd name="connsiteY7" fmla="*/ 0 h 302132"/>
              <a:gd name="connsiteX8" fmla="*/ 277082 w 302228"/>
              <a:gd name="connsiteY8" fmla="*/ 0 h 302132"/>
              <a:gd name="connsiteX9" fmla="*/ 302228 w 302228"/>
              <a:gd name="connsiteY9" fmla="*/ 25146 h 302132"/>
              <a:gd name="connsiteX10" fmla="*/ 289655 w 302228"/>
              <a:gd name="connsiteY10" fmla="*/ 220313 h 302132"/>
              <a:gd name="connsiteX11" fmla="*/ 277082 w 302228"/>
              <a:gd name="connsiteY11" fmla="*/ 232886 h 302132"/>
              <a:gd name="connsiteX12" fmla="*/ 277082 w 302228"/>
              <a:gd name="connsiteY12" fmla="*/ 276987 h 302132"/>
              <a:gd name="connsiteX13" fmla="*/ 232981 w 302228"/>
              <a:gd name="connsiteY13" fmla="*/ 276987 h 302132"/>
              <a:gd name="connsiteX14" fmla="*/ 220409 w 302228"/>
              <a:gd name="connsiteY14" fmla="*/ 289560 h 302132"/>
              <a:gd name="connsiteX15" fmla="*/ 232981 w 302228"/>
              <a:gd name="connsiteY15" fmla="*/ 302133 h 302132"/>
              <a:gd name="connsiteX16" fmla="*/ 277082 w 302228"/>
              <a:gd name="connsiteY16" fmla="*/ 302133 h 302132"/>
              <a:gd name="connsiteX17" fmla="*/ 302228 w 302228"/>
              <a:gd name="connsiteY17" fmla="*/ 276987 h 302132"/>
              <a:gd name="connsiteX18" fmla="*/ 302228 w 302228"/>
              <a:gd name="connsiteY18" fmla="*/ 232886 h 302132"/>
              <a:gd name="connsiteX19" fmla="*/ 289655 w 302228"/>
              <a:gd name="connsiteY19" fmla="*/ 220313 h 302132"/>
              <a:gd name="connsiteX20" fmla="*/ 69247 w 302228"/>
              <a:gd name="connsiteY20" fmla="*/ 276987 h 302132"/>
              <a:gd name="connsiteX21" fmla="*/ 25146 w 302228"/>
              <a:gd name="connsiteY21" fmla="*/ 276987 h 302132"/>
              <a:gd name="connsiteX22" fmla="*/ 25146 w 302228"/>
              <a:gd name="connsiteY22" fmla="*/ 232886 h 302132"/>
              <a:gd name="connsiteX23" fmla="*/ 12573 w 302228"/>
              <a:gd name="connsiteY23" fmla="*/ 220313 h 302132"/>
              <a:gd name="connsiteX24" fmla="*/ 0 w 302228"/>
              <a:gd name="connsiteY24" fmla="*/ 232886 h 302132"/>
              <a:gd name="connsiteX25" fmla="*/ 0 w 302228"/>
              <a:gd name="connsiteY25" fmla="*/ 276987 h 302132"/>
              <a:gd name="connsiteX26" fmla="*/ 25146 w 302228"/>
              <a:gd name="connsiteY26" fmla="*/ 302133 h 302132"/>
              <a:gd name="connsiteX27" fmla="*/ 69247 w 302228"/>
              <a:gd name="connsiteY27" fmla="*/ 302133 h 302132"/>
              <a:gd name="connsiteX28" fmla="*/ 81820 w 302228"/>
              <a:gd name="connsiteY28" fmla="*/ 289560 h 302132"/>
              <a:gd name="connsiteX29" fmla="*/ 69247 w 302228"/>
              <a:gd name="connsiteY29" fmla="*/ 276987 h 302132"/>
              <a:gd name="connsiteX30" fmla="*/ 12573 w 302228"/>
              <a:gd name="connsiteY30" fmla="*/ 81820 h 302132"/>
              <a:gd name="connsiteX31" fmla="*/ 25146 w 302228"/>
              <a:gd name="connsiteY31" fmla="*/ 69247 h 302132"/>
              <a:gd name="connsiteX32" fmla="*/ 25146 w 302228"/>
              <a:gd name="connsiteY32" fmla="*/ 25146 h 302132"/>
              <a:gd name="connsiteX33" fmla="*/ 69247 w 302228"/>
              <a:gd name="connsiteY33" fmla="*/ 25146 h 302132"/>
              <a:gd name="connsiteX34" fmla="*/ 81820 w 302228"/>
              <a:gd name="connsiteY34" fmla="*/ 12573 h 302132"/>
              <a:gd name="connsiteX35" fmla="*/ 69247 w 302228"/>
              <a:gd name="connsiteY35" fmla="*/ 0 h 302132"/>
              <a:gd name="connsiteX36" fmla="*/ 25146 w 302228"/>
              <a:gd name="connsiteY36" fmla="*/ 0 h 302132"/>
              <a:gd name="connsiteX37" fmla="*/ 0 w 302228"/>
              <a:gd name="connsiteY37" fmla="*/ 25146 h 302132"/>
              <a:gd name="connsiteX38" fmla="*/ 0 w 302228"/>
              <a:gd name="connsiteY38" fmla="*/ 69247 h 302132"/>
              <a:gd name="connsiteX39" fmla="*/ 12573 w 302228"/>
              <a:gd name="connsiteY39" fmla="*/ 81820 h 302132"/>
              <a:gd name="connsiteX40" fmla="*/ 226600 w 302228"/>
              <a:gd name="connsiteY40" fmla="*/ 226600 h 302132"/>
              <a:gd name="connsiteX41" fmla="*/ 216503 w 302228"/>
              <a:gd name="connsiteY41" fmla="*/ 221552 h 302132"/>
              <a:gd name="connsiteX42" fmla="*/ 101918 w 302228"/>
              <a:gd name="connsiteY42" fmla="*/ 205169 h 302132"/>
              <a:gd name="connsiteX43" fmla="*/ 85535 w 302228"/>
              <a:gd name="connsiteY43" fmla="*/ 221552 h 302132"/>
              <a:gd name="connsiteX44" fmla="*/ 67913 w 302228"/>
              <a:gd name="connsiteY44" fmla="*/ 224028 h 302132"/>
              <a:gd name="connsiteX45" fmla="*/ 65437 w 302228"/>
              <a:gd name="connsiteY45" fmla="*/ 206407 h 302132"/>
              <a:gd name="connsiteX46" fmla="*/ 65437 w 302228"/>
              <a:gd name="connsiteY46" fmla="*/ 206407 h 302132"/>
              <a:gd name="connsiteX47" fmla="*/ 108585 w 302228"/>
              <a:gd name="connsiteY47" fmla="*/ 172307 h 302132"/>
              <a:gd name="connsiteX48" fmla="*/ 104585 w 302228"/>
              <a:gd name="connsiteY48" fmla="*/ 83344 h 302132"/>
              <a:gd name="connsiteX49" fmla="*/ 193548 w 302228"/>
              <a:gd name="connsiteY49" fmla="*/ 79343 h 302132"/>
              <a:gd name="connsiteX50" fmla="*/ 197548 w 302228"/>
              <a:gd name="connsiteY50" fmla="*/ 168307 h 302132"/>
              <a:gd name="connsiteX51" fmla="*/ 193548 w 302228"/>
              <a:gd name="connsiteY51" fmla="*/ 172307 h 302132"/>
              <a:gd name="connsiteX52" fmla="*/ 236696 w 302228"/>
              <a:gd name="connsiteY52" fmla="*/ 206407 h 302132"/>
              <a:gd name="connsiteX53" fmla="*/ 234220 w 302228"/>
              <a:gd name="connsiteY53" fmla="*/ 224028 h 302132"/>
              <a:gd name="connsiteX54" fmla="*/ 226695 w 302228"/>
              <a:gd name="connsiteY54" fmla="*/ 226600 h 302132"/>
              <a:gd name="connsiteX55" fmla="*/ 151067 w 302228"/>
              <a:gd name="connsiteY55" fmla="*/ 163640 h 302132"/>
              <a:gd name="connsiteX56" fmla="*/ 188881 w 302228"/>
              <a:gd name="connsiteY56" fmla="*/ 125825 h 302132"/>
              <a:gd name="connsiteX57" fmla="*/ 151067 w 302228"/>
              <a:gd name="connsiteY57" fmla="*/ 88011 h 302132"/>
              <a:gd name="connsiteX58" fmla="*/ 113252 w 302228"/>
              <a:gd name="connsiteY58" fmla="*/ 125825 h 302132"/>
              <a:gd name="connsiteX59" fmla="*/ 151067 w 302228"/>
              <a:gd name="connsiteY59" fmla="*/ 163640 h 3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02228" h="302132" fill="norm" stroke="1" extrusionOk="0">
                <a:moveTo>
                  <a:pt x="302228" y="25146"/>
                </a:moveTo>
                <a:lnTo>
                  <a:pt x="302228" y="69247"/>
                </a:lnTo>
                <a:cubicBezTo>
                  <a:pt x="302228" y="76200"/>
                  <a:pt x="296609" y="81820"/>
                  <a:pt x="289655" y="81820"/>
                </a:cubicBezTo>
                <a:cubicBezTo>
                  <a:pt x="282702" y="81820"/>
                  <a:pt x="277082" y="76200"/>
                  <a:pt x="277082" y="69247"/>
                </a:cubicBezTo>
                <a:lnTo>
                  <a:pt x="277082" y="25146"/>
                </a:lnTo>
                <a:lnTo>
                  <a:pt x="232981" y="25146"/>
                </a:lnTo>
                <a:cubicBezTo>
                  <a:pt x="226028" y="25146"/>
                  <a:pt x="220409" y="19526"/>
                  <a:pt x="220409" y="12573"/>
                </a:cubicBezTo>
                <a:cubicBezTo>
                  <a:pt x="220409" y="5620"/>
                  <a:pt x="226028" y="0"/>
                  <a:pt x="232981" y="0"/>
                </a:cubicBezTo>
                <a:lnTo>
                  <a:pt x="277082" y="0"/>
                </a:lnTo>
                <a:cubicBezTo>
                  <a:pt x="290989" y="0"/>
                  <a:pt x="302228" y="11240"/>
                  <a:pt x="302228" y="25146"/>
                </a:cubicBezTo>
                <a:close/>
                <a:moveTo>
                  <a:pt x="289655" y="220313"/>
                </a:moveTo>
                <a:cubicBezTo>
                  <a:pt x="282702" y="220313"/>
                  <a:pt x="277082" y="225933"/>
                  <a:pt x="277082" y="232886"/>
                </a:cubicBezTo>
                <a:lnTo>
                  <a:pt x="277082" y="276987"/>
                </a:lnTo>
                <a:lnTo>
                  <a:pt x="232981" y="276987"/>
                </a:lnTo>
                <a:cubicBezTo>
                  <a:pt x="226028" y="276987"/>
                  <a:pt x="220409" y="282607"/>
                  <a:pt x="220409" y="289560"/>
                </a:cubicBezTo>
                <a:cubicBezTo>
                  <a:pt x="220409" y="296513"/>
                  <a:pt x="226028" y="302133"/>
                  <a:pt x="232981" y="302133"/>
                </a:cubicBezTo>
                <a:lnTo>
                  <a:pt x="277082" y="302133"/>
                </a:lnTo>
                <a:cubicBezTo>
                  <a:pt x="290989" y="302133"/>
                  <a:pt x="302228" y="290894"/>
                  <a:pt x="302228" y="276987"/>
                </a:cubicBezTo>
                <a:lnTo>
                  <a:pt x="302228" y="232886"/>
                </a:lnTo>
                <a:cubicBezTo>
                  <a:pt x="302228" y="225933"/>
                  <a:pt x="296609" y="220313"/>
                  <a:pt x="289655" y="220313"/>
                </a:cubicBezTo>
                <a:close/>
                <a:moveTo>
                  <a:pt x="69247" y="276987"/>
                </a:moveTo>
                <a:lnTo>
                  <a:pt x="25146" y="276987"/>
                </a:lnTo>
                <a:lnTo>
                  <a:pt x="25146" y="232886"/>
                </a:lnTo>
                <a:cubicBezTo>
                  <a:pt x="25146" y="225933"/>
                  <a:pt x="19526" y="220313"/>
                  <a:pt x="12573" y="220313"/>
                </a:cubicBezTo>
                <a:cubicBezTo>
                  <a:pt x="5620" y="220313"/>
                  <a:pt x="0" y="225933"/>
                  <a:pt x="0" y="232886"/>
                </a:cubicBezTo>
                <a:lnTo>
                  <a:pt x="0" y="276987"/>
                </a:lnTo>
                <a:cubicBezTo>
                  <a:pt x="0" y="290894"/>
                  <a:pt x="11240" y="302133"/>
                  <a:pt x="25146" y="302133"/>
                </a:cubicBezTo>
                <a:lnTo>
                  <a:pt x="69247" y="302133"/>
                </a:lnTo>
                <a:cubicBezTo>
                  <a:pt x="76200" y="302133"/>
                  <a:pt x="81820" y="296513"/>
                  <a:pt x="81820" y="289560"/>
                </a:cubicBezTo>
                <a:cubicBezTo>
                  <a:pt x="81820" y="282607"/>
                  <a:pt x="76200" y="276987"/>
                  <a:pt x="69247" y="276987"/>
                </a:cubicBezTo>
                <a:close/>
                <a:moveTo>
                  <a:pt x="12573" y="81820"/>
                </a:moveTo>
                <a:cubicBezTo>
                  <a:pt x="19526" y="81820"/>
                  <a:pt x="25146" y="76200"/>
                  <a:pt x="25146" y="69247"/>
                </a:cubicBezTo>
                <a:lnTo>
                  <a:pt x="25146" y="25146"/>
                </a:lnTo>
                <a:lnTo>
                  <a:pt x="69247" y="25146"/>
                </a:lnTo>
                <a:cubicBezTo>
                  <a:pt x="76200" y="25146"/>
                  <a:pt x="81820" y="19526"/>
                  <a:pt x="81820" y="12573"/>
                </a:cubicBezTo>
                <a:cubicBezTo>
                  <a:pt x="81820" y="5620"/>
                  <a:pt x="76200" y="0"/>
                  <a:pt x="69247" y="0"/>
                </a:cubicBezTo>
                <a:lnTo>
                  <a:pt x="25146" y="0"/>
                </a:lnTo>
                <a:cubicBezTo>
                  <a:pt x="11240" y="0"/>
                  <a:pt x="0" y="11240"/>
                  <a:pt x="0" y="25146"/>
                </a:cubicBezTo>
                <a:lnTo>
                  <a:pt x="0" y="69247"/>
                </a:lnTo>
                <a:cubicBezTo>
                  <a:pt x="0" y="76200"/>
                  <a:pt x="5620" y="81820"/>
                  <a:pt x="12573" y="81820"/>
                </a:cubicBezTo>
                <a:close/>
                <a:moveTo>
                  <a:pt x="226600" y="226600"/>
                </a:moveTo>
                <a:cubicBezTo>
                  <a:pt x="222599" y="226600"/>
                  <a:pt x="218885" y="224790"/>
                  <a:pt x="216503" y="221552"/>
                </a:cubicBezTo>
                <a:cubicBezTo>
                  <a:pt x="189357" y="185357"/>
                  <a:pt x="138113" y="178022"/>
                  <a:pt x="101918" y="205169"/>
                </a:cubicBezTo>
                <a:cubicBezTo>
                  <a:pt x="95726" y="209836"/>
                  <a:pt x="90202" y="215360"/>
                  <a:pt x="85535" y="221552"/>
                </a:cubicBezTo>
                <a:cubicBezTo>
                  <a:pt x="81344" y="227076"/>
                  <a:pt x="73438" y="228219"/>
                  <a:pt x="67913" y="224028"/>
                </a:cubicBezTo>
                <a:cubicBezTo>
                  <a:pt x="62389" y="219837"/>
                  <a:pt x="61246" y="211931"/>
                  <a:pt x="65437" y="206407"/>
                </a:cubicBezTo>
                <a:lnTo>
                  <a:pt x="65437" y="206407"/>
                </a:lnTo>
                <a:cubicBezTo>
                  <a:pt x="76581" y="191453"/>
                  <a:pt x="91440" y="179737"/>
                  <a:pt x="108585" y="172307"/>
                </a:cubicBezTo>
                <a:cubicBezTo>
                  <a:pt x="82868" y="148876"/>
                  <a:pt x="81058" y="109061"/>
                  <a:pt x="104585" y="83344"/>
                </a:cubicBezTo>
                <a:cubicBezTo>
                  <a:pt x="128016" y="57626"/>
                  <a:pt x="167831" y="55816"/>
                  <a:pt x="193548" y="79343"/>
                </a:cubicBezTo>
                <a:cubicBezTo>
                  <a:pt x="219265" y="102775"/>
                  <a:pt x="221075" y="142589"/>
                  <a:pt x="197548" y="168307"/>
                </a:cubicBezTo>
                <a:cubicBezTo>
                  <a:pt x="196215" y="169736"/>
                  <a:pt x="194881" y="171069"/>
                  <a:pt x="193548" y="172307"/>
                </a:cubicBezTo>
                <a:cubicBezTo>
                  <a:pt x="210693" y="179737"/>
                  <a:pt x="225552" y="191453"/>
                  <a:pt x="236696" y="206407"/>
                </a:cubicBezTo>
                <a:cubicBezTo>
                  <a:pt x="240887" y="211931"/>
                  <a:pt x="239744" y="219837"/>
                  <a:pt x="234220" y="224028"/>
                </a:cubicBezTo>
                <a:cubicBezTo>
                  <a:pt x="232029" y="225647"/>
                  <a:pt x="229362" y="226505"/>
                  <a:pt x="226695" y="226600"/>
                </a:cubicBezTo>
                <a:close/>
                <a:moveTo>
                  <a:pt x="151067" y="163640"/>
                </a:moveTo>
                <a:cubicBezTo>
                  <a:pt x="171926" y="163640"/>
                  <a:pt x="188881" y="146685"/>
                  <a:pt x="188881" y="125825"/>
                </a:cubicBezTo>
                <a:cubicBezTo>
                  <a:pt x="188881" y="104966"/>
                  <a:pt x="171926" y="88011"/>
                  <a:pt x="151067" y="88011"/>
                </a:cubicBezTo>
                <a:cubicBezTo>
                  <a:pt x="130207" y="88011"/>
                  <a:pt x="113252" y="104966"/>
                  <a:pt x="113252" y="125825"/>
                </a:cubicBezTo>
                <a:cubicBezTo>
                  <a:pt x="113252" y="146685"/>
                  <a:pt x="130207" y="163640"/>
                  <a:pt x="151067" y="163640"/>
                </a:cubicBezTo>
                <a:close/>
              </a:path>
            </a:pathLst>
          </a:custGeom>
          <a:solidFill>
            <a:srgbClr val="000000"/>
          </a:solidFill>
          <a:ln w="0" cap="flat">
            <a:noFill/>
            <a:prstDash val="solid"/>
            <a:miter/>
          </a:ln>
        </p:spPr>
        <p:txBody>
          <a:bodyPr rtlCol="0" anchor="ctr"/>
          <a:lstStyle/>
          <a:p>
            <a:pPr>
              <a:defRPr/>
            </a:pPr>
            <a:endParaRPr lang="en-GB"/>
          </a:p>
        </p:txBody>
      </p:sp>
      <p:sp>
        <p:nvSpPr>
          <p:cNvPr id="18" name="Freeform: Shape 17"/>
          <p:cNvSpPr/>
          <p:nvPr/>
        </p:nvSpPr>
        <p:spPr bwMode="auto">
          <a:xfrm>
            <a:off x="6171109" y="4151901"/>
            <a:ext cx="352710" cy="314621"/>
          </a:xfrm>
          <a:custGeom>
            <a:avLst/>
            <a:gdLst>
              <a:gd name="connsiteX0" fmla="*/ 350996 w 352710"/>
              <a:gd name="connsiteY0" fmla="*/ 296513 h 314621"/>
              <a:gd name="connsiteX1" fmla="*/ 262890 w 352710"/>
              <a:gd name="connsiteY1" fmla="*/ 120206 h 314621"/>
              <a:gd name="connsiteX2" fmla="*/ 246031 w 352710"/>
              <a:gd name="connsiteY2" fmla="*/ 114586 h 314621"/>
              <a:gd name="connsiteX3" fmla="*/ 240411 w 352710"/>
              <a:gd name="connsiteY3" fmla="*/ 120206 h 314621"/>
              <a:gd name="connsiteX4" fmla="*/ 206216 w 352710"/>
              <a:gd name="connsiteY4" fmla="*/ 188595 h 314621"/>
              <a:gd name="connsiteX5" fmla="*/ 132017 w 352710"/>
              <a:gd name="connsiteY5" fmla="*/ 161925 h 314621"/>
              <a:gd name="connsiteX6" fmla="*/ 175641 w 352710"/>
              <a:gd name="connsiteY6" fmla="*/ 62865 h 314621"/>
              <a:gd name="connsiteX7" fmla="*/ 213932 w 352710"/>
              <a:gd name="connsiteY7" fmla="*/ 62865 h 314621"/>
              <a:gd name="connsiteX8" fmla="*/ 226504 w 352710"/>
              <a:gd name="connsiteY8" fmla="*/ 50292 h 314621"/>
              <a:gd name="connsiteX9" fmla="*/ 213932 w 352710"/>
              <a:gd name="connsiteY9" fmla="*/ 37719 h 314621"/>
              <a:gd name="connsiteX10" fmla="*/ 125825 w 352710"/>
              <a:gd name="connsiteY10" fmla="*/ 37719 h 314621"/>
              <a:gd name="connsiteX11" fmla="*/ 125825 w 352710"/>
              <a:gd name="connsiteY11" fmla="*/ 12573 h 314621"/>
              <a:gd name="connsiteX12" fmla="*/ 113252 w 352710"/>
              <a:gd name="connsiteY12" fmla="*/ 0 h 314621"/>
              <a:gd name="connsiteX13" fmla="*/ 100679 w 352710"/>
              <a:gd name="connsiteY13" fmla="*/ 12573 h 314621"/>
              <a:gd name="connsiteX14" fmla="*/ 100679 w 352710"/>
              <a:gd name="connsiteY14" fmla="*/ 37719 h 314621"/>
              <a:gd name="connsiteX15" fmla="*/ 12573 w 352710"/>
              <a:gd name="connsiteY15" fmla="*/ 37719 h 314621"/>
              <a:gd name="connsiteX16" fmla="*/ 0 w 352710"/>
              <a:gd name="connsiteY16" fmla="*/ 50292 h 314621"/>
              <a:gd name="connsiteX17" fmla="*/ 12573 w 352710"/>
              <a:gd name="connsiteY17" fmla="*/ 62865 h 314621"/>
              <a:gd name="connsiteX18" fmla="*/ 150495 w 352710"/>
              <a:gd name="connsiteY18" fmla="*/ 62865 h 314621"/>
              <a:gd name="connsiteX19" fmla="*/ 113347 w 352710"/>
              <a:gd name="connsiteY19" fmla="*/ 145256 h 314621"/>
              <a:gd name="connsiteX20" fmla="*/ 83439 w 352710"/>
              <a:gd name="connsiteY20" fmla="*/ 96488 h 314621"/>
              <a:gd name="connsiteX21" fmla="*/ 67532 w 352710"/>
              <a:gd name="connsiteY21" fmla="*/ 88583 h 314621"/>
              <a:gd name="connsiteX22" fmla="*/ 59627 w 352710"/>
              <a:gd name="connsiteY22" fmla="*/ 104489 h 314621"/>
              <a:gd name="connsiteX23" fmla="*/ 59817 w 352710"/>
              <a:gd name="connsiteY23" fmla="*/ 104870 h 314621"/>
              <a:gd name="connsiteX24" fmla="*/ 94583 w 352710"/>
              <a:gd name="connsiteY24" fmla="*/ 162020 h 314621"/>
              <a:gd name="connsiteX25" fmla="*/ 12763 w 352710"/>
              <a:gd name="connsiteY25" fmla="*/ 188786 h 314621"/>
              <a:gd name="connsiteX26" fmla="*/ 191 w 352710"/>
              <a:gd name="connsiteY26" fmla="*/ 201359 h 314621"/>
              <a:gd name="connsiteX27" fmla="*/ 12763 w 352710"/>
              <a:gd name="connsiteY27" fmla="*/ 213932 h 314621"/>
              <a:gd name="connsiteX28" fmla="*/ 113538 w 352710"/>
              <a:gd name="connsiteY28" fmla="*/ 179165 h 314621"/>
              <a:gd name="connsiteX29" fmla="*/ 194501 w 352710"/>
              <a:gd name="connsiteY29" fmla="*/ 212693 h 314621"/>
              <a:gd name="connsiteX30" fmla="*/ 152591 w 352710"/>
              <a:gd name="connsiteY30" fmla="*/ 296418 h 314621"/>
              <a:gd name="connsiteX31" fmla="*/ 158210 w 352710"/>
              <a:gd name="connsiteY31" fmla="*/ 313277 h 314621"/>
              <a:gd name="connsiteX32" fmla="*/ 175070 w 352710"/>
              <a:gd name="connsiteY32" fmla="*/ 307658 h 314621"/>
              <a:gd name="connsiteX33" fmla="*/ 196787 w 352710"/>
              <a:gd name="connsiteY33" fmla="*/ 264224 h 314621"/>
              <a:gd name="connsiteX34" fmla="*/ 307181 w 352710"/>
              <a:gd name="connsiteY34" fmla="*/ 264224 h 314621"/>
              <a:gd name="connsiteX35" fmla="*/ 328898 w 352710"/>
              <a:gd name="connsiteY35" fmla="*/ 307658 h 314621"/>
              <a:gd name="connsiteX36" fmla="*/ 340138 w 352710"/>
              <a:gd name="connsiteY36" fmla="*/ 314611 h 314621"/>
              <a:gd name="connsiteX37" fmla="*/ 352711 w 352710"/>
              <a:gd name="connsiteY37" fmla="*/ 302038 h 314621"/>
              <a:gd name="connsiteX38" fmla="*/ 351377 w 352710"/>
              <a:gd name="connsiteY38" fmla="*/ 296418 h 314621"/>
              <a:gd name="connsiteX39" fmla="*/ 208979 w 352710"/>
              <a:gd name="connsiteY39" fmla="*/ 239173 h 314621"/>
              <a:gd name="connsiteX40" fmla="*/ 251555 w 352710"/>
              <a:gd name="connsiteY40" fmla="*/ 154019 h 314621"/>
              <a:gd name="connsiteX41" fmla="*/ 294132 w 352710"/>
              <a:gd name="connsiteY41" fmla="*/ 239173 h 314621"/>
              <a:gd name="connsiteX42" fmla="*/ 208979 w 352710"/>
              <a:gd name="connsiteY42" fmla="*/ 239173 h 3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2710" h="314621" fill="norm" stroke="1" extrusionOk="0">
                <a:moveTo>
                  <a:pt x="350996" y="296513"/>
                </a:moveTo>
                <a:lnTo>
                  <a:pt x="262890" y="120206"/>
                </a:lnTo>
                <a:cubicBezTo>
                  <a:pt x="259747" y="114014"/>
                  <a:pt x="252222" y="111443"/>
                  <a:pt x="246031" y="114586"/>
                </a:cubicBezTo>
                <a:cubicBezTo>
                  <a:pt x="243554" y="115824"/>
                  <a:pt x="241649" y="117824"/>
                  <a:pt x="240411" y="120206"/>
                </a:cubicBezTo>
                <a:lnTo>
                  <a:pt x="206216" y="188595"/>
                </a:lnTo>
                <a:cubicBezTo>
                  <a:pt x="179451" y="187071"/>
                  <a:pt x="153638" y="177832"/>
                  <a:pt x="132017" y="161925"/>
                </a:cubicBezTo>
                <a:cubicBezTo>
                  <a:pt x="157353" y="134874"/>
                  <a:pt x="172784" y="99917"/>
                  <a:pt x="175641" y="62865"/>
                </a:cubicBezTo>
                <a:lnTo>
                  <a:pt x="213932" y="62865"/>
                </a:lnTo>
                <a:cubicBezTo>
                  <a:pt x="220885" y="62865"/>
                  <a:pt x="226504" y="57245"/>
                  <a:pt x="226504" y="50292"/>
                </a:cubicBezTo>
                <a:cubicBezTo>
                  <a:pt x="226504" y="43339"/>
                  <a:pt x="220885" y="37719"/>
                  <a:pt x="213932" y="37719"/>
                </a:cubicBezTo>
                <a:lnTo>
                  <a:pt x="125825" y="37719"/>
                </a:lnTo>
                <a:lnTo>
                  <a:pt x="125825" y="12573"/>
                </a:lnTo>
                <a:cubicBezTo>
                  <a:pt x="125825" y="5620"/>
                  <a:pt x="120205" y="0"/>
                  <a:pt x="113252" y="0"/>
                </a:cubicBezTo>
                <a:cubicBezTo>
                  <a:pt x="106299" y="0"/>
                  <a:pt x="100679" y="5620"/>
                  <a:pt x="100679" y="12573"/>
                </a:cubicBezTo>
                <a:lnTo>
                  <a:pt x="100679" y="37719"/>
                </a:lnTo>
                <a:lnTo>
                  <a:pt x="12573" y="37719"/>
                </a:lnTo>
                <a:cubicBezTo>
                  <a:pt x="5620" y="37719"/>
                  <a:pt x="0" y="43339"/>
                  <a:pt x="0" y="50292"/>
                </a:cubicBezTo>
                <a:cubicBezTo>
                  <a:pt x="0" y="57245"/>
                  <a:pt x="5620" y="62865"/>
                  <a:pt x="12573" y="62865"/>
                </a:cubicBezTo>
                <a:lnTo>
                  <a:pt x="150495" y="62865"/>
                </a:lnTo>
                <a:cubicBezTo>
                  <a:pt x="147733" y="93726"/>
                  <a:pt x="134588" y="122777"/>
                  <a:pt x="113347" y="145256"/>
                </a:cubicBezTo>
                <a:cubicBezTo>
                  <a:pt x="100108" y="131255"/>
                  <a:pt x="89916" y="114681"/>
                  <a:pt x="83439" y="96488"/>
                </a:cubicBezTo>
                <a:cubicBezTo>
                  <a:pt x="81248" y="89916"/>
                  <a:pt x="74104" y="86297"/>
                  <a:pt x="67532" y="88583"/>
                </a:cubicBezTo>
                <a:cubicBezTo>
                  <a:pt x="60960" y="90773"/>
                  <a:pt x="57341" y="97917"/>
                  <a:pt x="59627" y="104489"/>
                </a:cubicBezTo>
                <a:cubicBezTo>
                  <a:pt x="59627" y="104585"/>
                  <a:pt x="59722" y="104775"/>
                  <a:pt x="59817" y="104870"/>
                </a:cubicBezTo>
                <a:cubicBezTo>
                  <a:pt x="67342" y="126111"/>
                  <a:pt x="79153" y="145542"/>
                  <a:pt x="94583" y="162020"/>
                </a:cubicBezTo>
                <a:cubicBezTo>
                  <a:pt x="70866" y="179451"/>
                  <a:pt x="42196" y="188786"/>
                  <a:pt x="12763" y="188786"/>
                </a:cubicBezTo>
                <a:cubicBezTo>
                  <a:pt x="5810" y="188786"/>
                  <a:pt x="191" y="194405"/>
                  <a:pt x="191" y="201359"/>
                </a:cubicBezTo>
                <a:cubicBezTo>
                  <a:pt x="191" y="208312"/>
                  <a:pt x="5810" y="213932"/>
                  <a:pt x="12763" y="213932"/>
                </a:cubicBezTo>
                <a:cubicBezTo>
                  <a:pt x="49244" y="213932"/>
                  <a:pt x="84772" y="201740"/>
                  <a:pt x="113538" y="179165"/>
                </a:cubicBezTo>
                <a:cubicBezTo>
                  <a:pt x="136970" y="197453"/>
                  <a:pt x="164973" y="209074"/>
                  <a:pt x="194501" y="212693"/>
                </a:cubicBezTo>
                <a:lnTo>
                  <a:pt x="152591" y="296418"/>
                </a:lnTo>
                <a:cubicBezTo>
                  <a:pt x="149447" y="302609"/>
                  <a:pt x="152019" y="310229"/>
                  <a:pt x="158210" y="313277"/>
                </a:cubicBezTo>
                <a:cubicBezTo>
                  <a:pt x="164402" y="316421"/>
                  <a:pt x="172021" y="313849"/>
                  <a:pt x="175070" y="307658"/>
                </a:cubicBezTo>
                <a:lnTo>
                  <a:pt x="196787" y="264224"/>
                </a:lnTo>
                <a:lnTo>
                  <a:pt x="307181" y="264224"/>
                </a:lnTo>
                <a:lnTo>
                  <a:pt x="328898" y="307658"/>
                </a:lnTo>
                <a:cubicBezTo>
                  <a:pt x="330994" y="311944"/>
                  <a:pt x="335375" y="314611"/>
                  <a:pt x="340138" y="314611"/>
                </a:cubicBezTo>
                <a:cubicBezTo>
                  <a:pt x="347091" y="314611"/>
                  <a:pt x="352711" y="308991"/>
                  <a:pt x="352711" y="302038"/>
                </a:cubicBezTo>
                <a:cubicBezTo>
                  <a:pt x="352711" y="300038"/>
                  <a:pt x="352235" y="298133"/>
                  <a:pt x="351377" y="296418"/>
                </a:cubicBezTo>
                <a:close/>
                <a:moveTo>
                  <a:pt x="208979" y="239173"/>
                </a:moveTo>
                <a:lnTo>
                  <a:pt x="251555" y="154019"/>
                </a:lnTo>
                <a:lnTo>
                  <a:pt x="294132" y="239173"/>
                </a:lnTo>
                <a:lnTo>
                  <a:pt x="208979" y="239173"/>
                </a:lnTo>
                <a:close/>
              </a:path>
            </a:pathLst>
          </a:custGeom>
          <a:solidFill>
            <a:srgbClr val="000000"/>
          </a:solidFill>
          <a:ln w="0" cap="flat">
            <a:noFill/>
            <a:prstDash val="solid"/>
            <a:miter/>
          </a:ln>
        </p:spPr>
        <p:txBody>
          <a:bodyPr rtlCol="0" anchor="ctr"/>
          <a:lstStyle/>
          <a:p>
            <a:pPr>
              <a:defRPr/>
            </a:pPr>
            <a:endParaRPr lang="en-GB"/>
          </a:p>
        </p:txBody>
      </p:sp>
      <p:sp>
        <p:nvSpPr>
          <p:cNvPr id="19" name="Freeform: Shape 18"/>
          <p:cNvSpPr/>
          <p:nvPr/>
        </p:nvSpPr>
        <p:spPr bwMode="auto">
          <a:xfrm>
            <a:off x="6183825" y="5053268"/>
            <a:ext cx="327279" cy="302133"/>
          </a:xfrm>
          <a:custGeom>
            <a:avLst/>
            <a:gdLst>
              <a:gd name="connsiteX0" fmla="*/ 302228 w 327279"/>
              <a:gd name="connsiteY0" fmla="*/ 50387 h 302133"/>
              <a:gd name="connsiteX1" fmla="*/ 239268 w 327279"/>
              <a:gd name="connsiteY1" fmla="*/ 50387 h 302133"/>
              <a:gd name="connsiteX2" fmla="*/ 239268 w 327279"/>
              <a:gd name="connsiteY2" fmla="*/ 37814 h 302133"/>
              <a:gd name="connsiteX3" fmla="*/ 201454 w 327279"/>
              <a:gd name="connsiteY3" fmla="*/ 0 h 302133"/>
              <a:gd name="connsiteX4" fmla="*/ 125921 w 327279"/>
              <a:gd name="connsiteY4" fmla="*/ 0 h 302133"/>
              <a:gd name="connsiteX5" fmla="*/ 88106 w 327279"/>
              <a:gd name="connsiteY5" fmla="*/ 37814 h 302133"/>
              <a:gd name="connsiteX6" fmla="*/ 88106 w 327279"/>
              <a:gd name="connsiteY6" fmla="*/ 50387 h 302133"/>
              <a:gd name="connsiteX7" fmla="*/ 25146 w 327279"/>
              <a:gd name="connsiteY7" fmla="*/ 50387 h 302133"/>
              <a:gd name="connsiteX8" fmla="*/ 0 w 327279"/>
              <a:gd name="connsiteY8" fmla="*/ 75533 h 302133"/>
              <a:gd name="connsiteX9" fmla="*/ 0 w 327279"/>
              <a:gd name="connsiteY9" fmla="*/ 276987 h 302133"/>
              <a:gd name="connsiteX10" fmla="*/ 25146 w 327279"/>
              <a:gd name="connsiteY10" fmla="*/ 302133 h 302133"/>
              <a:gd name="connsiteX11" fmla="*/ 302133 w 327279"/>
              <a:gd name="connsiteY11" fmla="*/ 302133 h 302133"/>
              <a:gd name="connsiteX12" fmla="*/ 327279 w 327279"/>
              <a:gd name="connsiteY12" fmla="*/ 276987 h 302133"/>
              <a:gd name="connsiteX13" fmla="*/ 327279 w 327279"/>
              <a:gd name="connsiteY13" fmla="*/ 75629 h 302133"/>
              <a:gd name="connsiteX14" fmla="*/ 302133 w 327279"/>
              <a:gd name="connsiteY14" fmla="*/ 50482 h 302133"/>
              <a:gd name="connsiteX15" fmla="*/ 113348 w 327279"/>
              <a:gd name="connsiteY15" fmla="*/ 37814 h 302133"/>
              <a:gd name="connsiteX16" fmla="*/ 125921 w 327279"/>
              <a:gd name="connsiteY16" fmla="*/ 25241 h 302133"/>
              <a:gd name="connsiteX17" fmla="*/ 201454 w 327279"/>
              <a:gd name="connsiteY17" fmla="*/ 25241 h 302133"/>
              <a:gd name="connsiteX18" fmla="*/ 214027 w 327279"/>
              <a:gd name="connsiteY18" fmla="*/ 37814 h 302133"/>
              <a:gd name="connsiteX19" fmla="*/ 214027 w 327279"/>
              <a:gd name="connsiteY19" fmla="*/ 50387 h 302133"/>
              <a:gd name="connsiteX20" fmla="*/ 113252 w 327279"/>
              <a:gd name="connsiteY20" fmla="*/ 50387 h 302133"/>
              <a:gd name="connsiteX21" fmla="*/ 113252 w 327279"/>
              <a:gd name="connsiteY21" fmla="*/ 37814 h 302133"/>
              <a:gd name="connsiteX22" fmla="*/ 302228 w 327279"/>
              <a:gd name="connsiteY22" fmla="*/ 75629 h 302133"/>
              <a:gd name="connsiteX23" fmla="*/ 302228 w 327279"/>
              <a:gd name="connsiteY23" fmla="*/ 141161 h 302133"/>
              <a:gd name="connsiteX24" fmla="*/ 163735 w 327279"/>
              <a:gd name="connsiteY24" fmla="*/ 176403 h 302133"/>
              <a:gd name="connsiteX25" fmla="*/ 25241 w 327279"/>
              <a:gd name="connsiteY25" fmla="*/ 141161 h 302133"/>
              <a:gd name="connsiteX26" fmla="*/ 25241 w 327279"/>
              <a:gd name="connsiteY26" fmla="*/ 75629 h 302133"/>
              <a:gd name="connsiteX27" fmla="*/ 302228 w 327279"/>
              <a:gd name="connsiteY27" fmla="*/ 75629 h 302133"/>
              <a:gd name="connsiteX28" fmla="*/ 302228 w 327279"/>
              <a:gd name="connsiteY28" fmla="*/ 277082 h 302133"/>
              <a:gd name="connsiteX29" fmla="*/ 25241 w 327279"/>
              <a:gd name="connsiteY29" fmla="*/ 277082 h 302133"/>
              <a:gd name="connsiteX30" fmla="*/ 25241 w 327279"/>
              <a:gd name="connsiteY30" fmla="*/ 169450 h 302133"/>
              <a:gd name="connsiteX31" fmla="*/ 163735 w 327279"/>
              <a:gd name="connsiteY31" fmla="*/ 201454 h 302133"/>
              <a:gd name="connsiteX32" fmla="*/ 302228 w 327279"/>
              <a:gd name="connsiteY32" fmla="*/ 169355 h 302133"/>
              <a:gd name="connsiteX33" fmla="*/ 302228 w 327279"/>
              <a:gd name="connsiteY33" fmla="*/ 276987 h 302133"/>
              <a:gd name="connsiteX34" fmla="*/ 125921 w 327279"/>
              <a:gd name="connsiteY34" fmla="*/ 138589 h 302133"/>
              <a:gd name="connsiteX35" fmla="*/ 138494 w 327279"/>
              <a:gd name="connsiteY35" fmla="*/ 126016 h 302133"/>
              <a:gd name="connsiteX36" fmla="*/ 188881 w 327279"/>
              <a:gd name="connsiteY36" fmla="*/ 126016 h 302133"/>
              <a:gd name="connsiteX37" fmla="*/ 201454 w 327279"/>
              <a:gd name="connsiteY37" fmla="*/ 138589 h 302133"/>
              <a:gd name="connsiteX38" fmla="*/ 188881 w 327279"/>
              <a:gd name="connsiteY38" fmla="*/ 151162 h 302133"/>
              <a:gd name="connsiteX39" fmla="*/ 138494 w 327279"/>
              <a:gd name="connsiteY39" fmla="*/ 151162 h 302133"/>
              <a:gd name="connsiteX40" fmla="*/ 125921 w 327279"/>
              <a:gd name="connsiteY40" fmla="*/ 138589 h 30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279" h="302133" fill="norm" stroke="1" extrusionOk="0">
                <a:moveTo>
                  <a:pt x="302228" y="50387"/>
                </a:moveTo>
                <a:lnTo>
                  <a:pt x="239268" y="50387"/>
                </a:lnTo>
                <a:lnTo>
                  <a:pt x="239268" y="37814"/>
                </a:lnTo>
                <a:cubicBezTo>
                  <a:pt x="239268" y="16955"/>
                  <a:pt x="222314" y="0"/>
                  <a:pt x="201454" y="0"/>
                </a:cubicBezTo>
                <a:lnTo>
                  <a:pt x="125921" y="0"/>
                </a:lnTo>
                <a:cubicBezTo>
                  <a:pt x="105061" y="0"/>
                  <a:pt x="88106" y="16955"/>
                  <a:pt x="88106" y="37814"/>
                </a:cubicBezTo>
                <a:lnTo>
                  <a:pt x="88106" y="50387"/>
                </a:lnTo>
                <a:lnTo>
                  <a:pt x="25146" y="50387"/>
                </a:lnTo>
                <a:cubicBezTo>
                  <a:pt x="11240" y="50387"/>
                  <a:pt x="0" y="61627"/>
                  <a:pt x="0" y="75533"/>
                </a:cubicBezTo>
                <a:lnTo>
                  <a:pt x="0" y="276987"/>
                </a:lnTo>
                <a:cubicBezTo>
                  <a:pt x="0" y="290894"/>
                  <a:pt x="11240" y="302133"/>
                  <a:pt x="25146" y="302133"/>
                </a:cubicBezTo>
                <a:lnTo>
                  <a:pt x="302133" y="302133"/>
                </a:lnTo>
                <a:cubicBezTo>
                  <a:pt x="316040" y="302133"/>
                  <a:pt x="327279" y="290894"/>
                  <a:pt x="327279" y="276987"/>
                </a:cubicBezTo>
                <a:lnTo>
                  <a:pt x="327279" y="75629"/>
                </a:lnTo>
                <a:cubicBezTo>
                  <a:pt x="327279" y="61722"/>
                  <a:pt x="316040" y="50482"/>
                  <a:pt x="302133" y="50482"/>
                </a:cubicBezTo>
                <a:close/>
                <a:moveTo>
                  <a:pt x="113348" y="37814"/>
                </a:moveTo>
                <a:cubicBezTo>
                  <a:pt x="113348" y="30861"/>
                  <a:pt x="118967" y="25241"/>
                  <a:pt x="125921" y="25241"/>
                </a:cubicBezTo>
                <a:lnTo>
                  <a:pt x="201454" y="25241"/>
                </a:lnTo>
                <a:cubicBezTo>
                  <a:pt x="208407" y="25241"/>
                  <a:pt x="214027" y="30861"/>
                  <a:pt x="214027" y="37814"/>
                </a:cubicBezTo>
                <a:lnTo>
                  <a:pt x="214027" y="50387"/>
                </a:lnTo>
                <a:lnTo>
                  <a:pt x="113252" y="50387"/>
                </a:lnTo>
                <a:lnTo>
                  <a:pt x="113252" y="37814"/>
                </a:lnTo>
                <a:close/>
                <a:moveTo>
                  <a:pt x="302228" y="75629"/>
                </a:moveTo>
                <a:lnTo>
                  <a:pt x="302228" y="141161"/>
                </a:lnTo>
                <a:cubicBezTo>
                  <a:pt x="259747" y="164306"/>
                  <a:pt x="212122" y="176403"/>
                  <a:pt x="163735" y="176403"/>
                </a:cubicBezTo>
                <a:cubicBezTo>
                  <a:pt x="115348" y="176403"/>
                  <a:pt x="67723" y="164306"/>
                  <a:pt x="25241" y="141161"/>
                </a:cubicBezTo>
                <a:lnTo>
                  <a:pt x="25241" y="75629"/>
                </a:lnTo>
                <a:lnTo>
                  <a:pt x="302228" y="75629"/>
                </a:lnTo>
                <a:close/>
                <a:moveTo>
                  <a:pt x="302228" y="277082"/>
                </a:moveTo>
                <a:lnTo>
                  <a:pt x="25241" y="277082"/>
                </a:lnTo>
                <a:lnTo>
                  <a:pt x="25241" y="169450"/>
                </a:lnTo>
                <a:cubicBezTo>
                  <a:pt x="68390" y="190500"/>
                  <a:pt x="115729" y="201549"/>
                  <a:pt x="163735" y="201454"/>
                </a:cubicBezTo>
                <a:cubicBezTo>
                  <a:pt x="211741" y="201454"/>
                  <a:pt x="259080" y="190500"/>
                  <a:pt x="302228" y="169355"/>
                </a:cubicBezTo>
                <a:lnTo>
                  <a:pt x="302228" y="276987"/>
                </a:lnTo>
                <a:close/>
                <a:moveTo>
                  <a:pt x="125921" y="138589"/>
                </a:moveTo>
                <a:cubicBezTo>
                  <a:pt x="125921" y="131636"/>
                  <a:pt x="131541" y="126016"/>
                  <a:pt x="138494" y="126016"/>
                </a:cubicBezTo>
                <a:lnTo>
                  <a:pt x="188881" y="126016"/>
                </a:lnTo>
                <a:cubicBezTo>
                  <a:pt x="195834" y="126016"/>
                  <a:pt x="201454" y="131636"/>
                  <a:pt x="201454" y="138589"/>
                </a:cubicBezTo>
                <a:cubicBezTo>
                  <a:pt x="201454" y="145542"/>
                  <a:pt x="195834" y="151162"/>
                  <a:pt x="188881" y="151162"/>
                </a:cubicBezTo>
                <a:lnTo>
                  <a:pt x="138494" y="151162"/>
                </a:lnTo>
                <a:cubicBezTo>
                  <a:pt x="131541" y="151162"/>
                  <a:pt x="125921" y="145542"/>
                  <a:pt x="125921" y="138589"/>
                </a:cubicBezTo>
                <a:close/>
              </a:path>
            </a:pathLst>
          </a:custGeom>
          <a:solidFill>
            <a:srgbClr val="000000"/>
          </a:solidFill>
          <a:ln w="0" cap="flat">
            <a:noFill/>
            <a:prstDash val="solid"/>
            <a:miter/>
          </a:ln>
        </p:spPr>
        <p:txBody>
          <a:bodyPr rtlCol="0" anchor="ctr"/>
          <a:lstStyle/>
          <a:p>
            <a:pPr>
              <a:defRPr/>
            </a:pPr>
            <a:endParaRPr lang="en-GB"/>
          </a:p>
        </p:txBody>
      </p:sp>
      <p:pic>
        <p:nvPicPr>
          <p:cNvPr id="4" name="Graphic 3"/>
          <p:cNvPicPr>
            <a:picLocks noChangeAspect="1"/>
          </p:cNvPicPr>
          <p:nvPr/>
        </p:nvPicPr>
        <p:blipFill>
          <a:blip r:embed="rId3"/>
          <a:stretch/>
        </p:blipFill>
        <p:spPr bwMode="auto">
          <a:xfrm>
            <a:off x="9336359" y="980728"/>
            <a:ext cx="1212694" cy="115205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a:defRPr/>
            </a:pPr>
            <a:fld id="{53969381-6070-C14C-AC19-9F0CCB6EE0F1}" type="slidenum">
              <a:rPr lang="en-US"/>
              <a:t>21</a:t>
            </a:fld>
            <a:r>
              <a:rPr lang="en-US"/>
              <a:t> </a:t>
            </a:r>
            <a:endParaRPr/>
          </a:p>
        </p:txBody>
      </p:sp>
      <p:sp>
        <p:nvSpPr>
          <p:cNvPr id="13" name="Title 12"/>
          <p:cNvSpPr>
            <a:spLocks noGrp="1"/>
          </p:cNvSpPr>
          <p:nvPr>
            <p:ph type="title"/>
          </p:nvPr>
        </p:nvSpPr>
        <p:spPr bwMode="auto">
          <a:xfrm>
            <a:off x="1055688" y="908521"/>
            <a:ext cx="9666885" cy="584520"/>
          </a:xfrm>
        </p:spPr>
        <p:txBody>
          <a:bodyPr/>
          <a:lstStyle/>
          <a:p>
            <a:pPr>
              <a:defRPr/>
            </a:pPr>
            <a:r>
              <a:rPr lang="lt-LT"/>
              <a:t>EU-CONEXUS for </a:t>
            </a:r>
            <a:r>
              <a:rPr lang="lt-LT">
                <a:solidFill>
                  <a:schemeClr val="accent3"/>
                </a:solidFill>
              </a:rPr>
              <a:t>Society </a:t>
            </a:r>
            <a:endParaRPr>
              <a:solidFill>
                <a:schemeClr val="accent3"/>
              </a:solidFill>
            </a:endParaRPr>
          </a:p>
        </p:txBody>
      </p:sp>
      <p:pic>
        <p:nvPicPr>
          <p:cNvPr id="32" name="Graphic 31"/>
          <p:cNvPicPr>
            <a:picLocks noChangeAspect="1"/>
          </p:cNvPicPr>
          <p:nvPr/>
        </p:nvPicPr>
        <p:blipFill>
          <a:blip r:embed="rId3"/>
          <a:stretch/>
        </p:blipFill>
        <p:spPr bwMode="auto">
          <a:xfrm>
            <a:off x="9339120" y="1005744"/>
            <a:ext cx="1131755" cy="1117120"/>
          </a:xfrm>
          <a:prstGeom prst="rect">
            <a:avLst/>
          </a:prstGeom>
        </p:spPr>
      </p:pic>
      <p:sp>
        <p:nvSpPr>
          <p:cNvPr id="35" name="Text Placeholder 14"/>
          <p:cNvSpPr txBox="1"/>
          <p:nvPr/>
        </p:nvSpPr>
        <p:spPr bwMode="auto">
          <a:xfrm>
            <a:off x="1775520" y="2799140"/>
            <a:ext cx="3474713" cy="2281139"/>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200"/>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SzPct val="100000"/>
              <a:buNone/>
              <a:defRPr/>
            </a:pPr>
            <a:r>
              <a:rPr lang="en-GB" sz="1600" b="0" i="0" u="none" strike="noStrike" cap="none" spc="0">
                <a:solidFill>
                  <a:schemeClr val="tx1"/>
                </a:solidFill>
                <a:latin typeface="Grantipo"/>
                <a:cs typeface="Grantipo"/>
              </a:rPr>
              <a:t>Raising awareness on coastal area challenges: exhibitions, science festivals, public conferences</a:t>
            </a:r>
            <a:endParaRPr lang="lt-LT" sz="1600" b="0" i="0" u="none" strike="noStrike" cap="none" spc="0">
              <a:solidFill>
                <a:schemeClr val="tx1"/>
              </a:solidFill>
              <a:latin typeface="Grantipo"/>
              <a:cs typeface="Grantipo"/>
            </a:endParaRPr>
          </a:p>
          <a:p>
            <a:pPr marL="0" indent="0">
              <a:buSzPct val="100000"/>
              <a:buNone/>
              <a:defRPr/>
            </a:pPr>
            <a:endParaRPr lang="lt-LT"/>
          </a:p>
          <a:p>
            <a:pPr marL="0" indent="0">
              <a:buSzPct val="100000"/>
              <a:buNone/>
              <a:defRPr/>
            </a:pPr>
            <a:r>
              <a:rPr lang="en-GB" sz="1600" b="0" i="0" u="none" strike="noStrike" cap="none" spc="0">
                <a:solidFill>
                  <a:schemeClr val="tx1"/>
                </a:solidFill>
                <a:latin typeface="Grantipo"/>
                <a:cs typeface="Grantipo"/>
              </a:rPr>
              <a:t>Green Campus</a:t>
            </a:r>
            <a:endParaRPr/>
          </a:p>
        </p:txBody>
      </p:sp>
      <p:sp>
        <p:nvSpPr>
          <p:cNvPr id="39" name="Text Placeholder 14"/>
          <p:cNvSpPr txBox="1"/>
          <p:nvPr/>
        </p:nvSpPr>
        <p:spPr bwMode="auto">
          <a:xfrm>
            <a:off x="6672064" y="2799140"/>
            <a:ext cx="3900657" cy="2142028"/>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200"/>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SzPct val="100000"/>
              <a:buNone/>
              <a:defRPr/>
            </a:pPr>
            <a:r>
              <a:rPr lang="en-GB" sz="1600" b="0" i="0" u="none" strike="noStrike" cap="none" spc="0">
                <a:solidFill>
                  <a:schemeClr val="tx1"/>
                </a:solidFill>
                <a:latin typeface="Grantipo"/>
                <a:cs typeface="Grantipo"/>
              </a:rPr>
              <a:t>Promotion of national cultures through cultural festivals and sport events</a:t>
            </a:r>
            <a:r>
              <a:rPr lang="lt-LT" sz="1600" b="0" i="0" u="none" strike="noStrike" cap="none" spc="0">
                <a:solidFill>
                  <a:schemeClr val="tx1"/>
                </a:solidFill>
                <a:latin typeface="Grantipo"/>
                <a:cs typeface="Grantipo"/>
              </a:rPr>
              <a:t> </a:t>
            </a:r>
            <a:br>
              <a:rPr lang="lt-LT" sz="1600" b="0" i="0" u="none" strike="noStrike" cap="none" spc="0">
                <a:solidFill>
                  <a:schemeClr val="tx1"/>
                </a:solidFill>
                <a:latin typeface="Grantipo"/>
                <a:cs typeface="Grantipo"/>
              </a:rPr>
            </a:br>
            <a:endParaRPr/>
          </a:p>
          <a:p>
            <a:pPr marL="0" indent="0">
              <a:buSzPct val="100000"/>
              <a:buNone/>
              <a:defRPr/>
            </a:pPr>
            <a:endParaRPr lang="lt-LT"/>
          </a:p>
          <a:p>
            <a:pPr marL="0" indent="0">
              <a:buSzPct val="100000"/>
              <a:buNone/>
              <a:defRPr/>
            </a:pPr>
            <a:r>
              <a:rPr lang="en-US" sz="1600" b="0" i="0" u="none" strike="noStrike" cap="none" spc="0">
                <a:solidFill>
                  <a:schemeClr val="tx1"/>
                </a:solidFill>
                <a:latin typeface="Grantipo"/>
                <a:cs typeface="Grantipo"/>
              </a:rPr>
              <a:t>University to school actions: school contests, workshops, fairs</a:t>
            </a:r>
            <a:endParaRPr lang="en-US"/>
          </a:p>
        </p:txBody>
      </p:sp>
      <p:sp>
        <p:nvSpPr>
          <p:cNvPr id="18" name="Freeform: Shape 17"/>
          <p:cNvSpPr/>
          <p:nvPr/>
        </p:nvSpPr>
        <p:spPr bwMode="auto">
          <a:xfrm>
            <a:off x="1252593" y="2839439"/>
            <a:ext cx="327469" cy="365189"/>
          </a:xfrm>
          <a:custGeom>
            <a:avLst/>
            <a:gdLst>
              <a:gd name="connsiteX0" fmla="*/ 207740 w 327469"/>
              <a:gd name="connsiteY0" fmla="*/ 0 h 365189"/>
              <a:gd name="connsiteX1" fmla="*/ 95822 w 327469"/>
              <a:gd name="connsiteY1" fmla="*/ 76772 h 365189"/>
              <a:gd name="connsiteX2" fmla="*/ 81820 w 327469"/>
              <a:gd name="connsiteY2" fmla="*/ 75533 h 365189"/>
              <a:gd name="connsiteX3" fmla="*/ 0 w 327469"/>
              <a:gd name="connsiteY3" fmla="*/ 157448 h 365189"/>
              <a:gd name="connsiteX4" fmla="*/ 81820 w 327469"/>
              <a:gd name="connsiteY4" fmla="*/ 239268 h 365189"/>
              <a:gd name="connsiteX5" fmla="*/ 141446 w 327469"/>
              <a:gd name="connsiteY5" fmla="*/ 239268 h 365189"/>
              <a:gd name="connsiteX6" fmla="*/ 115157 w 327469"/>
              <a:gd name="connsiteY6" fmla="*/ 283178 h 365189"/>
              <a:gd name="connsiteX7" fmla="*/ 119444 w 327469"/>
              <a:gd name="connsiteY7" fmla="*/ 300419 h 365189"/>
              <a:gd name="connsiteX8" fmla="*/ 125921 w 327469"/>
              <a:gd name="connsiteY8" fmla="*/ 302228 h 365189"/>
              <a:gd name="connsiteX9" fmla="*/ 166688 w 327469"/>
              <a:gd name="connsiteY9" fmla="*/ 302228 h 365189"/>
              <a:gd name="connsiteX10" fmla="*/ 140399 w 327469"/>
              <a:gd name="connsiteY10" fmla="*/ 346139 h 365189"/>
              <a:gd name="connsiteX11" fmla="*/ 144685 w 327469"/>
              <a:gd name="connsiteY11" fmla="*/ 363379 h 365189"/>
              <a:gd name="connsiteX12" fmla="*/ 161925 w 327469"/>
              <a:gd name="connsiteY12" fmla="*/ 359093 h 365189"/>
              <a:gd name="connsiteX13" fmla="*/ 199739 w 327469"/>
              <a:gd name="connsiteY13" fmla="*/ 296132 h 365189"/>
              <a:gd name="connsiteX14" fmla="*/ 195453 w 327469"/>
              <a:gd name="connsiteY14" fmla="*/ 278892 h 365189"/>
              <a:gd name="connsiteX15" fmla="*/ 188976 w 327469"/>
              <a:gd name="connsiteY15" fmla="*/ 277082 h 365189"/>
              <a:gd name="connsiteX16" fmla="*/ 148209 w 327469"/>
              <a:gd name="connsiteY16" fmla="*/ 277082 h 365189"/>
              <a:gd name="connsiteX17" fmla="*/ 170879 w 327469"/>
              <a:gd name="connsiteY17" fmla="*/ 239268 h 365189"/>
              <a:gd name="connsiteX18" fmla="*/ 207836 w 327469"/>
              <a:gd name="connsiteY18" fmla="*/ 239268 h 365189"/>
              <a:gd name="connsiteX19" fmla="*/ 327470 w 327469"/>
              <a:gd name="connsiteY19" fmla="*/ 119634 h 365189"/>
              <a:gd name="connsiteX20" fmla="*/ 207740 w 327469"/>
              <a:gd name="connsiteY20" fmla="*/ 0 h 365189"/>
              <a:gd name="connsiteX21" fmla="*/ 207740 w 327469"/>
              <a:gd name="connsiteY21" fmla="*/ 214027 h 365189"/>
              <a:gd name="connsiteX22" fmla="*/ 81820 w 327469"/>
              <a:gd name="connsiteY22" fmla="*/ 214027 h 365189"/>
              <a:gd name="connsiteX23" fmla="*/ 25146 w 327469"/>
              <a:gd name="connsiteY23" fmla="*/ 157353 h 365189"/>
              <a:gd name="connsiteX24" fmla="*/ 81820 w 327469"/>
              <a:gd name="connsiteY24" fmla="*/ 100679 h 365189"/>
              <a:gd name="connsiteX25" fmla="*/ 89345 w 327469"/>
              <a:gd name="connsiteY25" fmla="*/ 101156 h 365189"/>
              <a:gd name="connsiteX26" fmla="*/ 88106 w 327469"/>
              <a:gd name="connsiteY26" fmla="*/ 112490 h 365189"/>
              <a:gd name="connsiteX27" fmla="*/ 100013 w 327469"/>
              <a:gd name="connsiteY27" fmla="*/ 125825 h 365189"/>
              <a:gd name="connsiteX28" fmla="*/ 113348 w 327469"/>
              <a:gd name="connsiteY28" fmla="*/ 113919 h 365189"/>
              <a:gd name="connsiteX29" fmla="*/ 213169 w 327469"/>
              <a:gd name="connsiteY29" fmla="*/ 25051 h 365189"/>
              <a:gd name="connsiteX30" fmla="*/ 302038 w 327469"/>
              <a:gd name="connsiteY30" fmla="*/ 124873 h 365189"/>
              <a:gd name="connsiteX31" fmla="*/ 207740 w 327469"/>
              <a:gd name="connsiteY31" fmla="*/ 213932 h 36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7469" h="365189" fill="norm" stroke="1" extrusionOk="0">
                <a:moveTo>
                  <a:pt x="207740" y="0"/>
                </a:moveTo>
                <a:cubicBezTo>
                  <a:pt x="158210" y="0"/>
                  <a:pt x="113728" y="30480"/>
                  <a:pt x="95822" y="76772"/>
                </a:cubicBezTo>
                <a:cubicBezTo>
                  <a:pt x="91154" y="76010"/>
                  <a:pt x="86487" y="75533"/>
                  <a:pt x="81820" y="75533"/>
                </a:cubicBezTo>
                <a:cubicBezTo>
                  <a:pt x="36671" y="75629"/>
                  <a:pt x="0" y="112205"/>
                  <a:pt x="0" y="157448"/>
                </a:cubicBezTo>
                <a:cubicBezTo>
                  <a:pt x="0" y="202692"/>
                  <a:pt x="36671" y="239268"/>
                  <a:pt x="81820" y="239268"/>
                </a:cubicBezTo>
                <a:lnTo>
                  <a:pt x="141446" y="239268"/>
                </a:lnTo>
                <a:lnTo>
                  <a:pt x="115157" y="283178"/>
                </a:lnTo>
                <a:cubicBezTo>
                  <a:pt x="111538" y="289179"/>
                  <a:pt x="113538" y="296894"/>
                  <a:pt x="119444" y="300419"/>
                </a:cubicBezTo>
                <a:cubicBezTo>
                  <a:pt x="121444" y="301562"/>
                  <a:pt x="123634" y="302228"/>
                  <a:pt x="125921" y="302228"/>
                </a:cubicBezTo>
                <a:lnTo>
                  <a:pt x="166688" y="302228"/>
                </a:lnTo>
                <a:lnTo>
                  <a:pt x="140399" y="346139"/>
                </a:lnTo>
                <a:cubicBezTo>
                  <a:pt x="136779" y="352139"/>
                  <a:pt x="138779" y="359855"/>
                  <a:pt x="144685" y="363379"/>
                </a:cubicBezTo>
                <a:cubicBezTo>
                  <a:pt x="150686" y="366998"/>
                  <a:pt x="158401" y="364998"/>
                  <a:pt x="161925" y="359093"/>
                </a:cubicBezTo>
                <a:lnTo>
                  <a:pt x="199739" y="296132"/>
                </a:lnTo>
                <a:cubicBezTo>
                  <a:pt x="203359" y="290132"/>
                  <a:pt x="201359" y="282416"/>
                  <a:pt x="195453" y="278892"/>
                </a:cubicBezTo>
                <a:cubicBezTo>
                  <a:pt x="193453" y="277749"/>
                  <a:pt x="191262" y="277082"/>
                  <a:pt x="188976" y="277082"/>
                </a:cubicBezTo>
                <a:lnTo>
                  <a:pt x="148209" y="277082"/>
                </a:lnTo>
                <a:lnTo>
                  <a:pt x="170879" y="239268"/>
                </a:lnTo>
                <a:lnTo>
                  <a:pt x="207836" y="239268"/>
                </a:lnTo>
                <a:cubicBezTo>
                  <a:pt x="273939" y="239268"/>
                  <a:pt x="327470" y="185738"/>
                  <a:pt x="327470" y="119634"/>
                </a:cubicBezTo>
                <a:cubicBezTo>
                  <a:pt x="327470" y="53531"/>
                  <a:pt x="273844" y="0"/>
                  <a:pt x="207740" y="0"/>
                </a:cubicBezTo>
                <a:close/>
                <a:moveTo>
                  <a:pt x="207740" y="214027"/>
                </a:moveTo>
                <a:lnTo>
                  <a:pt x="81820" y="214027"/>
                </a:lnTo>
                <a:cubicBezTo>
                  <a:pt x="50483" y="214027"/>
                  <a:pt x="25146" y="188690"/>
                  <a:pt x="25146" y="157353"/>
                </a:cubicBezTo>
                <a:cubicBezTo>
                  <a:pt x="25146" y="126016"/>
                  <a:pt x="50483" y="100679"/>
                  <a:pt x="81820" y="100679"/>
                </a:cubicBezTo>
                <a:cubicBezTo>
                  <a:pt x="84296" y="100679"/>
                  <a:pt x="86868" y="100870"/>
                  <a:pt x="89345" y="101156"/>
                </a:cubicBezTo>
                <a:cubicBezTo>
                  <a:pt x="88773" y="104870"/>
                  <a:pt x="88392" y="108680"/>
                  <a:pt x="88106" y="112490"/>
                </a:cubicBezTo>
                <a:cubicBezTo>
                  <a:pt x="87725" y="119444"/>
                  <a:pt x="93059" y="125444"/>
                  <a:pt x="100013" y="125825"/>
                </a:cubicBezTo>
                <a:cubicBezTo>
                  <a:pt x="106966" y="126206"/>
                  <a:pt x="112967" y="120872"/>
                  <a:pt x="113348" y="113919"/>
                </a:cubicBezTo>
                <a:cubicBezTo>
                  <a:pt x="116396" y="61817"/>
                  <a:pt x="161068" y="22003"/>
                  <a:pt x="213169" y="25051"/>
                </a:cubicBezTo>
                <a:cubicBezTo>
                  <a:pt x="265271" y="28099"/>
                  <a:pt x="305086" y="72771"/>
                  <a:pt x="302038" y="124873"/>
                </a:cubicBezTo>
                <a:cubicBezTo>
                  <a:pt x="299180" y="174879"/>
                  <a:pt x="257747" y="213932"/>
                  <a:pt x="207740" y="213932"/>
                </a:cubicBezTo>
                <a:close/>
              </a:path>
            </a:pathLst>
          </a:custGeom>
          <a:solidFill>
            <a:srgbClr val="000000"/>
          </a:solidFill>
          <a:ln w="0" cap="flat">
            <a:noFill/>
            <a:prstDash val="solid"/>
            <a:miter/>
          </a:ln>
        </p:spPr>
        <p:txBody>
          <a:bodyPr rtlCol="0" anchor="ctr"/>
          <a:lstStyle/>
          <a:p>
            <a:pPr>
              <a:defRPr/>
            </a:pPr>
            <a:endParaRPr lang="en-GB"/>
          </a:p>
        </p:txBody>
      </p:sp>
      <p:sp>
        <p:nvSpPr>
          <p:cNvPr id="19" name="Freeform: Shape 18"/>
          <p:cNvSpPr/>
          <p:nvPr/>
        </p:nvSpPr>
        <p:spPr bwMode="auto">
          <a:xfrm>
            <a:off x="1260736" y="4330011"/>
            <a:ext cx="302262" cy="302241"/>
          </a:xfrm>
          <a:custGeom>
            <a:avLst/>
            <a:gdLst>
              <a:gd name="connsiteX0" fmla="*/ 301276 w 302262"/>
              <a:gd name="connsiteY0" fmla="*/ 12681 h 302241"/>
              <a:gd name="connsiteX1" fmla="*/ 289465 w 302262"/>
              <a:gd name="connsiteY1" fmla="*/ 870 h 302241"/>
              <a:gd name="connsiteX2" fmla="*/ 32766 w 302262"/>
              <a:gd name="connsiteY2" fmla="*/ 97549 h 302241"/>
              <a:gd name="connsiteX3" fmla="*/ 12668 w 302262"/>
              <a:gd name="connsiteY3" fmla="*/ 174701 h 302241"/>
              <a:gd name="connsiteX4" fmla="*/ 34385 w 302262"/>
              <a:gd name="connsiteY4" fmla="*/ 250044 h 302241"/>
              <a:gd name="connsiteX5" fmla="*/ 3715 w 302262"/>
              <a:gd name="connsiteY5" fmla="*/ 280714 h 302241"/>
              <a:gd name="connsiteX6" fmla="*/ 3715 w 302262"/>
              <a:gd name="connsiteY6" fmla="*/ 298526 h 302241"/>
              <a:gd name="connsiteX7" fmla="*/ 21527 w 302262"/>
              <a:gd name="connsiteY7" fmla="*/ 298526 h 302241"/>
              <a:gd name="connsiteX8" fmla="*/ 52197 w 302262"/>
              <a:gd name="connsiteY8" fmla="*/ 267856 h 302241"/>
              <a:gd name="connsiteX9" fmla="*/ 127540 w 302262"/>
              <a:gd name="connsiteY9" fmla="*/ 289573 h 302241"/>
              <a:gd name="connsiteX10" fmla="*/ 132779 w 302262"/>
              <a:gd name="connsiteY10" fmla="*/ 289573 h 302241"/>
              <a:gd name="connsiteX11" fmla="*/ 204692 w 302262"/>
              <a:gd name="connsiteY11" fmla="*/ 269380 h 302241"/>
              <a:gd name="connsiteX12" fmla="*/ 301371 w 302262"/>
              <a:gd name="connsiteY12" fmla="*/ 12681 h 302241"/>
              <a:gd name="connsiteX13" fmla="*/ 191548 w 302262"/>
              <a:gd name="connsiteY13" fmla="*/ 247853 h 302241"/>
              <a:gd name="connsiteX14" fmla="*/ 70771 w 302262"/>
              <a:gd name="connsiteY14" fmla="*/ 249092 h 302241"/>
              <a:gd name="connsiteX15" fmla="*/ 210312 w 302262"/>
              <a:gd name="connsiteY15" fmla="*/ 109645 h 302241"/>
              <a:gd name="connsiteX16" fmla="*/ 210312 w 302262"/>
              <a:gd name="connsiteY16" fmla="*/ 91834 h 302241"/>
              <a:gd name="connsiteX17" fmla="*/ 192500 w 302262"/>
              <a:gd name="connsiteY17" fmla="*/ 91834 h 302241"/>
              <a:gd name="connsiteX18" fmla="*/ 53054 w 302262"/>
              <a:gd name="connsiteY18" fmla="*/ 231375 h 302241"/>
              <a:gd name="connsiteX19" fmla="*/ 54293 w 302262"/>
              <a:gd name="connsiteY19" fmla="*/ 110598 h 302241"/>
              <a:gd name="connsiteX20" fmla="*/ 276701 w 302262"/>
              <a:gd name="connsiteY20" fmla="*/ 25540 h 302241"/>
              <a:gd name="connsiteX21" fmla="*/ 191643 w 302262"/>
              <a:gd name="connsiteY21" fmla="*/ 247949 h 30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2262" h="302241" fill="norm" stroke="1" extrusionOk="0">
                <a:moveTo>
                  <a:pt x="301276" y="12681"/>
                </a:moveTo>
                <a:cubicBezTo>
                  <a:pt x="300895" y="6299"/>
                  <a:pt x="295847" y="1251"/>
                  <a:pt x="289465" y="870"/>
                </a:cubicBezTo>
                <a:cubicBezTo>
                  <a:pt x="169640" y="-6179"/>
                  <a:pt x="73628" y="29921"/>
                  <a:pt x="32766" y="97549"/>
                </a:cubicBezTo>
                <a:cubicBezTo>
                  <a:pt x="18574" y="120694"/>
                  <a:pt x="11620" y="147555"/>
                  <a:pt x="12668" y="174701"/>
                </a:cubicBezTo>
                <a:cubicBezTo>
                  <a:pt x="13525" y="199752"/>
                  <a:pt x="20860" y="225089"/>
                  <a:pt x="34385" y="250044"/>
                </a:cubicBezTo>
                <a:lnTo>
                  <a:pt x="3715" y="280714"/>
                </a:lnTo>
                <a:cubicBezTo>
                  <a:pt x="-1238" y="285668"/>
                  <a:pt x="-1238" y="293573"/>
                  <a:pt x="3715" y="298526"/>
                </a:cubicBezTo>
                <a:cubicBezTo>
                  <a:pt x="8668" y="303479"/>
                  <a:pt x="16573" y="303479"/>
                  <a:pt x="21527" y="298526"/>
                </a:cubicBezTo>
                <a:lnTo>
                  <a:pt x="52197" y="267856"/>
                </a:lnTo>
                <a:cubicBezTo>
                  <a:pt x="77152" y="281381"/>
                  <a:pt x="102489" y="288620"/>
                  <a:pt x="127540" y="289573"/>
                </a:cubicBezTo>
                <a:cubicBezTo>
                  <a:pt x="129254" y="289573"/>
                  <a:pt x="131064" y="289573"/>
                  <a:pt x="132779" y="289573"/>
                </a:cubicBezTo>
                <a:cubicBezTo>
                  <a:pt x="158115" y="289573"/>
                  <a:pt x="183071" y="282620"/>
                  <a:pt x="204692" y="269380"/>
                </a:cubicBezTo>
                <a:cubicBezTo>
                  <a:pt x="272415" y="228422"/>
                  <a:pt x="308515" y="132506"/>
                  <a:pt x="301371" y="12681"/>
                </a:cubicBezTo>
                <a:close/>
                <a:moveTo>
                  <a:pt x="191548" y="247853"/>
                </a:moveTo>
                <a:cubicBezTo>
                  <a:pt x="155734" y="269570"/>
                  <a:pt x="113348" y="269856"/>
                  <a:pt x="70771" y="249092"/>
                </a:cubicBezTo>
                <a:lnTo>
                  <a:pt x="210312" y="109645"/>
                </a:lnTo>
                <a:cubicBezTo>
                  <a:pt x="215265" y="104693"/>
                  <a:pt x="215265" y="96787"/>
                  <a:pt x="210312" y="91834"/>
                </a:cubicBezTo>
                <a:cubicBezTo>
                  <a:pt x="205359" y="86881"/>
                  <a:pt x="197453" y="86881"/>
                  <a:pt x="192500" y="91834"/>
                </a:cubicBezTo>
                <a:lnTo>
                  <a:pt x="53054" y="231375"/>
                </a:lnTo>
                <a:cubicBezTo>
                  <a:pt x="32290" y="188894"/>
                  <a:pt x="32575" y="146412"/>
                  <a:pt x="54293" y="110598"/>
                </a:cubicBezTo>
                <a:cubicBezTo>
                  <a:pt x="89059" y="53162"/>
                  <a:pt x="171736" y="21730"/>
                  <a:pt x="276701" y="25540"/>
                </a:cubicBezTo>
                <a:cubicBezTo>
                  <a:pt x="280416" y="130505"/>
                  <a:pt x="248983" y="213087"/>
                  <a:pt x="191643" y="247949"/>
                </a:cubicBezTo>
                <a:close/>
              </a:path>
            </a:pathLst>
          </a:custGeom>
          <a:solidFill>
            <a:srgbClr val="000000"/>
          </a:solidFill>
          <a:ln w="0" cap="flat">
            <a:noFill/>
            <a:prstDash val="solid"/>
            <a:miter/>
          </a:ln>
        </p:spPr>
        <p:txBody>
          <a:bodyPr rtlCol="0" anchor="ctr"/>
          <a:lstStyle/>
          <a:p>
            <a:pPr>
              <a:defRPr/>
            </a:pPr>
            <a:endParaRPr lang="en-GB"/>
          </a:p>
        </p:txBody>
      </p:sp>
      <p:sp>
        <p:nvSpPr>
          <p:cNvPr id="20" name="Freeform: Shape 19"/>
          <p:cNvSpPr/>
          <p:nvPr/>
        </p:nvSpPr>
        <p:spPr bwMode="auto">
          <a:xfrm>
            <a:off x="6187003" y="2830636"/>
            <a:ext cx="339704" cy="340042"/>
          </a:xfrm>
          <a:custGeom>
            <a:avLst/>
            <a:gdLst>
              <a:gd name="connsiteX0" fmla="*/ 124933 w 339704"/>
              <a:gd name="connsiteY0" fmla="*/ 70295 h 340042"/>
              <a:gd name="connsiteX1" fmla="*/ 89786 w 339704"/>
              <a:gd name="connsiteY1" fmla="*/ 70295 h 340042"/>
              <a:gd name="connsiteX2" fmla="*/ 84071 w 339704"/>
              <a:gd name="connsiteY2" fmla="*/ 79343 h 340042"/>
              <a:gd name="connsiteX3" fmla="*/ 1489 w 339704"/>
              <a:gd name="connsiteY3" fmla="*/ 306610 h 340042"/>
              <a:gd name="connsiteX4" fmla="*/ 16443 w 339704"/>
              <a:gd name="connsiteY4" fmla="*/ 338519 h 340042"/>
              <a:gd name="connsiteX5" fmla="*/ 24730 w 339704"/>
              <a:gd name="connsiteY5" fmla="*/ 340043 h 340042"/>
              <a:gd name="connsiteX6" fmla="*/ 33302 w 339704"/>
              <a:gd name="connsiteY6" fmla="*/ 338423 h 340042"/>
              <a:gd name="connsiteX7" fmla="*/ 260569 w 339704"/>
              <a:gd name="connsiteY7" fmla="*/ 255746 h 340042"/>
              <a:gd name="connsiteX8" fmla="*/ 275428 w 339704"/>
              <a:gd name="connsiteY8" fmla="*/ 223838 h 340042"/>
              <a:gd name="connsiteX9" fmla="*/ 269713 w 339704"/>
              <a:gd name="connsiteY9" fmla="*/ 214789 h 340042"/>
              <a:gd name="connsiteX10" fmla="*/ 125123 w 339704"/>
              <a:gd name="connsiteY10" fmla="*/ 70199 h 340042"/>
              <a:gd name="connsiteX11" fmla="*/ 111788 w 339704"/>
              <a:gd name="connsiteY11" fmla="*/ 283083 h 340042"/>
              <a:gd name="connsiteX12" fmla="*/ 56734 w 339704"/>
              <a:gd name="connsiteY12" fmla="*/ 228029 h 340042"/>
              <a:gd name="connsiteX13" fmla="*/ 77403 w 339704"/>
              <a:gd name="connsiteY13" fmla="*/ 171069 h 340042"/>
              <a:gd name="connsiteX14" fmla="*/ 168748 w 339704"/>
              <a:gd name="connsiteY14" fmla="*/ 262414 h 340042"/>
              <a:gd name="connsiteX15" fmla="*/ 111788 w 339704"/>
              <a:gd name="connsiteY15" fmla="*/ 283083 h 340042"/>
              <a:gd name="connsiteX16" fmla="*/ 25206 w 339704"/>
              <a:gd name="connsiteY16" fmla="*/ 314611 h 340042"/>
              <a:gd name="connsiteX17" fmla="*/ 47209 w 339704"/>
              <a:gd name="connsiteY17" fmla="*/ 254127 h 340042"/>
              <a:gd name="connsiteX18" fmla="*/ 85690 w 339704"/>
              <a:gd name="connsiteY18" fmla="*/ 292608 h 340042"/>
              <a:gd name="connsiteX19" fmla="*/ 25206 w 339704"/>
              <a:gd name="connsiteY19" fmla="*/ 314611 h 340042"/>
              <a:gd name="connsiteX20" fmla="*/ 194942 w 339704"/>
              <a:gd name="connsiteY20" fmla="*/ 252889 h 340042"/>
              <a:gd name="connsiteX21" fmla="*/ 86928 w 339704"/>
              <a:gd name="connsiteY21" fmla="*/ 144875 h 340042"/>
              <a:gd name="connsiteX22" fmla="*/ 107407 w 339704"/>
              <a:gd name="connsiteY22" fmla="*/ 88392 h 340042"/>
              <a:gd name="connsiteX23" fmla="*/ 251330 w 339704"/>
              <a:gd name="connsiteY23" fmla="*/ 232315 h 340042"/>
              <a:gd name="connsiteX24" fmla="*/ 195037 w 339704"/>
              <a:gd name="connsiteY24" fmla="*/ 252889 h 340042"/>
              <a:gd name="connsiteX25" fmla="*/ 201228 w 339704"/>
              <a:gd name="connsiteY25" fmla="*/ 100775 h 340042"/>
              <a:gd name="connsiteX26" fmla="*/ 207229 w 339704"/>
              <a:gd name="connsiteY26" fmla="*/ 76295 h 340042"/>
              <a:gd name="connsiteX27" fmla="*/ 251520 w 339704"/>
              <a:gd name="connsiteY27" fmla="*/ 50483 h 340042"/>
              <a:gd name="connsiteX28" fmla="*/ 273046 w 339704"/>
              <a:gd name="connsiteY28" fmla="*/ 39148 h 340042"/>
              <a:gd name="connsiteX29" fmla="*/ 276761 w 339704"/>
              <a:gd name="connsiteY29" fmla="*/ 25241 h 340042"/>
              <a:gd name="connsiteX30" fmla="*/ 289430 w 339704"/>
              <a:gd name="connsiteY30" fmla="*/ 12668 h 340042"/>
              <a:gd name="connsiteX31" fmla="*/ 302003 w 339704"/>
              <a:gd name="connsiteY31" fmla="*/ 25337 h 340042"/>
              <a:gd name="connsiteX32" fmla="*/ 251615 w 339704"/>
              <a:gd name="connsiteY32" fmla="*/ 75724 h 340042"/>
              <a:gd name="connsiteX33" fmla="*/ 230089 w 339704"/>
              <a:gd name="connsiteY33" fmla="*/ 87059 h 340042"/>
              <a:gd name="connsiteX34" fmla="*/ 226374 w 339704"/>
              <a:gd name="connsiteY34" fmla="*/ 100965 h 340042"/>
              <a:gd name="connsiteX35" fmla="*/ 213706 w 339704"/>
              <a:gd name="connsiteY35" fmla="*/ 113538 h 340042"/>
              <a:gd name="connsiteX36" fmla="*/ 201133 w 339704"/>
              <a:gd name="connsiteY36" fmla="*/ 100870 h 340042"/>
              <a:gd name="connsiteX37" fmla="*/ 163414 w 339704"/>
              <a:gd name="connsiteY37" fmla="*/ 50387 h 340042"/>
              <a:gd name="connsiteX38" fmla="*/ 163414 w 339704"/>
              <a:gd name="connsiteY38" fmla="*/ 12573 h 340042"/>
              <a:gd name="connsiteX39" fmla="*/ 175987 w 339704"/>
              <a:gd name="connsiteY39" fmla="*/ 0 h 340042"/>
              <a:gd name="connsiteX40" fmla="*/ 188560 w 339704"/>
              <a:gd name="connsiteY40" fmla="*/ 12573 h 340042"/>
              <a:gd name="connsiteX41" fmla="*/ 188560 w 339704"/>
              <a:gd name="connsiteY41" fmla="*/ 50387 h 340042"/>
              <a:gd name="connsiteX42" fmla="*/ 175987 w 339704"/>
              <a:gd name="connsiteY42" fmla="*/ 62960 h 340042"/>
              <a:gd name="connsiteX43" fmla="*/ 163414 w 339704"/>
              <a:gd name="connsiteY43" fmla="*/ 50387 h 340042"/>
              <a:gd name="connsiteX44" fmla="*/ 323434 w 339704"/>
              <a:gd name="connsiteY44" fmla="*/ 180023 h 340042"/>
              <a:gd name="connsiteX45" fmla="*/ 323434 w 339704"/>
              <a:gd name="connsiteY45" fmla="*/ 197834 h 340042"/>
              <a:gd name="connsiteX46" fmla="*/ 305622 w 339704"/>
              <a:gd name="connsiteY46" fmla="*/ 197834 h 340042"/>
              <a:gd name="connsiteX47" fmla="*/ 305622 w 339704"/>
              <a:gd name="connsiteY47" fmla="*/ 197834 h 340042"/>
              <a:gd name="connsiteX48" fmla="*/ 280476 w 339704"/>
              <a:gd name="connsiteY48" fmla="*/ 172688 h 340042"/>
              <a:gd name="connsiteX49" fmla="*/ 280476 w 339704"/>
              <a:gd name="connsiteY49" fmla="*/ 154877 h 340042"/>
              <a:gd name="connsiteX50" fmla="*/ 298288 w 339704"/>
              <a:gd name="connsiteY50" fmla="*/ 154877 h 340042"/>
              <a:gd name="connsiteX51" fmla="*/ 323434 w 339704"/>
              <a:gd name="connsiteY51" fmla="*/ 180118 h 340042"/>
              <a:gd name="connsiteX52" fmla="*/ 331054 w 339704"/>
              <a:gd name="connsiteY52" fmla="*/ 112776 h 340042"/>
              <a:gd name="connsiteX53" fmla="*/ 293240 w 339704"/>
              <a:gd name="connsiteY53" fmla="*/ 125349 h 340042"/>
              <a:gd name="connsiteX54" fmla="*/ 277333 w 339704"/>
              <a:gd name="connsiteY54" fmla="*/ 117348 h 340042"/>
              <a:gd name="connsiteX55" fmla="*/ 285334 w 339704"/>
              <a:gd name="connsiteY55" fmla="*/ 101441 h 340042"/>
              <a:gd name="connsiteX56" fmla="*/ 323148 w 339704"/>
              <a:gd name="connsiteY56" fmla="*/ 88868 h 340042"/>
              <a:gd name="connsiteX57" fmla="*/ 339055 w 339704"/>
              <a:gd name="connsiteY57" fmla="*/ 96869 h 340042"/>
              <a:gd name="connsiteX58" fmla="*/ 331054 w 339704"/>
              <a:gd name="connsiteY58" fmla="*/ 112776 h 34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9704" h="340042" fill="norm" stroke="1" extrusionOk="0">
                <a:moveTo>
                  <a:pt x="124933" y="70295"/>
                </a:moveTo>
                <a:cubicBezTo>
                  <a:pt x="115217" y="60579"/>
                  <a:pt x="99501" y="60579"/>
                  <a:pt x="89786" y="70295"/>
                </a:cubicBezTo>
                <a:cubicBezTo>
                  <a:pt x="87214" y="72866"/>
                  <a:pt x="85309" y="75914"/>
                  <a:pt x="84071" y="79343"/>
                </a:cubicBezTo>
                <a:lnTo>
                  <a:pt x="1489" y="306610"/>
                </a:lnTo>
                <a:cubicBezTo>
                  <a:pt x="-3179" y="319564"/>
                  <a:pt x="3489" y="333851"/>
                  <a:pt x="16443" y="338519"/>
                </a:cubicBezTo>
                <a:cubicBezTo>
                  <a:pt x="19110" y="339471"/>
                  <a:pt x="21872" y="339947"/>
                  <a:pt x="24730" y="340043"/>
                </a:cubicBezTo>
                <a:cubicBezTo>
                  <a:pt x="27683" y="340043"/>
                  <a:pt x="30540" y="339471"/>
                  <a:pt x="33302" y="338423"/>
                </a:cubicBezTo>
                <a:lnTo>
                  <a:pt x="260569" y="255746"/>
                </a:lnTo>
                <a:cubicBezTo>
                  <a:pt x="273428" y="251079"/>
                  <a:pt x="280095" y="236792"/>
                  <a:pt x="275428" y="223838"/>
                </a:cubicBezTo>
                <a:cubicBezTo>
                  <a:pt x="274190" y="220409"/>
                  <a:pt x="272189" y="217360"/>
                  <a:pt x="269713" y="214789"/>
                </a:cubicBezTo>
                <a:lnTo>
                  <a:pt x="125123" y="70199"/>
                </a:lnTo>
                <a:close/>
                <a:moveTo>
                  <a:pt x="111788" y="283083"/>
                </a:moveTo>
                <a:lnTo>
                  <a:pt x="56734" y="228029"/>
                </a:lnTo>
                <a:lnTo>
                  <a:pt x="77403" y="171069"/>
                </a:lnTo>
                <a:lnTo>
                  <a:pt x="168748" y="262414"/>
                </a:lnTo>
                <a:lnTo>
                  <a:pt x="111788" y="283083"/>
                </a:lnTo>
                <a:close/>
                <a:moveTo>
                  <a:pt x="25206" y="314611"/>
                </a:moveTo>
                <a:lnTo>
                  <a:pt x="47209" y="254127"/>
                </a:lnTo>
                <a:lnTo>
                  <a:pt x="85690" y="292608"/>
                </a:lnTo>
                <a:lnTo>
                  <a:pt x="25206" y="314611"/>
                </a:lnTo>
                <a:close/>
                <a:moveTo>
                  <a:pt x="194942" y="252889"/>
                </a:moveTo>
                <a:lnTo>
                  <a:pt x="86928" y="144875"/>
                </a:lnTo>
                <a:lnTo>
                  <a:pt x="107407" y="88392"/>
                </a:lnTo>
                <a:lnTo>
                  <a:pt x="251330" y="232315"/>
                </a:lnTo>
                <a:lnTo>
                  <a:pt x="195037" y="252889"/>
                </a:lnTo>
                <a:close/>
                <a:moveTo>
                  <a:pt x="201228" y="100775"/>
                </a:moveTo>
                <a:cubicBezTo>
                  <a:pt x="201419" y="92297"/>
                  <a:pt x="203514" y="83915"/>
                  <a:pt x="207229" y="76295"/>
                </a:cubicBezTo>
                <a:cubicBezTo>
                  <a:pt x="215611" y="59626"/>
                  <a:pt x="231327" y="50483"/>
                  <a:pt x="251520" y="50483"/>
                </a:cubicBezTo>
                <a:cubicBezTo>
                  <a:pt x="262093" y="50483"/>
                  <a:pt x="268855" y="46863"/>
                  <a:pt x="273046" y="39148"/>
                </a:cubicBezTo>
                <a:cubicBezTo>
                  <a:pt x="275237" y="34862"/>
                  <a:pt x="276476" y="30099"/>
                  <a:pt x="276761" y="25241"/>
                </a:cubicBezTo>
                <a:cubicBezTo>
                  <a:pt x="276761" y="18288"/>
                  <a:pt x="282476" y="12668"/>
                  <a:pt x="289430" y="12668"/>
                </a:cubicBezTo>
                <a:cubicBezTo>
                  <a:pt x="296383" y="12668"/>
                  <a:pt x="302003" y="18383"/>
                  <a:pt x="302003" y="25337"/>
                </a:cubicBezTo>
                <a:cubicBezTo>
                  <a:pt x="302003" y="45625"/>
                  <a:pt x="288572" y="75724"/>
                  <a:pt x="251615" y="75724"/>
                </a:cubicBezTo>
                <a:cubicBezTo>
                  <a:pt x="241042" y="75724"/>
                  <a:pt x="234280" y="79343"/>
                  <a:pt x="230089" y="87059"/>
                </a:cubicBezTo>
                <a:cubicBezTo>
                  <a:pt x="227898" y="91345"/>
                  <a:pt x="226660" y="96107"/>
                  <a:pt x="226374" y="100965"/>
                </a:cubicBezTo>
                <a:cubicBezTo>
                  <a:pt x="226374" y="107918"/>
                  <a:pt x="220659" y="113538"/>
                  <a:pt x="213706" y="113538"/>
                </a:cubicBezTo>
                <a:cubicBezTo>
                  <a:pt x="206753" y="113538"/>
                  <a:pt x="201133" y="107823"/>
                  <a:pt x="201133" y="100870"/>
                </a:cubicBezTo>
                <a:close/>
                <a:moveTo>
                  <a:pt x="163414" y="50387"/>
                </a:moveTo>
                <a:lnTo>
                  <a:pt x="163414" y="12573"/>
                </a:lnTo>
                <a:cubicBezTo>
                  <a:pt x="163414" y="5620"/>
                  <a:pt x="169034" y="0"/>
                  <a:pt x="175987" y="0"/>
                </a:cubicBezTo>
                <a:cubicBezTo>
                  <a:pt x="182940" y="0"/>
                  <a:pt x="188560" y="5620"/>
                  <a:pt x="188560" y="12573"/>
                </a:cubicBezTo>
                <a:lnTo>
                  <a:pt x="188560" y="50387"/>
                </a:lnTo>
                <a:cubicBezTo>
                  <a:pt x="188560" y="57340"/>
                  <a:pt x="182940" y="62960"/>
                  <a:pt x="175987" y="62960"/>
                </a:cubicBezTo>
                <a:cubicBezTo>
                  <a:pt x="169034" y="62960"/>
                  <a:pt x="163414" y="57340"/>
                  <a:pt x="163414" y="50387"/>
                </a:cubicBezTo>
                <a:close/>
                <a:moveTo>
                  <a:pt x="323434" y="180023"/>
                </a:moveTo>
                <a:cubicBezTo>
                  <a:pt x="328387" y="184976"/>
                  <a:pt x="328387" y="192881"/>
                  <a:pt x="323434" y="197834"/>
                </a:cubicBezTo>
                <a:cubicBezTo>
                  <a:pt x="318481" y="202787"/>
                  <a:pt x="310575" y="202787"/>
                  <a:pt x="305622" y="197834"/>
                </a:cubicBezTo>
                <a:lnTo>
                  <a:pt x="305622" y="197834"/>
                </a:lnTo>
                <a:lnTo>
                  <a:pt x="280476" y="172688"/>
                </a:lnTo>
                <a:cubicBezTo>
                  <a:pt x="275523" y="167735"/>
                  <a:pt x="275523" y="159830"/>
                  <a:pt x="280476" y="154877"/>
                </a:cubicBezTo>
                <a:cubicBezTo>
                  <a:pt x="285429" y="149923"/>
                  <a:pt x="293335" y="149923"/>
                  <a:pt x="298288" y="154877"/>
                </a:cubicBezTo>
                <a:lnTo>
                  <a:pt x="323434" y="180118"/>
                </a:lnTo>
                <a:close/>
                <a:moveTo>
                  <a:pt x="331054" y="112776"/>
                </a:moveTo>
                <a:lnTo>
                  <a:pt x="293240" y="125349"/>
                </a:lnTo>
                <a:cubicBezTo>
                  <a:pt x="286667" y="127540"/>
                  <a:pt x="279524" y="124016"/>
                  <a:pt x="277333" y="117348"/>
                </a:cubicBezTo>
                <a:cubicBezTo>
                  <a:pt x="275142" y="110776"/>
                  <a:pt x="278666" y="103632"/>
                  <a:pt x="285334" y="101441"/>
                </a:cubicBezTo>
                <a:lnTo>
                  <a:pt x="323148" y="88868"/>
                </a:lnTo>
                <a:cubicBezTo>
                  <a:pt x="329720" y="86678"/>
                  <a:pt x="336864" y="90202"/>
                  <a:pt x="339055" y="96869"/>
                </a:cubicBezTo>
                <a:cubicBezTo>
                  <a:pt x="341246" y="103442"/>
                  <a:pt x="337721" y="110585"/>
                  <a:pt x="331054" y="112776"/>
                </a:cubicBezTo>
                <a:close/>
              </a:path>
            </a:pathLst>
          </a:custGeom>
          <a:solidFill>
            <a:srgbClr val="000000"/>
          </a:solidFill>
          <a:ln w="0" cap="flat">
            <a:noFill/>
            <a:prstDash val="solid"/>
            <a:miter/>
          </a:ln>
        </p:spPr>
        <p:txBody>
          <a:bodyPr rtlCol="0" anchor="ctr"/>
          <a:lstStyle/>
          <a:p>
            <a:pPr>
              <a:defRPr/>
            </a:pPr>
            <a:endParaRPr lang="en-GB"/>
          </a:p>
        </p:txBody>
      </p:sp>
      <p:sp>
        <p:nvSpPr>
          <p:cNvPr id="21" name="Freeform: Shape 20"/>
          <p:cNvSpPr/>
          <p:nvPr/>
        </p:nvSpPr>
        <p:spPr bwMode="auto">
          <a:xfrm>
            <a:off x="6218362" y="4279637"/>
            <a:ext cx="276986" cy="352615"/>
          </a:xfrm>
          <a:custGeom>
            <a:avLst/>
            <a:gdLst>
              <a:gd name="connsiteX0" fmla="*/ 201549 w 276986"/>
              <a:gd name="connsiteY0" fmla="*/ 51340 h 352615"/>
              <a:gd name="connsiteX1" fmla="*/ 201549 w 276986"/>
              <a:gd name="connsiteY1" fmla="*/ 37814 h 352615"/>
              <a:gd name="connsiteX2" fmla="*/ 163735 w 276986"/>
              <a:gd name="connsiteY2" fmla="*/ 0 h 352615"/>
              <a:gd name="connsiteX3" fmla="*/ 113347 w 276986"/>
              <a:gd name="connsiteY3" fmla="*/ 0 h 352615"/>
              <a:gd name="connsiteX4" fmla="*/ 75533 w 276986"/>
              <a:gd name="connsiteY4" fmla="*/ 37814 h 352615"/>
              <a:gd name="connsiteX5" fmla="*/ 75533 w 276986"/>
              <a:gd name="connsiteY5" fmla="*/ 51340 h 352615"/>
              <a:gd name="connsiteX6" fmla="*/ 0 w 276986"/>
              <a:gd name="connsiteY6" fmla="*/ 138589 h 352615"/>
              <a:gd name="connsiteX7" fmla="*/ 0 w 276986"/>
              <a:gd name="connsiteY7" fmla="*/ 327470 h 352615"/>
              <a:gd name="connsiteX8" fmla="*/ 25146 w 276986"/>
              <a:gd name="connsiteY8" fmla="*/ 352615 h 352615"/>
              <a:gd name="connsiteX9" fmla="*/ 251841 w 276986"/>
              <a:gd name="connsiteY9" fmla="*/ 352615 h 352615"/>
              <a:gd name="connsiteX10" fmla="*/ 276987 w 276986"/>
              <a:gd name="connsiteY10" fmla="*/ 327470 h 352615"/>
              <a:gd name="connsiteX11" fmla="*/ 276987 w 276986"/>
              <a:gd name="connsiteY11" fmla="*/ 138589 h 352615"/>
              <a:gd name="connsiteX12" fmla="*/ 201454 w 276986"/>
              <a:gd name="connsiteY12" fmla="*/ 51340 h 352615"/>
              <a:gd name="connsiteX13" fmla="*/ 113443 w 276986"/>
              <a:gd name="connsiteY13" fmla="*/ 25241 h 352615"/>
              <a:gd name="connsiteX14" fmla="*/ 163830 w 276986"/>
              <a:gd name="connsiteY14" fmla="*/ 25241 h 352615"/>
              <a:gd name="connsiteX15" fmla="*/ 176403 w 276986"/>
              <a:gd name="connsiteY15" fmla="*/ 37814 h 352615"/>
              <a:gd name="connsiteX16" fmla="*/ 176403 w 276986"/>
              <a:gd name="connsiteY16" fmla="*/ 50387 h 352615"/>
              <a:gd name="connsiteX17" fmla="*/ 100870 w 276986"/>
              <a:gd name="connsiteY17" fmla="*/ 50387 h 352615"/>
              <a:gd name="connsiteX18" fmla="*/ 100870 w 276986"/>
              <a:gd name="connsiteY18" fmla="*/ 37814 h 352615"/>
              <a:gd name="connsiteX19" fmla="*/ 113443 w 276986"/>
              <a:gd name="connsiteY19" fmla="*/ 25241 h 352615"/>
              <a:gd name="connsiteX20" fmla="*/ 201549 w 276986"/>
              <a:gd name="connsiteY20" fmla="*/ 239268 h 352615"/>
              <a:gd name="connsiteX21" fmla="*/ 75629 w 276986"/>
              <a:gd name="connsiteY21" fmla="*/ 239268 h 352615"/>
              <a:gd name="connsiteX22" fmla="*/ 75629 w 276986"/>
              <a:gd name="connsiteY22" fmla="*/ 226695 h 352615"/>
              <a:gd name="connsiteX23" fmla="*/ 88202 w 276986"/>
              <a:gd name="connsiteY23" fmla="*/ 214122 h 352615"/>
              <a:gd name="connsiteX24" fmla="*/ 188976 w 276986"/>
              <a:gd name="connsiteY24" fmla="*/ 214122 h 352615"/>
              <a:gd name="connsiteX25" fmla="*/ 201549 w 276986"/>
              <a:gd name="connsiteY25" fmla="*/ 226695 h 352615"/>
              <a:gd name="connsiteX26" fmla="*/ 201549 w 276986"/>
              <a:gd name="connsiteY26" fmla="*/ 239268 h 352615"/>
              <a:gd name="connsiteX27" fmla="*/ 75629 w 276986"/>
              <a:gd name="connsiteY27" fmla="*/ 264414 h 352615"/>
              <a:gd name="connsiteX28" fmla="*/ 151162 w 276986"/>
              <a:gd name="connsiteY28" fmla="*/ 264414 h 352615"/>
              <a:gd name="connsiteX29" fmla="*/ 151162 w 276986"/>
              <a:gd name="connsiteY29" fmla="*/ 276987 h 352615"/>
              <a:gd name="connsiteX30" fmla="*/ 163735 w 276986"/>
              <a:gd name="connsiteY30" fmla="*/ 289560 h 352615"/>
              <a:gd name="connsiteX31" fmla="*/ 176308 w 276986"/>
              <a:gd name="connsiteY31" fmla="*/ 276987 h 352615"/>
              <a:gd name="connsiteX32" fmla="*/ 176308 w 276986"/>
              <a:gd name="connsiteY32" fmla="*/ 264414 h 352615"/>
              <a:gd name="connsiteX33" fmla="*/ 201454 w 276986"/>
              <a:gd name="connsiteY33" fmla="*/ 264414 h 352615"/>
              <a:gd name="connsiteX34" fmla="*/ 201454 w 276986"/>
              <a:gd name="connsiteY34" fmla="*/ 327374 h 352615"/>
              <a:gd name="connsiteX35" fmla="*/ 75533 w 276986"/>
              <a:gd name="connsiteY35" fmla="*/ 327374 h 352615"/>
              <a:gd name="connsiteX36" fmla="*/ 75533 w 276986"/>
              <a:gd name="connsiteY36" fmla="*/ 264414 h 352615"/>
              <a:gd name="connsiteX37" fmla="*/ 251936 w 276986"/>
              <a:gd name="connsiteY37" fmla="*/ 327374 h 352615"/>
              <a:gd name="connsiteX38" fmla="*/ 226790 w 276986"/>
              <a:gd name="connsiteY38" fmla="*/ 327374 h 352615"/>
              <a:gd name="connsiteX39" fmla="*/ 226790 w 276986"/>
              <a:gd name="connsiteY39" fmla="*/ 226600 h 352615"/>
              <a:gd name="connsiteX40" fmla="*/ 188976 w 276986"/>
              <a:gd name="connsiteY40" fmla="*/ 188786 h 352615"/>
              <a:gd name="connsiteX41" fmla="*/ 88202 w 276986"/>
              <a:gd name="connsiteY41" fmla="*/ 188786 h 352615"/>
              <a:gd name="connsiteX42" fmla="*/ 50387 w 276986"/>
              <a:gd name="connsiteY42" fmla="*/ 226600 h 352615"/>
              <a:gd name="connsiteX43" fmla="*/ 50387 w 276986"/>
              <a:gd name="connsiteY43" fmla="*/ 327374 h 352615"/>
              <a:gd name="connsiteX44" fmla="*/ 25241 w 276986"/>
              <a:gd name="connsiteY44" fmla="*/ 327374 h 352615"/>
              <a:gd name="connsiteX45" fmla="*/ 25241 w 276986"/>
              <a:gd name="connsiteY45" fmla="*/ 138589 h 352615"/>
              <a:gd name="connsiteX46" fmla="*/ 88202 w 276986"/>
              <a:gd name="connsiteY46" fmla="*/ 75629 h 352615"/>
              <a:gd name="connsiteX47" fmla="*/ 188976 w 276986"/>
              <a:gd name="connsiteY47" fmla="*/ 75629 h 352615"/>
              <a:gd name="connsiteX48" fmla="*/ 251936 w 276986"/>
              <a:gd name="connsiteY48" fmla="*/ 138589 h 352615"/>
              <a:gd name="connsiteX49" fmla="*/ 251936 w 276986"/>
              <a:gd name="connsiteY49" fmla="*/ 327470 h 352615"/>
              <a:gd name="connsiteX50" fmla="*/ 176403 w 276986"/>
              <a:gd name="connsiteY50" fmla="*/ 125921 h 352615"/>
              <a:gd name="connsiteX51" fmla="*/ 163830 w 276986"/>
              <a:gd name="connsiteY51" fmla="*/ 138494 h 352615"/>
              <a:gd name="connsiteX52" fmla="*/ 113443 w 276986"/>
              <a:gd name="connsiteY52" fmla="*/ 138494 h 352615"/>
              <a:gd name="connsiteX53" fmla="*/ 100870 w 276986"/>
              <a:gd name="connsiteY53" fmla="*/ 125921 h 352615"/>
              <a:gd name="connsiteX54" fmla="*/ 113443 w 276986"/>
              <a:gd name="connsiteY54" fmla="*/ 113348 h 352615"/>
              <a:gd name="connsiteX55" fmla="*/ 163830 w 276986"/>
              <a:gd name="connsiteY55" fmla="*/ 113348 h 352615"/>
              <a:gd name="connsiteX56" fmla="*/ 176403 w 276986"/>
              <a:gd name="connsiteY56" fmla="*/ 125921 h 3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6986" h="352615" fill="norm" stroke="1" extrusionOk="0">
                <a:moveTo>
                  <a:pt x="201549" y="51340"/>
                </a:moveTo>
                <a:lnTo>
                  <a:pt x="201549" y="37814"/>
                </a:lnTo>
                <a:cubicBezTo>
                  <a:pt x="201549" y="16955"/>
                  <a:pt x="184595" y="0"/>
                  <a:pt x="163735" y="0"/>
                </a:cubicBezTo>
                <a:lnTo>
                  <a:pt x="113347" y="0"/>
                </a:lnTo>
                <a:cubicBezTo>
                  <a:pt x="92488" y="0"/>
                  <a:pt x="75533" y="16955"/>
                  <a:pt x="75533" y="37814"/>
                </a:cubicBezTo>
                <a:lnTo>
                  <a:pt x="75533" y="51340"/>
                </a:lnTo>
                <a:cubicBezTo>
                  <a:pt x="32195" y="57626"/>
                  <a:pt x="0" y="94774"/>
                  <a:pt x="0" y="138589"/>
                </a:cubicBezTo>
                <a:lnTo>
                  <a:pt x="0" y="327470"/>
                </a:lnTo>
                <a:cubicBezTo>
                  <a:pt x="0" y="341376"/>
                  <a:pt x="11239" y="352615"/>
                  <a:pt x="25146" y="352615"/>
                </a:cubicBezTo>
                <a:lnTo>
                  <a:pt x="251841" y="352615"/>
                </a:lnTo>
                <a:cubicBezTo>
                  <a:pt x="265747" y="352615"/>
                  <a:pt x="276987" y="341376"/>
                  <a:pt x="276987" y="327470"/>
                </a:cubicBezTo>
                <a:lnTo>
                  <a:pt x="276987" y="138589"/>
                </a:lnTo>
                <a:cubicBezTo>
                  <a:pt x="276987" y="94774"/>
                  <a:pt x="244792" y="57626"/>
                  <a:pt x="201454" y="51340"/>
                </a:cubicBezTo>
                <a:close/>
                <a:moveTo>
                  <a:pt x="113443" y="25241"/>
                </a:moveTo>
                <a:lnTo>
                  <a:pt x="163830" y="25241"/>
                </a:lnTo>
                <a:cubicBezTo>
                  <a:pt x="170783" y="25241"/>
                  <a:pt x="176403" y="30861"/>
                  <a:pt x="176403" y="37814"/>
                </a:cubicBezTo>
                <a:lnTo>
                  <a:pt x="176403" y="50387"/>
                </a:lnTo>
                <a:lnTo>
                  <a:pt x="100870" y="50387"/>
                </a:lnTo>
                <a:lnTo>
                  <a:pt x="100870" y="37814"/>
                </a:lnTo>
                <a:cubicBezTo>
                  <a:pt x="100870" y="30861"/>
                  <a:pt x="106489" y="25241"/>
                  <a:pt x="113443" y="25241"/>
                </a:cubicBezTo>
                <a:close/>
                <a:moveTo>
                  <a:pt x="201549" y="239268"/>
                </a:moveTo>
                <a:lnTo>
                  <a:pt x="75629" y="239268"/>
                </a:lnTo>
                <a:lnTo>
                  <a:pt x="75629" y="226695"/>
                </a:lnTo>
                <a:cubicBezTo>
                  <a:pt x="75629" y="219742"/>
                  <a:pt x="81248" y="214122"/>
                  <a:pt x="88202" y="214122"/>
                </a:cubicBezTo>
                <a:lnTo>
                  <a:pt x="188976" y="214122"/>
                </a:lnTo>
                <a:cubicBezTo>
                  <a:pt x="195929" y="214122"/>
                  <a:pt x="201549" y="219742"/>
                  <a:pt x="201549" y="226695"/>
                </a:cubicBezTo>
                <a:lnTo>
                  <a:pt x="201549" y="239268"/>
                </a:lnTo>
                <a:close/>
                <a:moveTo>
                  <a:pt x="75629" y="264414"/>
                </a:moveTo>
                <a:lnTo>
                  <a:pt x="151162" y="264414"/>
                </a:lnTo>
                <a:lnTo>
                  <a:pt x="151162" y="276987"/>
                </a:lnTo>
                <a:cubicBezTo>
                  <a:pt x="151162" y="283940"/>
                  <a:pt x="156781" y="289560"/>
                  <a:pt x="163735" y="289560"/>
                </a:cubicBezTo>
                <a:cubicBezTo>
                  <a:pt x="170688" y="289560"/>
                  <a:pt x="176308" y="283940"/>
                  <a:pt x="176308" y="276987"/>
                </a:cubicBezTo>
                <a:lnTo>
                  <a:pt x="176308" y="264414"/>
                </a:lnTo>
                <a:lnTo>
                  <a:pt x="201454" y="264414"/>
                </a:lnTo>
                <a:lnTo>
                  <a:pt x="201454" y="327374"/>
                </a:lnTo>
                <a:lnTo>
                  <a:pt x="75533" y="327374"/>
                </a:lnTo>
                <a:lnTo>
                  <a:pt x="75533" y="264414"/>
                </a:lnTo>
                <a:close/>
                <a:moveTo>
                  <a:pt x="251936" y="327374"/>
                </a:moveTo>
                <a:lnTo>
                  <a:pt x="226790" y="327374"/>
                </a:lnTo>
                <a:lnTo>
                  <a:pt x="226790" y="226600"/>
                </a:lnTo>
                <a:cubicBezTo>
                  <a:pt x="226790" y="205740"/>
                  <a:pt x="209836" y="188786"/>
                  <a:pt x="188976" y="188786"/>
                </a:cubicBezTo>
                <a:lnTo>
                  <a:pt x="88202" y="188786"/>
                </a:lnTo>
                <a:cubicBezTo>
                  <a:pt x="67342" y="188786"/>
                  <a:pt x="50387" y="205740"/>
                  <a:pt x="50387" y="226600"/>
                </a:cubicBezTo>
                <a:lnTo>
                  <a:pt x="50387" y="327374"/>
                </a:lnTo>
                <a:lnTo>
                  <a:pt x="25241" y="327374"/>
                </a:lnTo>
                <a:lnTo>
                  <a:pt x="25241" y="138589"/>
                </a:lnTo>
                <a:cubicBezTo>
                  <a:pt x="25241" y="103823"/>
                  <a:pt x="53435" y="75629"/>
                  <a:pt x="88202" y="75629"/>
                </a:cubicBezTo>
                <a:lnTo>
                  <a:pt x="188976" y="75629"/>
                </a:lnTo>
                <a:cubicBezTo>
                  <a:pt x="223742" y="75629"/>
                  <a:pt x="251936" y="103823"/>
                  <a:pt x="251936" y="138589"/>
                </a:cubicBezTo>
                <a:lnTo>
                  <a:pt x="251936" y="327470"/>
                </a:lnTo>
                <a:close/>
                <a:moveTo>
                  <a:pt x="176403" y="125921"/>
                </a:moveTo>
                <a:cubicBezTo>
                  <a:pt x="176403" y="132874"/>
                  <a:pt x="170783" y="138494"/>
                  <a:pt x="163830" y="138494"/>
                </a:cubicBezTo>
                <a:lnTo>
                  <a:pt x="113443" y="138494"/>
                </a:lnTo>
                <a:cubicBezTo>
                  <a:pt x="106489" y="138494"/>
                  <a:pt x="100870" y="132874"/>
                  <a:pt x="100870" y="125921"/>
                </a:cubicBezTo>
                <a:cubicBezTo>
                  <a:pt x="100870" y="118967"/>
                  <a:pt x="106489" y="113348"/>
                  <a:pt x="113443" y="113348"/>
                </a:cubicBezTo>
                <a:lnTo>
                  <a:pt x="163830" y="113348"/>
                </a:lnTo>
                <a:cubicBezTo>
                  <a:pt x="170783" y="113348"/>
                  <a:pt x="176403" y="118967"/>
                  <a:pt x="176403" y="125921"/>
                </a:cubicBezTo>
                <a:close/>
              </a:path>
            </a:pathLst>
          </a:custGeom>
          <a:solidFill>
            <a:srgbClr val="000000"/>
          </a:solidFill>
          <a:ln w="0" cap="flat">
            <a:noFill/>
            <a:prstDash val="solid"/>
            <a:miter/>
          </a:ln>
        </p:spPr>
        <p:txBody>
          <a:bodyPr rtlCol="0" anchor="ctr"/>
          <a:lstStyle/>
          <a:p>
            <a:pPr>
              <a:defRPr/>
            </a:pPr>
            <a:endParaRPr lang="en-GB"/>
          </a:p>
        </p:txBody>
      </p:sp>
      <p:cxnSp>
        <p:nvCxnSpPr>
          <p:cNvPr id="26" name="Straight Connector 25"/>
          <p:cNvCxnSpPr>
            <a:cxnSpLocks/>
          </p:cNvCxnSpPr>
          <p:nvPr/>
        </p:nvCxnSpPr>
        <p:spPr bwMode="auto">
          <a:xfrm>
            <a:off x="783060" y="908050"/>
            <a:ext cx="0" cy="504726"/>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13"/>
          <p:cNvSpPr txBox="1"/>
          <p:nvPr/>
        </p:nvSpPr>
        <p:spPr bwMode="auto">
          <a:xfrm>
            <a:off x="1055688" y="1492569"/>
            <a:ext cx="7774151" cy="961673"/>
          </a:xfrm>
          <a:prstGeom prst="rect">
            <a:avLst/>
          </a:prstGeom>
        </p:spPr>
        <p:txBody>
          <a:bodyPr vert="horz" lIns="91440" tIns="45720" rIns="91440" bIns="45720" rtlCol="0" anchor="t">
            <a:noAutofit/>
          </a:bodyPr>
          <a:lstStyle>
            <a:lvl1pPr marL="0" indent="0" algn="l" defTabSz="914400">
              <a:lnSpc>
                <a:spcPct val="120000"/>
              </a:lnSpc>
              <a:spcBef>
                <a:spcPts val="1000"/>
              </a:spcBef>
              <a:buClr>
                <a:schemeClr val="accent3"/>
              </a:buClr>
              <a:buSzPct val="130000"/>
              <a:buFont typeface=".SFNSDisplay"/>
              <a:buNone/>
              <a:defRPr sz="1600" b="0" i="0" cap="all">
                <a:solidFill>
                  <a:srgbClr val="346FFD"/>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We Open up opportunities to bring innovations to your town</a:t>
            </a:r>
            <a:endParaRPr/>
          </a:p>
        </p:txBody>
      </p:sp>
      <p:cxnSp>
        <p:nvCxnSpPr>
          <p:cNvPr id="6" name="Straight Connector 5"/>
          <p:cNvCxnSpPr>
            <a:cxnSpLocks/>
          </p:cNvCxnSpPr>
          <p:nvPr/>
        </p:nvCxnSpPr>
        <p:spPr bwMode="auto">
          <a:xfrm>
            <a:off x="783060" y="915006"/>
            <a:ext cx="0" cy="929818"/>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a:defRPr/>
            </a:pPr>
            <a:fld id="{53969381-6070-C14C-AC19-9F0CCB6EE0F1}" type="slidenum">
              <a:rPr lang="en-US"/>
              <a:t>22</a:t>
            </a:fld>
            <a:r>
              <a:rPr lang="en-US"/>
              <a:t> </a:t>
            </a:r>
            <a:endParaRPr/>
          </a:p>
        </p:txBody>
      </p:sp>
      <p:sp>
        <p:nvSpPr>
          <p:cNvPr id="13" name="Title 12"/>
          <p:cNvSpPr>
            <a:spLocks noGrp="1"/>
          </p:cNvSpPr>
          <p:nvPr>
            <p:ph type="title"/>
          </p:nvPr>
        </p:nvSpPr>
        <p:spPr bwMode="auto">
          <a:xfrm>
            <a:off x="1055688" y="910795"/>
            <a:ext cx="9666885" cy="584520"/>
          </a:xfrm>
        </p:spPr>
        <p:txBody>
          <a:bodyPr/>
          <a:lstStyle/>
          <a:p>
            <a:pPr>
              <a:defRPr/>
            </a:pPr>
            <a:r>
              <a:rPr lang="lt-LT"/>
              <a:t>EU-CONEXUS for </a:t>
            </a:r>
            <a:r>
              <a:rPr lang="lt-LT">
                <a:solidFill>
                  <a:schemeClr val="accent3"/>
                </a:solidFill>
              </a:rPr>
              <a:t>Stakeholders</a:t>
            </a:r>
            <a:endParaRPr>
              <a:solidFill>
                <a:schemeClr val="accent3"/>
              </a:solidFill>
            </a:endParaRPr>
          </a:p>
        </p:txBody>
      </p:sp>
      <p:sp>
        <p:nvSpPr>
          <p:cNvPr id="14" name="Text Placeholder 13"/>
          <p:cNvSpPr>
            <a:spLocks noGrp="1"/>
          </p:cNvSpPr>
          <p:nvPr>
            <p:ph type="body" sz="quarter" idx="13"/>
          </p:nvPr>
        </p:nvSpPr>
        <p:spPr bwMode="auto">
          <a:xfrm>
            <a:off x="1055688" y="1488282"/>
            <a:ext cx="5679835" cy="691720"/>
          </a:xfrm>
        </p:spPr>
        <p:txBody>
          <a:bodyPr>
            <a:noAutofit/>
          </a:bodyPr>
          <a:lstStyle/>
          <a:p>
            <a:pPr>
              <a:defRPr/>
            </a:pPr>
            <a:r>
              <a:rPr lang="en-GB"/>
              <a:t>we Open up Opportunities </a:t>
            </a:r>
            <a:r>
              <a:rPr lang="lt-LT"/>
              <a:t>to </a:t>
            </a:r>
            <a:r>
              <a:rPr lang="en-GB"/>
              <a:t>University -</a:t>
            </a:r>
            <a:r>
              <a:rPr lang="lt-LT"/>
              <a:t> </a:t>
            </a:r>
            <a:r>
              <a:rPr lang="en-GB"/>
              <a:t>Industry cooperation</a:t>
            </a:r>
            <a:endParaRPr/>
          </a:p>
        </p:txBody>
      </p:sp>
      <p:cxnSp>
        <p:nvCxnSpPr>
          <p:cNvPr id="8" name="Straight Connector 7"/>
          <p:cNvCxnSpPr>
            <a:cxnSpLocks/>
          </p:cNvCxnSpPr>
          <p:nvPr/>
        </p:nvCxnSpPr>
        <p:spPr bwMode="auto">
          <a:xfrm>
            <a:off x="783060" y="904648"/>
            <a:ext cx="0" cy="1205902"/>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Graphic 8"/>
          <p:cNvPicPr>
            <a:picLocks noChangeAspect="1"/>
          </p:cNvPicPr>
          <p:nvPr/>
        </p:nvPicPr>
        <p:blipFill>
          <a:blip r:embed="rId3"/>
          <a:stretch/>
        </p:blipFill>
        <p:spPr bwMode="auto">
          <a:xfrm>
            <a:off x="9318081" y="1005744"/>
            <a:ext cx="1187911" cy="1104806"/>
          </a:xfrm>
          <a:prstGeom prst="rect">
            <a:avLst/>
          </a:prstGeom>
        </p:spPr>
      </p:pic>
      <p:sp>
        <p:nvSpPr>
          <p:cNvPr id="16" name="Text Placeholder 14"/>
          <p:cNvSpPr txBox="1"/>
          <p:nvPr/>
        </p:nvSpPr>
        <p:spPr bwMode="auto">
          <a:xfrm>
            <a:off x="1775520" y="2802679"/>
            <a:ext cx="2835112" cy="2951745"/>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200"/>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SzPct val="100000"/>
              <a:buNone/>
              <a:defRPr/>
            </a:pPr>
            <a:r>
              <a:rPr lang="lt-LT"/>
              <a:t>Industry needs-based study programmes and courses</a:t>
            </a:r>
            <a:endParaRPr/>
          </a:p>
          <a:p>
            <a:pPr marL="0" indent="0">
              <a:buSzPct val="100000"/>
              <a:buNone/>
              <a:defRPr/>
            </a:pPr>
            <a:endParaRPr lang="lt-LT"/>
          </a:p>
          <a:p>
            <a:pPr marL="0" indent="0">
              <a:buSzPct val="100000"/>
              <a:buNone/>
              <a:defRPr/>
            </a:pPr>
            <a:r>
              <a:rPr lang="en-US"/>
              <a:t>Involvement of stakeholders into teaching and training</a:t>
            </a:r>
            <a:endParaRPr lang="lt-LT"/>
          </a:p>
          <a:p>
            <a:pPr marL="0" indent="0">
              <a:buSzPct val="100000"/>
              <a:buNone/>
              <a:defRPr/>
            </a:pPr>
            <a:endParaRPr lang="lt-LT"/>
          </a:p>
          <a:p>
            <a:pPr marL="0" indent="0">
              <a:buSzPct val="100000"/>
              <a:buNone/>
              <a:defRPr/>
            </a:pPr>
            <a:r>
              <a:rPr lang="lt-LT"/>
              <a:t>Stakeholder‘s Academy</a:t>
            </a:r>
            <a:endParaRPr lang="en-US"/>
          </a:p>
          <a:p>
            <a:pPr marL="0" indent="0">
              <a:buSzPct val="100000"/>
              <a:buNone/>
              <a:defRPr/>
            </a:pPr>
            <a:endParaRPr/>
          </a:p>
        </p:txBody>
      </p:sp>
      <p:sp>
        <p:nvSpPr>
          <p:cNvPr id="18" name="Text Placeholder 14"/>
          <p:cNvSpPr txBox="1"/>
          <p:nvPr/>
        </p:nvSpPr>
        <p:spPr bwMode="auto">
          <a:xfrm>
            <a:off x="6672063" y="2781300"/>
            <a:ext cx="3900657" cy="2176349"/>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200"/>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SzPct val="100000"/>
              <a:buNone/>
              <a:defRPr/>
            </a:pPr>
            <a:r>
              <a:rPr lang="lt-LT"/>
              <a:t>Networking and events</a:t>
            </a:r>
            <a:endParaRPr/>
          </a:p>
          <a:p>
            <a:pPr marL="0" indent="0">
              <a:buSzPct val="100000"/>
              <a:buNone/>
              <a:defRPr/>
            </a:pPr>
            <a:endParaRPr lang="lt-LT"/>
          </a:p>
          <a:p>
            <a:pPr marL="0" indent="0">
              <a:buSzPct val="100000"/>
              <a:buNone/>
              <a:defRPr/>
            </a:pPr>
            <a:r>
              <a:rPr lang="en-US"/>
              <a:t>Access to pool of talents</a:t>
            </a:r>
            <a:endParaRPr lang="lt-LT"/>
          </a:p>
          <a:p>
            <a:pPr marL="0" indent="0">
              <a:buSzPct val="100000"/>
              <a:buNone/>
              <a:defRPr/>
            </a:pPr>
            <a:endParaRPr lang="en-US"/>
          </a:p>
          <a:p>
            <a:pPr marL="0" indent="0">
              <a:buSzPct val="100000"/>
              <a:buNone/>
              <a:defRPr/>
            </a:pPr>
            <a:r>
              <a:rPr lang="en-US"/>
              <a:t>Research-based innovative solutions</a:t>
            </a:r>
            <a:endParaRPr/>
          </a:p>
        </p:txBody>
      </p:sp>
      <p:sp>
        <p:nvSpPr>
          <p:cNvPr id="30" name="Text Placeholder 14"/>
          <p:cNvSpPr txBox="1"/>
          <p:nvPr/>
        </p:nvSpPr>
        <p:spPr bwMode="auto">
          <a:xfrm>
            <a:off x="1950727" y="5231413"/>
            <a:ext cx="2956034" cy="774109"/>
          </a:xfrm>
          <a:prstGeom prst="rect">
            <a:avLst/>
          </a:prstGeom>
        </p:spPr>
        <p:txBody>
          <a:bodyPr vert="horz" wrap="square" lIns="91440" tIns="45720" rIns="91440" bIns="45720" numCol="1" spcCol="540000" rtlCol="0" anchor="t">
            <a:noAutofit/>
          </a:bodyPr>
          <a:lstStyle>
            <a:lvl1pPr marL="612000" indent="-612000" algn="l" defTabSz="914400">
              <a:lnSpc>
                <a:spcPct val="120000"/>
              </a:lnSpc>
              <a:spcBef>
                <a:spcPts val="1200"/>
              </a:spcBef>
              <a:buClr>
                <a:schemeClr val="accent3"/>
              </a:buClr>
              <a:buSzPct val="180000"/>
              <a:buFont typeface="Grantipo"/>
              <a:buChar char="—"/>
              <a:defRPr sz="16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SzPct val="100000"/>
              <a:buNone/>
              <a:defRPr/>
            </a:pPr>
            <a:endParaRPr/>
          </a:p>
        </p:txBody>
      </p:sp>
      <p:sp>
        <p:nvSpPr>
          <p:cNvPr id="40" name="Freeform: Shape 39"/>
          <p:cNvSpPr/>
          <p:nvPr/>
        </p:nvSpPr>
        <p:spPr bwMode="auto">
          <a:xfrm>
            <a:off x="6209615" y="4581128"/>
            <a:ext cx="302087" cy="314896"/>
          </a:xfrm>
          <a:custGeom>
            <a:avLst/>
            <a:gdLst>
              <a:gd name="connsiteX0" fmla="*/ 298468 w 302087"/>
              <a:gd name="connsiteY0" fmla="*/ 276701 h 314896"/>
              <a:gd name="connsiteX1" fmla="*/ 201409 w 302087"/>
              <a:gd name="connsiteY1" fmla="*/ 114776 h 314896"/>
              <a:gd name="connsiteX2" fmla="*/ 201409 w 302087"/>
              <a:gd name="connsiteY2" fmla="*/ 25146 h 314896"/>
              <a:gd name="connsiteX3" fmla="*/ 213982 w 302087"/>
              <a:gd name="connsiteY3" fmla="*/ 25146 h 314896"/>
              <a:gd name="connsiteX4" fmla="*/ 226555 w 302087"/>
              <a:gd name="connsiteY4" fmla="*/ 12573 h 314896"/>
              <a:gd name="connsiteX5" fmla="*/ 213982 w 302087"/>
              <a:gd name="connsiteY5" fmla="*/ 0 h 314896"/>
              <a:gd name="connsiteX6" fmla="*/ 88061 w 302087"/>
              <a:gd name="connsiteY6" fmla="*/ 0 h 314896"/>
              <a:gd name="connsiteX7" fmla="*/ 75488 w 302087"/>
              <a:gd name="connsiteY7" fmla="*/ 12573 h 314896"/>
              <a:gd name="connsiteX8" fmla="*/ 88061 w 302087"/>
              <a:gd name="connsiteY8" fmla="*/ 25146 h 314896"/>
              <a:gd name="connsiteX9" fmla="*/ 100634 w 302087"/>
              <a:gd name="connsiteY9" fmla="*/ 25146 h 314896"/>
              <a:gd name="connsiteX10" fmla="*/ 100634 w 302087"/>
              <a:gd name="connsiteY10" fmla="*/ 114776 h 314896"/>
              <a:gd name="connsiteX11" fmla="*/ 3575 w 302087"/>
              <a:gd name="connsiteY11" fmla="*/ 276701 h 314896"/>
              <a:gd name="connsiteX12" fmla="*/ 12242 w 302087"/>
              <a:gd name="connsiteY12" fmla="*/ 311277 h 314896"/>
              <a:gd name="connsiteX13" fmla="*/ 25101 w 302087"/>
              <a:gd name="connsiteY13" fmla="*/ 314897 h 314896"/>
              <a:gd name="connsiteX14" fmla="*/ 276942 w 302087"/>
              <a:gd name="connsiteY14" fmla="*/ 314897 h 314896"/>
              <a:gd name="connsiteX15" fmla="*/ 302088 w 302087"/>
              <a:gd name="connsiteY15" fmla="*/ 289751 h 314896"/>
              <a:gd name="connsiteX16" fmla="*/ 298468 w 302087"/>
              <a:gd name="connsiteY16" fmla="*/ 276797 h 314896"/>
              <a:gd name="connsiteX17" fmla="*/ 298468 w 302087"/>
              <a:gd name="connsiteY17" fmla="*/ 276797 h 314896"/>
              <a:gd name="connsiteX18" fmla="*/ 124066 w 302087"/>
              <a:gd name="connsiteY18" fmla="*/ 124777 h 314896"/>
              <a:gd name="connsiteX19" fmla="*/ 125875 w 302087"/>
              <a:gd name="connsiteY19" fmla="*/ 118301 h 314896"/>
              <a:gd name="connsiteX20" fmla="*/ 125875 w 302087"/>
              <a:gd name="connsiteY20" fmla="*/ 25241 h 314896"/>
              <a:gd name="connsiteX21" fmla="*/ 176263 w 302087"/>
              <a:gd name="connsiteY21" fmla="*/ 25241 h 314896"/>
              <a:gd name="connsiteX22" fmla="*/ 176263 w 302087"/>
              <a:gd name="connsiteY22" fmla="*/ 118301 h 314896"/>
              <a:gd name="connsiteX23" fmla="*/ 178073 w 302087"/>
              <a:gd name="connsiteY23" fmla="*/ 124777 h 314896"/>
              <a:gd name="connsiteX24" fmla="*/ 238271 w 302087"/>
              <a:gd name="connsiteY24" fmla="*/ 225076 h 314896"/>
              <a:gd name="connsiteX25" fmla="*/ 156832 w 302087"/>
              <a:gd name="connsiteY25" fmla="*/ 209169 h 314896"/>
              <a:gd name="connsiteX26" fmla="*/ 85680 w 302087"/>
              <a:gd name="connsiteY26" fmla="*/ 188976 h 314896"/>
              <a:gd name="connsiteX27" fmla="*/ 124161 w 302087"/>
              <a:gd name="connsiteY27" fmla="*/ 124682 h 314896"/>
              <a:gd name="connsiteX28" fmla="*/ 25101 w 302087"/>
              <a:gd name="connsiteY28" fmla="*/ 289655 h 314896"/>
              <a:gd name="connsiteX29" fmla="*/ 70059 w 302087"/>
              <a:gd name="connsiteY29" fmla="*/ 214789 h 314896"/>
              <a:gd name="connsiteX30" fmla="*/ 145307 w 302087"/>
              <a:gd name="connsiteY30" fmla="*/ 231648 h 314896"/>
              <a:gd name="connsiteX31" fmla="*/ 220840 w 302087"/>
              <a:gd name="connsiteY31" fmla="*/ 251936 h 314896"/>
              <a:gd name="connsiteX32" fmla="*/ 251606 w 302087"/>
              <a:gd name="connsiteY32" fmla="*/ 247650 h 314896"/>
              <a:gd name="connsiteX33" fmla="*/ 276942 w 302087"/>
              <a:gd name="connsiteY33" fmla="*/ 289655 h 314896"/>
              <a:gd name="connsiteX34" fmla="*/ 25101 w 302087"/>
              <a:gd name="connsiteY34" fmla="*/ 289655 h 31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2087" h="314896" fill="norm" stroke="1" extrusionOk="0">
                <a:moveTo>
                  <a:pt x="298468" y="276701"/>
                </a:moveTo>
                <a:lnTo>
                  <a:pt x="201409" y="114776"/>
                </a:lnTo>
                <a:lnTo>
                  <a:pt x="201409" y="25146"/>
                </a:lnTo>
                <a:lnTo>
                  <a:pt x="213982" y="25146"/>
                </a:lnTo>
                <a:cubicBezTo>
                  <a:pt x="220935" y="25146"/>
                  <a:pt x="226555" y="19526"/>
                  <a:pt x="226555" y="12573"/>
                </a:cubicBezTo>
                <a:cubicBezTo>
                  <a:pt x="226555" y="5620"/>
                  <a:pt x="220935" y="0"/>
                  <a:pt x="213982" y="0"/>
                </a:cubicBezTo>
                <a:lnTo>
                  <a:pt x="88061" y="0"/>
                </a:lnTo>
                <a:cubicBezTo>
                  <a:pt x="81108" y="0"/>
                  <a:pt x="75488" y="5620"/>
                  <a:pt x="75488" y="12573"/>
                </a:cubicBezTo>
                <a:cubicBezTo>
                  <a:pt x="75488" y="19526"/>
                  <a:pt x="81108" y="25146"/>
                  <a:pt x="88061" y="25146"/>
                </a:cubicBezTo>
                <a:lnTo>
                  <a:pt x="100634" y="25146"/>
                </a:lnTo>
                <a:lnTo>
                  <a:pt x="100634" y="114776"/>
                </a:lnTo>
                <a:lnTo>
                  <a:pt x="3575" y="276701"/>
                </a:lnTo>
                <a:cubicBezTo>
                  <a:pt x="-3569" y="288608"/>
                  <a:pt x="336" y="304133"/>
                  <a:pt x="12242" y="311277"/>
                </a:cubicBezTo>
                <a:cubicBezTo>
                  <a:pt x="16148" y="313658"/>
                  <a:pt x="20624" y="314897"/>
                  <a:pt x="25101" y="314897"/>
                </a:cubicBezTo>
                <a:lnTo>
                  <a:pt x="276942" y="314897"/>
                </a:lnTo>
                <a:cubicBezTo>
                  <a:pt x="290848" y="314897"/>
                  <a:pt x="302088" y="303657"/>
                  <a:pt x="302088" y="289751"/>
                </a:cubicBezTo>
                <a:cubicBezTo>
                  <a:pt x="302088" y="285179"/>
                  <a:pt x="300850" y="280702"/>
                  <a:pt x="298468" y="276797"/>
                </a:cubicBezTo>
                <a:lnTo>
                  <a:pt x="298468" y="276797"/>
                </a:lnTo>
                <a:close/>
                <a:moveTo>
                  <a:pt x="124066" y="124777"/>
                </a:moveTo>
                <a:cubicBezTo>
                  <a:pt x="125209" y="122873"/>
                  <a:pt x="125875" y="120587"/>
                  <a:pt x="125875" y="118301"/>
                </a:cubicBezTo>
                <a:lnTo>
                  <a:pt x="125875" y="25241"/>
                </a:lnTo>
                <a:lnTo>
                  <a:pt x="176263" y="25241"/>
                </a:lnTo>
                <a:lnTo>
                  <a:pt x="176263" y="118301"/>
                </a:lnTo>
                <a:cubicBezTo>
                  <a:pt x="176263" y="120587"/>
                  <a:pt x="176835" y="122777"/>
                  <a:pt x="178073" y="124777"/>
                </a:cubicBezTo>
                <a:lnTo>
                  <a:pt x="238271" y="225076"/>
                </a:lnTo>
                <a:cubicBezTo>
                  <a:pt x="219411" y="228791"/>
                  <a:pt x="192550" y="227267"/>
                  <a:pt x="156832" y="209169"/>
                </a:cubicBezTo>
                <a:cubicBezTo>
                  <a:pt x="131781" y="196501"/>
                  <a:pt x="107968" y="189738"/>
                  <a:pt x="85680" y="188976"/>
                </a:cubicBezTo>
                <a:lnTo>
                  <a:pt x="124161" y="124682"/>
                </a:lnTo>
                <a:close/>
                <a:moveTo>
                  <a:pt x="25101" y="289655"/>
                </a:moveTo>
                <a:lnTo>
                  <a:pt x="70059" y="214789"/>
                </a:lnTo>
                <a:cubicBezTo>
                  <a:pt x="92443" y="212027"/>
                  <a:pt x="117779" y="217742"/>
                  <a:pt x="145307" y="231648"/>
                </a:cubicBezTo>
                <a:cubicBezTo>
                  <a:pt x="175215" y="246793"/>
                  <a:pt x="200361" y="251936"/>
                  <a:pt x="220840" y="251936"/>
                </a:cubicBezTo>
                <a:cubicBezTo>
                  <a:pt x="231222" y="251936"/>
                  <a:pt x="241604" y="250508"/>
                  <a:pt x="251606" y="247650"/>
                </a:cubicBezTo>
                <a:lnTo>
                  <a:pt x="276942" y="289655"/>
                </a:lnTo>
                <a:lnTo>
                  <a:pt x="25101" y="289655"/>
                </a:lnTo>
                <a:close/>
              </a:path>
            </a:pathLst>
          </a:custGeom>
          <a:solidFill>
            <a:srgbClr val="000000"/>
          </a:solidFill>
          <a:ln w="0" cap="flat">
            <a:noFill/>
            <a:prstDash val="solid"/>
            <a:miter/>
          </a:ln>
        </p:spPr>
        <p:txBody>
          <a:bodyPr rtlCol="0" anchor="ctr"/>
          <a:lstStyle/>
          <a:p>
            <a:pPr>
              <a:defRPr/>
            </a:pPr>
            <a:endParaRPr lang="en-GB"/>
          </a:p>
        </p:txBody>
      </p:sp>
      <p:sp>
        <p:nvSpPr>
          <p:cNvPr id="41" name="Freeform: Shape 40"/>
          <p:cNvSpPr/>
          <p:nvPr/>
        </p:nvSpPr>
        <p:spPr bwMode="auto">
          <a:xfrm>
            <a:off x="1199456" y="2802679"/>
            <a:ext cx="377856" cy="327374"/>
          </a:xfrm>
          <a:custGeom>
            <a:avLst/>
            <a:gdLst>
              <a:gd name="connsiteX0" fmla="*/ 170021 w 377856"/>
              <a:gd name="connsiteY0" fmla="*/ 251841 h 327374"/>
              <a:gd name="connsiteX1" fmla="*/ 157448 w 377856"/>
              <a:gd name="connsiteY1" fmla="*/ 264414 h 327374"/>
              <a:gd name="connsiteX2" fmla="*/ 113348 w 377856"/>
              <a:gd name="connsiteY2" fmla="*/ 264414 h 327374"/>
              <a:gd name="connsiteX3" fmla="*/ 100775 w 377856"/>
              <a:gd name="connsiteY3" fmla="*/ 251841 h 327374"/>
              <a:gd name="connsiteX4" fmla="*/ 113348 w 377856"/>
              <a:gd name="connsiteY4" fmla="*/ 239268 h 327374"/>
              <a:gd name="connsiteX5" fmla="*/ 157448 w 377856"/>
              <a:gd name="connsiteY5" fmla="*/ 239268 h 327374"/>
              <a:gd name="connsiteX6" fmla="*/ 170021 w 377856"/>
              <a:gd name="connsiteY6" fmla="*/ 251841 h 327374"/>
              <a:gd name="connsiteX7" fmla="*/ 264509 w 377856"/>
              <a:gd name="connsiteY7" fmla="*/ 239268 h 327374"/>
              <a:gd name="connsiteX8" fmla="*/ 220409 w 377856"/>
              <a:gd name="connsiteY8" fmla="*/ 239268 h 327374"/>
              <a:gd name="connsiteX9" fmla="*/ 207836 w 377856"/>
              <a:gd name="connsiteY9" fmla="*/ 251841 h 327374"/>
              <a:gd name="connsiteX10" fmla="*/ 220409 w 377856"/>
              <a:gd name="connsiteY10" fmla="*/ 264414 h 327374"/>
              <a:gd name="connsiteX11" fmla="*/ 264509 w 377856"/>
              <a:gd name="connsiteY11" fmla="*/ 264414 h 327374"/>
              <a:gd name="connsiteX12" fmla="*/ 277082 w 377856"/>
              <a:gd name="connsiteY12" fmla="*/ 251841 h 327374"/>
              <a:gd name="connsiteX13" fmla="*/ 264509 w 377856"/>
              <a:gd name="connsiteY13" fmla="*/ 239268 h 327374"/>
              <a:gd name="connsiteX14" fmla="*/ 377857 w 377856"/>
              <a:gd name="connsiteY14" fmla="*/ 314801 h 327374"/>
              <a:gd name="connsiteX15" fmla="*/ 365284 w 377856"/>
              <a:gd name="connsiteY15" fmla="*/ 327374 h 327374"/>
              <a:gd name="connsiteX16" fmla="*/ 12573 w 377856"/>
              <a:gd name="connsiteY16" fmla="*/ 327374 h 327374"/>
              <a:gd name="connsiteX17" fmla="*/ 0 w 377856"/>
              <a:gd name="connsiteY17" fmla="*/ 314801 h 327374"/>
              <a:gd name="connsiteX18" fmla="*/ 12573 w 377856"/>
              <a:gd name="connsiteY18" fmla="*/ 302228 h 327374"/>
              <a:gd name="connsiteX19" fmla="*/ 37719 w 377856"/>
              <a:gd name="connsiteY19" fmla="*/ 302228 h 327374"/>
              <a:gd name="connsiteX20" fmla="*/ 37719 w 377856"/>
              <a:gd name="connsiteY20" fmla="*/ 113348 h 327374"/>
              <a:gd name="connsiteX21" fmla="*/ 50292 w 377856"/>
              <a:gd name="connsiteY21" fmla="*/ 100775 h 327374"/>
              <a:gd name="connsiteX22" fmla="*/ 57817 w 377856"/>
              <a:gd name="connsiteY22" fmla="*/ 103251 h 327374"/>
              <a:gd name="connsiteX23" fmla="*/ 138398 w 377856"/>
              <a:gd name="connsiteY23" fmla="*/ 163735 h 327374"/>
              <a:gd name="connsiteX24" fmla="*/ 138398 w 377856"/>
              <a:gd name="connsiteY24" fmla="*/ 113348 h 327374"/>
              <a:gd name="connsiteX25" fmla="*/ 150971 w 377856"/>
              <a:gd name="connsiteY25" fmla="*/ 100775 h 327374"/>
              <a:gd name="connsiteX26" fmla="*/ 158496 w 377856"/>
              <a:gd name="connsiteY26" fmla="*/ 103251 h 327374"/>
              <a:gd name="connsiteX27" fmla="*/ 219456 w 377856"/>
              <a:gd name="connsiteY27" fmla="*/ 148971 h 327374"/>
              <a:gd name="connsiteX28" fmla="*/ 237649 w 377856"/>
              <a:gd name="connsiteY28" fmla="*/ 21622 h 327374"/>
              <a:gd name="connsiteX29" fmla="*/ 262604 w 377856"/>
              <a:gd name="connsiteY29" fmla="*/ 0 h 327374"/>
              <a:gd name="connsiteX30" fmla="*/ 291084 w 377856"/>
              <a:gd name="connsiteY30" fmla="*/ 0 h 327374"/>
              <a:gd name="connsiteX31" fmla="*/ 316040 w 377856"/>
              <a:gd name="connsiteY31" fmla="*/ 21622 h 327374"/>
              <a:gd name="connsiteX32" fmla="*/ 339662 w 377856"/>
              <a:gd name="connsiteY32" fmla="*/ 187071 h 327374"/>
              <a:gd name="connsiteX33" fmla="*/ 339757 w 377856"/>
              <a:gd name="connsiteY33" fmla="*/ 188881 h 327374"/>
              <a:gd name="connsiteX34" fmla="*/ 339757 w 377856"/>
              <a:gd name="connsiteY34" fmla="*/ 302228 h 327374"/>
              <a:gd name="connsiteX35" fmla="*/ 364903 w 377856"/>
              <a:gd name="connsiteY35" fmla="*/ 302228 h 327374"/>
              <a:gd name="connsiteX36" fmla="*/ 377571 w 377856"/>
              <a:gd name="connsiteY36" fmla="*/ 314801 h 327374"/>
              <a:gd name="connsiteX37" fmla="*/ 377571 w 377856"/>
              <a:gd name="connsiteY37" fmla="*/ 314801 h 327374"/>
              <a:gd name="connsiteX38" fmla="*/ 242697 w 377856"/>
              <a:gd name="connsiteY38" fmla="*/ 166211 h 327374"/>
              <a:gd name="connsiteX39" fmla="*/ 256127 w 377856"/>
              <a:gd name="connsiteY39" fmla="*/ 176308 h 327374"/>
              <a:gd name="connsiteX40" fmla="*/ 312992 w 377856"/>
              <a:gd name="connsiteY40" fmla="*/ 176308 h 327374"/>
              <a:gd name="connsiteX41" fmla="*/ 291370 w 377856"/>
              <a:gd name="connsiteY41" fmla="*/ 25241 h 327374"/>
              <a:gd name="connsiteX42" fmla="*/ 262890 w 377856"/>
              <a:gd name="connsiteY42" fmla="*/ 25241 h 327374"/>
              <a:gd name="connsiteX43" fmla="*/ 242697 w 377856"/>
              <a:gd name="connsiteY43" fmla="*/ 166306 h 327374"/>
              <a:gd name="connsiteX44" fmla="*/ 62960 w 377856"/>
              <a:gd name="connsiteY44" fmla="*/ 302228 h 327374"/>
              <a:gd name="connsiteX45" fmla="*/ 314801 w 377856"/>
              <a:gd name="connsiteY45" fmla="*/ 302228 h 327374"/>
              <a:gd name="connsiteX46" fmla="*/ 314801 w 377856"/>
              <a:gd name="connsiteY46" fmla="*/ 201454 h 327374"/>
              <a:gd name="connsiteX47" fmla="*/ 251841 w 377856"/>
              <a:gd name="connsiteY47" fmla="*/ 201454 h 327374"/>
              <a:gd name="connsiteX48" fmla="*/ 244316 w 377856"/>
              <a:gd name="connsiteY48" fmla="*/ 198977 h 327374"/>
              <a:gd name="connsiteX49" fmla="*/ 221647 w 377856"/>
              <a:gd name="connsiteY49" fmla="*/ 182023 h 327374"/>
              <a:gd name="connsiteX50" fmla="*/ 221647 w 377856"/>
              <a:gd name="connsiteY50" fmla="*/ 182023 h 327374"/>
              <a:gd name="connsiteX51" fmla="*/ 163735 w 377856"/>
              <a:gd name="connsiteY51" fmla="*/ 138589 h 327374"/>
              <a:gd name="connsiteX52" fmla="*/ 163735 w 377856"/>
              <a:gd name="connsiteY52" fmla="*/ 188976 h 327374"/>
              <a:gd name="connsiteX53" fmla="*/ 151162 w 377856"/>
              <a:gd name="connsiteY53" fmla="*/ 201549 h 327374"/>
              <a:gd name="connsiteX54" fmla="*/ 143637 w 377856"/>
              <a:gd name="connsiteY54" fmla="*/ 199073 h 327374"/>
              <a:gd name="connsiteX55" fmla="*/ 63056 w 377856"/>
              <a:gd name="connsiteY55" fmla="*/ 138589 h 327374"/>
              <a:gd name="connsiteX56" fmla="*/ 63056 w 377856"/>
              <a:gd name="connsiteY56" fmla="*/ 302324 h 3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7856" h="327374" fill="norm" stroke="1" extrusionOk="0">
                <a:moveTo>
                  <a:pt x="170021" y="251841"/>
                </a:moveTo>
                <a:cubicBezTo>
                  <a:pt x="170021" y="258794"/>
                  <a:pt x="164402" y="264414"/>
                  <a:pt x="157448" y="264414"/>
                </a:cubicBezTo>
                <a:lnTo>
                  <a:pt x="113348" y="264414"/>
                </a:lnTo>
                <a:cubicBezTo>
                  <a:pt x="106394" y="264414"/>
                  <a:pt x="100775" y="258794"/>
                  <a:pt x="100775" y="251841"/>
                </a:cubicBezTo>
                <a:cubicBezTo>
                  <a:pt x="100775" y="244888"/>
                  <a:pt x="106394" y="239268"/>
                  <a:pt x="113348" y="239268"/>
                </a:cubicBezTo>
                <a:lnTo>
                  <a:pt x="157448" y="239268"/>
                </a:lnTo>
                <a:cubicBezTo>
                  <a:pt x="164402" y="239268"/>
                  <a:pt x="170021" y="244888"/>
                  <a:pt x="170021" y="251841"/>
                </a:cubicBezTo>
                <a:close/>
                <a:moveTo>
                  <a:pt x="264509" y="239268"/>
                </a:moveTo>
                <a:lnTo>
                  <a:pt x="220409" y="239268"/>
                </a:lnTo>
                <a:cubicBezTo>
                  <a:pt x="213455" y="239268"/>
                  <a:pt x="207836" y="244888"/>
                  <a:pt x="207836" y="251841"/>
                </a:cubicBezTo>
                <a:cubicBezTo>
                  <a:pt x="207836" y="258794"/>
                  <a:pt x="213455" y="264414"/>
                  <a:pt x="220409" y="264414"/>
                </a:cubicBezTo>
                <a:lnTo>
                  <a:pt x="264509" y="264414"/>
                </a:lnTo>
                <a:cubicBezTo>
                  <a:pt x="271463" y="264414"/>
                  <a:pt x="277082" y="258794"/>
                  <a:pt x="277082" y="251841"/>
                </a:cubicBezTo>
                <a:cubicBezTo>
                  <a:pt x="277082" y="244888"/>
                  <a:pt x="271463" y="239268"/>
                  <a:pt x="264509" y="239268"/>
                </a:cubicBezTo>
                <a:close/>
                <a:moveTo>
                  <a:pt x="377857" y="314801"/>
                </a:moveTo>
                <a:cubicBezTo>
                  <a:pt x="377857" y="321755"/>
                  <a:pt x="372237" y="327374"/>
                  <a:pt x="365284" y="327374"/>
                </a:cubicBezTo>
                <a:lnTo>
                  <a:pt x="12573" y="327374"/>
                </a:lnTo>
                <a:cubicBezTo>
                  <a:pt x="5620" y="327374"/>
                  <a:pt x="0" y="321755"/>
                  <a:pt x="0" y="314801"/>
                </a:cubicBezTo>
                <a:cubicBezTo>
                  <a:pt x="0" y="307848"/>
                  <a:pt x="5620" y="302228"/>
                  <a:pt x="12573" y="302228"/>
                </a:cubicBezTo>
                <a:lnTo>
                  <a:pt x="37719" y="302228"/>
                </a:lnTo>
                <a:lnTo>
                  <a:pt x="37719" y="113348"/>
                </a:lnTo>
                <a:cubicBezTo>
                  <a:pt x="37719" y="106394"/>
                  <a:pt x="43339" y="100775"/>
                  <a:pt x="50292" y="100775"/>
                </a:cubicBezTo>
                <a:cubicBezTo>
                  <a:pt x="53054" y="100775"/>
                  <a:pt x="55626" y="101632"/>
                  <a:pt x="57817" y="103251"/>
                </a:cubicBezTo>
                <a:lnTo>
                  <a:pt x="138398" y="163735"/>
                </a:lnTo>
                <a:lnTo>
                  <a:pt x="138398" y="113348"/>
                </a:lnTo>
                <a:cubicBezTo>
                  <a:pt x="138398" y="106394"/>
                  <a:pt x="144018" y="100775"/>
                  <a:pt x="150971" y="100775"/>
                </a:cubicBezTo>
                <a:cubicBezTo>
                  <a:pt x="153734" y="100775"/>
                  <a:pt x="156305" y="101632"/>
                  <a:pt x="158496" y="103251"/>
                </a:cubicBezTo>
                <a:lnTo>
                  <a:pt x="219456" y="148971"/>
                </a:lnTo>
                <a:lnTo>
                  <a:pt x="237649" y="21622"/>
                </a:lnTo>
                <a:cubicBezTo>
                  <a:pt x="239459" y="9239"/>
                  <a:pt x="250031" y="95"/>
                  <a:pt x="262604" y="0"/>
                </a:cubicBezTo>
                <a:lnTo>
                  <a:pt x="291084" y="0"/>
                </a:lnTo>
                <a:cubicBezTo>
                  <a:pt x="303562" y="0"/>
                  <a:pt x="314230" y="9239"/>
                  <a:pt x="316040" y="21622"/>
                </a:cubicBezTo>
                <a:lnTo>
                  <a:pt x="339662" y="187071"/>
                </a:lnTo>
                <a:cubicBezTo>
                  <a:pt x="339662" y="187071"/>
                  <a:pt x="339757" y="188309"/>
                  <a:pt x="339757" y="188881"/>
                </a:cubicBezTo>
                <a:lnTo>
                  <a:pt x="339757" y="302228"/>
                </a:lnTo>
                <a:lnTo>
                  <a:pt x="364903" y="302228"/>
                </a:lnTo>
                <a:cubicBezTo>
                  <a:pt x="371856" y="302228"/>
                  <a:pt x="377476" y="307848"/>
                  <a:pt x="377571" y="314801"/>
                </a:cubicBezTo>
                <a:cubicBezTo>
                  <a:pt x="377571" y="314801"/>
                  <a:pt x="377571" y="314801"/>
                  <a:pt x="377571" y="314801"/>
                </a:cubicBezTo>
                <a:close/>
                <a:moveTo>
                  <a:pt x="242697" y="166211"/>
                </a:moveTo>
                <a:lnTo>
                  <a:pt x="256127" y="176308"/>
                </a:lnTo>
                <a:lnTo>
                  <a:pt x="312992" y="176308"/>
                </a:lnTo>
                <a:lnTo>
                  <a:pt x="291370" y="25241"/>
                </a:lnTo>
                <a:lnTo>
                  <a:pt x="262890" y="25241"/>
                </a:lnTo>
                <a:lnTo>
                  <a:pt x="242697" y="166306"/>
                </a:lnTo>
                <a:close/>
                <a:moveTo>
                  <a:pt x="62960" y="302228"/>
                </a:moveTo>
                <a:lnTo>
                  <a:pt x="314801" y="302228"/>
                </a:lnTo>
                <a:lnTo>
                  <a:pt x="314801" y="201454"/>
                </a:lnTo>
                <a:lnTo>
                  <a:pt x="251841" y="201454"/>
                </a:lnTo>
                <a:cubicBezTo>
                  <a:pt x="249079" y="201454"/>
                  <a:pt x="246507" y="200597"/>
                  <a:pt x="244316" y="198977"/>
                </a:cubicBezTo>
                <a:lnTo>
                  <a:pt x="221647" y="182023"/>
                </a:lnTo>
                <a:lnTo>
                  <a:pt x="221647" y="182023"/>
                </a:lnTo>
                <a:lnTo>
                  <a:pt x="163735" y="138589"/>
                </a:lnTo>
                <a:lnTo>
                  <a:pt x="163735" y="188976"/>
                </a:lnTo>
                <a:cubicBezTo>
                  <a:pt x="163735" y="195929"/>
                  <a:pt x="158115" y="201549"/>
                  <a:pt x="151162" y="201549"/>
                </a:cubicBezTo>
                <a:cubicBezTo>
                  <a:pt x="148400" y="201549"/>
                  <a:pt x="145828" y="200692"/>
                  <a:pt x="143637" y="199073"/>
                </a:cubicBezTo>
                <a:lnTo>
                  <a:pt x="63056" y="138589"/>
                </a:lnTo>
                <a:lnTo>
                  <a:pt x="63056" y="302324"/>
                </a:lnTo>
                <a:close/>
              </a:path>
            </a:pathLst>
          </a:custGeom>
          <a:solidFill>
            <a:srgbClr val="000000"/>
          </a:solidFill>
          <a:ln w="0" cap="flat">
            <a:noFill/>
            <a:prstDash val="solid"/>
            <a:miter/>
          </a:ln>
        </p:spPr>
        <p:txBody>
          <a:bodyPr rtlCol="0" anchor="ctr"/>
          <a:lstStyle/>
          <a:p>
            <a:pPr>
              <a:defRPr/>
            </a:pPr>
            <a:endParaRPr lang="en-GB"/>
          </a:p>
        </p:txBody>
      </p:sp>
      <p:sp>
        <p:nvSpPr>
          <p:cNvPr id="42" name="Freeform: Shape 41"/>
          <p:cNvSpPr/>
          <p:nvPr/>
        </p:nvSpPr>
        <p:spPr bwMode="auto">
          <a:xfrm>
            <a:off x="1227449" y="4031824"/>
            <a:ext cx="394700" cy="277010"/>
          </a:xfrm>
          <a:custGeom>
            <a:avLst/>
            <a:gdLst>
              <a:gd name="connsiteX0" fmla="*/ 184156 w 394700"/>
              <a:gd name="connsiteY0" fmla="*/ 267486 h 277010"/>
              <a:gd name="connsiteX1" fmla="*/ 171964 w 394700"/>
              <a:gd name="connsiteY1" fmla="*/ 277011 h 277010"/>
              <a:gd name="connsiteX2" fmla="*/ 168821 w 394700"/>
              <a:gd name="connsiteY2" fmla="*/ 276630 h 277010"/>
              <a:gd name="connsiteX3" fmla="*/ 118434 w 394700"/>
              <a:gd name="connsiteY3" fmla="*/ 264057 h 277010"/>
              <a:gd name="connsiteX4" fmla="*/ 114528 w 394700"/>
              <a:gd name="connsiteY4" fmla="*/ 262342 h 277010"/>
              <a:gd name="connsiteX5" fmla="*/ 76714 w 394700"/>
              <a:gd name="connsiteY5" fmla="*/ 237196 h 277010"/>
              <a:gd name="connsiteX6" fmla="*/ 73190 w 394700"/>
              <a:gd name="connsiteY6" fmla="*/ 219766 h 277010"/>
              <a:gd name="connsiteX7" fmla="*/ 90621 w 394700"/>
              <a:gd name="connsiteY7" fmla="*/ 216241 h 277010"/>
              <a:gd name="connsiteX8" fmla="*/ 126530 w 394700"/>
              <a:gd name="connsiteY8" fmla="*/ 240244 h 277010"/>
              <a:gd name="connsiteX9" fmla="*/ 174822 w 394700"/>
              <a:gd name="connsiteY9" fmla="*/ 252341 h 277010"/>
              <a:gd name="connsiteX10" fmla="*/ 184061 w 394700"/>
              <a:gd name="connsiteY10" fmla="*/ 267581 h 277010"/>
              <a:gd name="connsiteX11" fmla="*/ 184061 w 394700"/>
              <a:gd name="connsiteY11" fmla="*/ 267581 h 277010"/>
              <a:gd name="connsiteX12" fmla="*/ 393039 w 394700"/>
              <a:gd name="connsiteY12" fmla="*/ 115657 h 277010"/>
              <a:gd name="connsiteX13" fmla="*/ 380466 w 394700"/>
              <a:gd name="connsiteY13" fmla="*/ 130231 h 277010"/>
              <a:gd name="connsiteX14" fmla="*/ 343224 w 394700"/>
              <a:gd name="connsiteY14" fmla="*/ 148900 h 277010"/>
              <a:gd name="connsiteX15" fmla="*/ 256546 w 394700"/>
              <a:gd name="connsiteY15" fmla="*/ 235577 h 277010"/>
              <a:gd name="connsiteX16" fmla="*/ 244545 w 394700"/>
              <a:gd name="connsiteY16" fmla="*/ 238911 h 277010"/>
              <a:gd name="connsiteX17" fmla="*/ 143770 w 394700"/>
              <a:gd name="connsiteY17" fmla="*/ 213765 h 277010"/>
              <a:gd name="connsiteX18" fmla="*/ 139484 w 394700"/>
              <a:gd name="connsiteY18" fmla="*/ 211765 h 277010"/>
              <a:gd name="connsiteX19" fmla="*/ 52140 w 394700"/>
              <a:gd name="connsiteY19" fmla="*/ 149376 h 277010"/>
              <a:gd name="connsiteX20" fmla="*/ 13944 w 394700"/>
              <a:gd name="connsiteY20" fmla="*/ 130231 h 277010"/>
              <a:gd name="connsiteX21" fmla="*/ 2705 w 394700"/>
              <a:gd name="connsiteY21" fmla="*/ 96417 h 277010"/>
              <a:gd name="connsiteX22" fmla="*/ 41853 w 394700"/>
              <a:gd name="connsiteY22" fmla="*/ 18217 h 277010"/>
              <a:gd name="connsiteX23" fmla="*/ 41853 w 394700"/>
              <a:gd name="connsiteY23" fmla="*/ 18217 h 277010"/>
              <a:gd name="connsiteX24" fmla="*/ 75666 w 394700"/>
              <a:gd name="connsiteY24" fmla="*/ 6977 h 277010"/>
              <a:gd name="connsiteX25" fmla="*/ 110433 w 394700"/>
              <a:gd name="connsiteY25" fmla="*/ 24313 h 277010"/>
              <a:gd name="connsiteX26" fmla="*/ 193872 w 394700"/>
              <a:gd name="connsiteY26" fmla="*/ 500 h 277010"/>
              <a:gd name="connsiteX27" fmla="*/ 200825 w 394700"/>
              <a:gd name="connsiteY27" fmla="*/ 500 h 277010"/>
              <a:gd name="connsiteX28" fmla="*/ 284264 w 394700"/>
              <a:gd name="connsiteY28" fmla="*/ 24313 h 277010"/>
              <a:gd name="connsiteX29" fmla="*/ 319030 w 394700"/>
              <a:gd name="connsiteY29" fmla="*/ 6977 h 277010"/>
              <a:gd name="connsiteX30" fmla="*/ 352844 w 394700"/>
              <a:gd name="connsiteY30" fmla="*/ 18217 h 277010"/>
              <a:gd name="connsiteX31" fmla="*/ 391992 w 394700"/>
              <a:gd name="connsiteY31" fmla="*/ 96417 h 277010"/>
              <a:gd name="connsiteX32" fmla="*/ 393420 w 394700"/>
              <a:gd name="connsiteY32" fmla="*/ 115657 h 277010"/>
              <a:gd name="connsiteX33" fmla="*/ 320364 w 394700"/>
              <a:gd name="connsiteY33" fmla="*/ 136041 h 277010"/>
              <a:gd name="connsiteX34" fmla="*/ 277501 w 394700"/>
              <a:gd name="connsiteY34" fmla="*/ 50411 h 277010"/>
              <a:gd name="connsiteX35" fmla="*/ 227400 w 394700"/>
              <a:gd name="connsiteY35" fmla="*/ 50411 h 277010"/>
              <a:gd name="connsiteX36" fmla="*/ 159296 w 394700"/>
              <a:gd name="connsiteY36" fmla="*/ 116515 h 277010"/>
              <a:gd name="connsiteX37" fmla="*/ 238544 w 394700"/>
              <a:gd name="connsiteY37" fmla="*/ 104513 h 277010"/>
              <a:gd name="connsiteX38" fmla="*/ 255308 w 394700"/>
              <a:gd name="connsiteY38" fmla="*/ 103561 h 277010"/>
              <a:gd name="connsiteX39" fmla="*/ 309505 w 394700"/>
              <a:gd name="connsiteY39" fmla="*/ 146995 h 277010"/>
              <a:gd name="connsiteX40" fmla="*/ 320268 w 394700"/>
              <a:gd name="connsiteY40" fmla="*/ 136136 h 277010"/>
              <a:gd name="connsiteX41" fmla="*/ 25184 w 394700"/>
              <a:gd name="connsiteY41" fmla="*/ 107752 h 277010"/>
              <a:gd name="connsiteX42" fmla="*/ 52997 w 394700"/>
              <a:gd name="connsiteY42" fmla="*/ 121658 h 277010"/>
              <a:gd name="connsiteX43" fmla="*/ 92145 w 394700"/>
              <a:gd name="connsiteY43" fmla="*/ 43458 h 277010"/>
              <a:gd name="connsiteX44" fmla="*/ 64332 w 394700"/>
              <a:gd name="connsiteY44" fmla="*/ 29551 h 277010"/>
              <a:gd name="connsiteX45" fmla="*/ 25184 w 394700"/>
              <a:gd name="connsiteY45" fmla="*/ 107752 h 277010"/>
              <a:gd name="connsiteX46" fmla="*/ 291598 w 394700"/>
              <a:gd name="connsiteY46" fmla="*/ 164806 h 277010"/>
              <a:gd name="connsiteX47" fmla="*/ 247974 w 394700"/>
              <a:gd name="connsiteY47" fmla="*/ 129850 h 277010"/>
              <a:gd name="connsiteX48" fmla="*/ 145770 w 394700"/>
              <a:gd name="connsiteY48" fmla="*/ 137755 h 277010"/>
              <a:gd name="connsiteX49" fmla="*/ 138055 w 394700"/>
              <a:gd name="connsiteY49" fmla="*/ 102989 h 277010"/>
              <a:gd name="connsiteX50" fmla="*/ 141484 w 394700"/>
              <a:gd name="connsiteY50" fmla="*/ 98703 h 277010"/>
              <a:gd name="connsiteX51" fmla="*/ 141579 w 394700"/>
              <a:gd name="connsiteY51" fmla="*/ 98608 h 277010"/>
              <a:gd name="connsiteX52" fmla="*/ 212160 w 394700"/>
              <a:gd name="connsiteY52" fmla="*/ 30123 h 277010"/>
              <a:gd name="connsiteX53" fmla="*/ 197015 w 394700"/>
              <a:gd name="connsiteY53" fmla="*/ 25837 h 277010"/>
              <a:gd name="connsiteX54" fmla="*/ 117672 w 394700"/>
              <a:gd name="connsiteY54" fmla="*/ 48506 h 277010"/>
              <a:gd name="connsiteX55" fmla="*/ 74619 w 394700"/>
              <a:gd name="connsiteY55" fmla="*/ 134612 h 277010"/>
              <a:gd name="connsiteX56" fmla="*/ 152057 w 394700"/>
              <a:gd name="connsiteY56" fmla="*/ 189952 h 277010"/>
              <a:gd name="connsiteX57" fmla="*/ 243592 w 394700"/>
              <a:gd name="connsiteY57" fmla="*/ 212812 h 277010"/>
              <a:gd name="connsiteX58" fmla="*/ 291503 w 394700"/>
              <a:gd name="connsiteY58" fmla="*/ 164806 h 277010"/>
              <a:gd name="connsiteX59" fmla="*/ 369132 w 394700"/>
              <a:gd name="connsiteY59" fmla="*/ 107752 h 277010"/>
              <a:gd name="connsiteX60" fmla="*/ 330079 w 394700"/>
              <a:gd name="connsiteY60" fmla="*/ 29551 h 277010"/>
              <a:gd name="connsiteX61" fmla="*/ 302266 w 394700"/>
              <a:gd name="connsiteY61" fmla="*/ 43458 h 277010"/>
              <a:gd name="connsiteX62" fmla="*/ 341414 w 394700"/>
              <a:gd name="connsiteY62" fmla="*/ 121658 h 277010"/>
              <a:gd name="connsiteX63" fmla="*/ 369227 w 394700"/>
              <a:gd name="connsiteY63" fmla="*/ 107752 h 27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700" h="277010" fill="norm" stroke="1" extrusionOk="0">
                <a:moveTo>
                  <a:pt x="184156" y="267486"/>
                </a:moveTo>
                <a:cubicBezTo>
                  <a:pt x="182727" y="273106"/>
                  <a:pt x="177679" y="277011"/>
                  <a:pt x="171964" y="277011"/>
                </a:cubicBezTo>
                <a:cubicBezTo>
                  <a:pt x="170916" y="277011"/>
                  <a:pt x="169869" y="276916"/>
                  <a:pt x="168821" y="276630"/>
                </a:cubicBezTo>
                <a:lnTo>
                  <a:pt x="118434" y="264057"/>
                </a:lnTo>
                <a:cubicBezTo>
                  <a:pt x="117005" y="263676"/>
                  <a:pt x="115671" y="263104"/>
                  <a:pt x="114528" y="262342"/>
                </a:cubicBezTo>
                <a:lnTo>
                  <a:pt x="76714" y="237196"/>
                </a:lnTo>
                <a:cubicBezTo>
                  <a:pt x="70904" y="233291"/>
                  <a:pt x="69380" y="225481"/>
                  <a:pt x="73190" y="219766"/>
                </a:cubicBezTo>
                <a:cubicBezTo>
                  <a:pt x="77095" y="213955"/>
                  <a:pt x="84906" y="212431"/>
                  <a:pt x="90621" y="216241"/>
                </a:cubicBezTo>
                <a:lnTo>
                  <a:pt x="126530" y="240244"/>
                </a:lnTo>
                <a:lnTo>
                  <a:pt x="174822" y="252341"/>
                </a:lnTo>
                <a:cubicBezTo>
                  <a:pt x="181584" y="253960"/>
                  <a:pt x="185775" y="260818"/>
                  <a:pt x="184061" y="267581"/>
                </a:cubicBezTo>
                <a:cubicBezTo>
                  <a:pt x="184061" y="267581"/>
                  <a:pt x="184061" y="267581"/>
                  <a:pt x="184061" y="267581"/>
                </a:cubicBezTo>
                <a:close/>
                <a:moveTo>
                  <a:pt x="393039" y="115657"/>
                </a:moveTo>
                <a:cubicBezTo>
                  <a:pt x="390944" y="122039"/>
                  <a:pt x="386372" y="127278"/>
                  <a:pt x="380466" y="130231"/>
                </a:cubicBezTo>
                <a:lnTo>
                  <a:pt x="343224" y="148900"/>
                </a:lnTo>
                <a:lnTo>
                  <a:pt x="256546" y="235577"/>
                </a:lnTo>
                <a:cubicBezTo>
                  <a:pt x="253403" y="238720"/>
                  <a:pt x="248831" y="239959"/>
                  <a:pt x="244545" y="238911"/>
                </a:cubicBezTo>
                <a:lnTo>
                  <a:pt x="143770" y="213765"/>
                </a:lnTo>
                <a:cubicBezTo>
                  <a:pt x="142246" y="213384"/>
                  <a:pt x="140817" y="212717"/>
                  <a:pt x="139484" y="211765"/>
                </a:cubicBezTo>
                <a:lnTo>
                  <a:pt x="52140" y="149376"/>
                </a:lnTo>
                <a:lnTo>
                  <a:pt x="13944" y="130231"/>
                </a:lnTo>
                <a:cubicBezTo>
                  <a:pt x="1467" y="124039"/>
                  <a:pt x="-3582" y="108895"/>
                  <a:pt x="2705" y="96417"/>
                </a:cubicBezTo>
                <a:lnTo>
                  <a:pt x="41853" y="18217"/>
                </a:lnTo>
                <a:lnTo>
                  <a:pt x="41853" y="18217"/>
                </a:lnTo>
                <a:cubicBezTo>
                  <a:pt x="48044" y="5739"/>
                  <a:pt x="63189" y="691"/>
                  <a:pt x="75666" y="6977"/>
                </a:cubicBezTo>
                <a:lnTo>
                  <a:pt x="110433" y="24313"/>
                </a:lnTo>
                <a:lnTo>
                  <a:pt x="193872" y="500"/>
                </a:lnTo>
                <a:cubicBezTo>
                  <a:pt x="196158" y="-167"/>
                  <a:pt x="198539" y="-167"/>
                  <a:pt x="200825" y="500"/>
                </a:cubicBezTo>
                <a:lnTo>
                  <a:pt x="284264" y="24313"/>
                </a:lnTo>
                <a:lnTo>
                  <a:pt x="319030" y="6977"/>
                </a:lnTo>
                <a:cubicBezTo>
                  <a:pt x="331508" y="786"/>
                  <a:pt x="346557" y="5834"/>
                  <a:pt x="352844" y="18217"/>
                </a:cubicBezTo>
                <a:lnTo>
                  <a:pt x="391992" y="96417"/>
                </a:lnTo>
                <a:cubicBezTo>
                  <a:pt x="395040" y="102418"/>
                  <a:pt x="395516" y="109276"/>
                  <a:pt x="393420" y="115657"/>
                </a:cubicBezTo>
                <a:close/>
                <a:moveTo>
                  <a:pt x="320364" y="136041"/>
                </a:moveTo>
                <a:lnTo>
                  <a:pt x="277501" y="50411"/>
                </a:lnTo>
                <a:lnTo>
                  <a:pt x="227400" y="50411"/>
                </a:lnTo>
                <a:lnTo>
                  <a:pt x="159296" y="116515"/>
                </a:lnTo>
                <a:cubicBezTo>
                  <a:pt x="179203" y="129278"/>
                  <a:pt x="210445" y="132802"/>
                  <a:pt x="238544" y="104513"/>
                </a:cubicBezTo>
                <a:cubicBezTo>
                  <a:pt x="243116" y="99941"/>
                  <a:pt x="250355" y="99560"/>
                  <a:pt x="255308" y="103561"/>
                </a:cubicBezTo>
                <a:lnTo>
                  <a:pt x="309505" y="146995"/>
                </a:lnTo>
                <a:lnTo>
                  <a:pt x="320268" y="136136"/>
                </a:lnTo>
                <a:close/>
                <a:moveTo>
                  <a:pt x="25184" y="107752"/>
                </a:moveTo>
                <a:lnTo>
                  <a:pt x="52997" y="121658"/>
                </a:lnTo>
                <a:lnTo>
                  <a:pt x="92145" y="43458"/>
                </a:lnTo>
                <a:lnTo>
                  <a:pt x="64332" y="29551"/>
                </a:lnTo>
                <a:lnTo>
                  <a:pt x="25184" y="107752"/>
                </a:lnTo>
                <a:close/>
                <a:moveTo>
                  <a:pt x="291598" y="164806"/>
                </a:moveTo>
                <a:lnTo>
                  <a:pt x="247974" y="129850"/>
                </a:lnTo>
                <a:cubicBezTo>
                  <a:pt x="217208" y="154996"/>
                  <a:pt x="178155" y="158329"/>
                  <a:pt x="145770" y="137755"/>
                </a:cubicBezTo>
                <a:cubicBezTo>
                  <a:pt x="134055" y="130326"/>
                  <a:pt x="130530" y="114705"/>
                  <a:pt x="138055" y="102989"/>
                </a:cubicBezTo>
                <a:cubicBezTo>
                  <a:pt x="139008" y="101465"/>
                  <a:pt x="140246" y="100036"/>
                  <a:pt x="141484" y="98703"/>
                </a:cubicBezTo>
                <a:cubicBezTo>
                  <a:pt x="141484" y="98703"/>
                  <a:pt x="141484" y="98703"/>
                  <a:pt x="141579" y="98608"/>
                </a:cubicBezTo>
                <a:lnTo>
                  <a:pt x="212160" y="30123"/>
                </a:lnTo>
                <a:lnTo>
                  <a:pt x="197015" y="25837"/>
                </a:lnTo>
                <a:lnTo>
                  <a:pt x="117672" y="48506"/>
                </a:lnTo>
                <a:lnTo>
                  <a:pt x="74619" y="134612"/>
                </a:lnTo>
                <a:lnTo>
                  <a:pt x="152057" y="189952"/>
                </a:lnTo>
                <a:lnTo>
                  <a:pt x="243592" y="212812"/>
                </a:lnTo>
                <a:lnTo>
                  <a:pt x="291503" y="164806"/>
                </a:lnTo>
                <a:close/>
                <a:moveTo>
                  <a:pt x="369132" y="107752"/>
                </a:moveTo>
                <a:lnTo>
                  <a:pt x="330079" y="29551"/>
                </a:lnTo>
                <a:lnTo>
                  <a:pt x="302266" y="43458"/>
                </a:lnTo>
                <a:lnTo>
                  <a:pt x="341414" y="121658"/>
                </a:lnTo>
                <a:lnTo>
                  <a:pt x="369227" y="107752"/>
                </a:lnTo>
                <a:close/>
              </a:path>
            </a:pathLst>
          </a:custGeom>
          <a:solidFill>
            <a:srgbClr val="000000"/>
          </a:solidFill>
          <a:ln w="0" cap="flat">
            <a:noFill/>
            <a:prstDash val="solid"/>
            <a:miter/>
          </a:ln>
        </p:spPr>
        <p:txBody>
          <a:bodyPr rtlCol="0" anchor="ctr"/>
          <a:lstStyle/>
          <a:p>
            <a:pPr>
              <a:defRPr/>
            </a:pPr>
            <a:endParaRPr lang="en-GB"/>
          </a:p>
        </p:txBody>
      </p:sp>
      <p:sp>
        <p:nvSpPr>
          <p:cNvPr id="43" name="Freeform: Shape 42"/>
          <p:cNvSpPr/>
          <p:nvPr/>
        </p:nvSpPr>
        <p:spPr bwMode="auto">
          <a:xfrm>
            <a:off x="1186942" y="5189164"/>
            <a:ext cx="402884" cy="352496"/>
          </a:xfrm>
          <a:custGeom>
            <a:avLst/>
            <a:gdLst>
              <a:gd name="connsiteX0" fmla="*/ 396228 w 402884"/>
              <a:gd name="connsiteY0" fmla="*/ 102275 h 352496"/>
              <a:gd name="connsiteX1" fmla="*/ 207348 w 402884"/>
              <a:gd name="connsiteY1" fmla="*/ 1500 h 352496"/>
              <a:gd name="connsiteX2" fmla="*/ 195537 w 402884"/>
              <a:gd name="connsiteY2" fmla="*/ 1500 h 352496"/>
              <a:gd name="connsiteX3" fmla="*/ 6656 w 402884"/>
              <a:gd name="connsiteY3" fmla="*/ 102275 h 352496"/>
              <a:gd name="connsiteX4" fmla="*/ 1512 w 402884"/>
              <a:gd name="connsiteY4" fmla="*/ 119324 h 352496"/>
              <a:gd name="connsiteX5" fmla="*/ 6656 w 402884"/>
              <a:gd name="connsiteY5" fmla="*/ 124468 h 352496"/>
              <a:gd name="connsiteX6" fmla="*/ 50376 w 402884"/>
              <a:gd name="connsiteY6" fmla="*/ 147804 h 352496"/>
              <a:gd name="connsiteX7" fmla="*/ 50376 w 402884"/>
              <a:gd name="connsiteY7" fmla="*/ 224004 h 352496"/>
              <a:gd name="connsiteX8" fmla="*/ 56757 w 402884"/>
              <a:gd name="connsiteY8" fmla="*/ 240768 h 352496"/>
              <a:gd name="connsiteX9" fmla="*/ 201442 w 402884"/>
              <a:gd name="connsiteY9" fmla="*/ 302204 h 352496"/>
              <a:gd name="connsiteX10" fmla="*/ 276975 w 402884"/>
              <a:gd name="connsiteY10" fmla="*/ 288393 h 352496"/>
              <a:gd name="connsiteX11" fmla="*/ 276975 w 402884"/>
              <a:gd name="connsiteY11" fmla="*/ 339923 h 352496"/>
              <a:gd name="connsiteX12" fmla="*/ 289548 w 402884"/>
              <a:gd name="connsiteY12" fmla="*/ 352496 h 352496"/>
              <a:gd name="connsiteX13" fmla="*/ 302121 w 402884"/>
              <a:gd name="connsiteY13" fmla="*/ 339923 h 352496"/>
              <a:gd name="connsiteX14" fmla="*/ 302121 w 402884"/>
              <a:gd name="connsiteY14" fmla="*/ 276201 h 352496"/>
              <a:gd name="connsiteX15" fmla="*/ 346127 w 402884"/>
              <a:gd name="connsiteY15" fmla="*/ 240673 h 352496"/>
              <a:gd name="connsiteX16" fmla="*/ 352509 w 402884"/>
              <a:gd name="connsiteY16" fmla="*/ 223909 h 352496"/>
              <a:gd name="connsiteX17" fmla="*/ 352509 w 402884"/>
              <a:gd name="connsiteY17" fmla="*/ 147709 h 352496"/>
              <a:gd name="connsiteX18" fmla="*/ 396228 w 402884"/>
              <a:gd name="connsiteY18" fmla="*/ 124373 h 352496"/>
              <a:gd name="connsiteX19" fmla="*/ 401372 w 402884"/>
              <a:gd name="connsiteY19" fmla="*/ 107323 h 352496"/>
              <a:gd name="connsiteX20" fmla="*/ 396228 w 402884"/>
              <a:gd name="connsiteY20" fmla="*/ 102179 h 352496"/>
              <a:gd name="connsiteX21" fmla="*/ 201442 w 402884"/>
              <a:gd name="connsiteY21" fmla="*/ 277058 h 352496"/>
              <a:gd name="connsiteX22" fmla="*/ 75522 w 402884"/>
              <a:gd name="connsiteY22" fmla="*/ 224004 h 352496"/>
              <a:gd name="connsiteX23" fmla="*/ 75522 w 402884"/>
              <a:gd name="connsiteY23" fmla="*/ 161234 h 352496"/>
              <a:gd name="connsiteX24" fmla="*/ 195537 w 402884"/>
              <a:gd name="connsiteY24" fmla="*/ 225242 h 352496"/>
              <a:gd name="connsiteX25" fmla="*/ 207348 w 402884"/>
              <a:gd name="connsiteY25" fmla="*/ 225242 h 352496"/>
              <a:gd name="connsiteX26" fmla="*/ 276975 w 402884"/>
              <a:gd name="connsiteY26" fmla="*/ 188095 h 352496"/>
              <a:gd name="connsiteX27" fmla="*/ 276975 w 402884"/>
              <a:gd name="connsiteY27" fmla="*/ 261056 h 352496"/>
              <a:gd name="connsiteX28" fmla="*/ 201442 w 402884"/>
              <a:gd name="connsiteY28" fmla="*/ 277058 h 352496"/>
              <a:gd name="connsiteX29" fmla="*/ 327363 w 402884"/>
              <a:gd name="connsiteY29" fmla="*/ 223909 h 352496"/>
              <a:gd name="connsiteX30" fmla="*/ 302217 w 402884"/>
              <a:gd name="connsiteY30" fmla="*/ 246293 h 352496"/>
              <a:gd name="connsiteX31" fmla="*/ 302217 w 402884"/>
              <a:gd name="connsiteY31" fmla="*/ 174569 h 352496"/>
              <a:gd name="connsiteX32" fmla="*/ 327363 w 402884"/>
              <a:gd name="connsiteY32" fmla="*/ 161139 h 352496"/>
              <a:gd name="connsiteX33" fmla="*/ 327363 w 402884"/>
              <a:gd name="connsiteY33" fmla="*/ 223909 h 352496"/>
              <a:gd name="connsiteX34" fmla="*/ 295835 w 402884"/>
              <a:gd name="connsiteY34" fmla="*/ 149423 h 352496"/>
              <a:gd name="connsiteX35" fmla="*/ 295454 w 402884"/>
              <a:gd name="connsiteY35" fmla="*/ 149233 h 352496"/>
              <a:gd name="connsiteX36" fmla="*/ 207348 w 402884"/>
              <a:gd name="connsiteY36" fmla="*/ 102179 h 352496"/>
              <a:gd name="connsiteX37" fmla="*/ 190393 w 402884"/>
              <a:gd name="connsiteY37" fmla="*/ 107704 h 352496"/>
              <a:gd name="connsiteX38" fmla="*/ 195537 w 402884"/>
              <a:gd name="connsiteY38" fmla="*/ 124468 h 352496"/>
              <a:gd name="connsiteX39" fmla="*/ 269070 w 402884"/>
              <a:gd name="connsiteY39" fmla="*/ 163711 h 352496"/>
              <a:gd name="connsiteX40" fmla="*/ 201347 w 402884"/>
              <a:gd name="connsiteY40" fmla="*/ 199811 h 352496"/>
              <a:gd name="connsiteX41" fmla="*/ 39231 w 402884"/>
              <a:gd name="connsiteY41" fmla="*/ 113324 h 352496"/>
              <a:gd name="connsiteX42" fmla="*/ 201347 w 402884"/>
              <a:gd name="connsiteY42" fmla="*/ 26837 h 352496"/>
              <a:gd name="connsiteX43" fmla="*/ 363462 w 402884"/>
              <a:gd name="connsiteY43" fmla="*/ 113324 h 352496"/>
              <a:gd name="connsiteX44" fmla="*/ 295740 w 402884"/>
              <a:gd name="connsiteY44" fmla="*/ 149423 h 35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2884" h="352496" fill="norm" stroke="1" extrusionOk="0">
                <a:moveTo>
                  <a:pt x="396228" y="102275"/>
                </a:moveTo>
                <a:lnTo>
                  <a:pt x="207348" y="1500"/>
                </a:lnTo>
                <a:cubicBezTo>
                  <a:pt x="203633" y="-500"/>
                  <a:pt x="199251" y="-500"/>
                  <a:pt x="195537" y="1500"/>
                </a:cubicBezTo>
                <a:lnTo>
                  <a:pt x="6656" y="102275"/>
                </a:lnTo>
                <a:cubicBezTo>
                  <a:pt x="560" y="105513"/>
                  <a:pt x="-1821" y="113133"/>
                  <a:pt x="1512" y="119324"/>
                </a:cubicBezTo>
                <a:cubicBezTo>
                  <a:pt x="2655" y="121515"/>
                  <a:pt x="4465" y="123325"/>
                  <a:pt x="6656" y="124468"/>
                </a:cubicBezTo>
                <a:lnTo>
                  <a:pt x="50376" y="147804"/>
                </a:lnTo>
                <a:lnTo>
                  <a:pt x="50376" y="224004"/>
                </a:lnTo>
                <a:cubicBezTo>
                  <a:pt x="50376" y="230195"/>
                  <a:pt x="52662" y="236196"/>
                  <a:pt x="56757" y="240768"/>
                </a:cubicBezTo>
                <a:cubicBezTo>
                  <a:pt x="77331" y="263723"/>
                  <a:pt x="123528" y="302204"/>
                  <a:pt x="201442" y="302204"/>
                </a:cubicBezTo>
                <a:cubicBezTo>
                  <a:pt x="227255" y="302395"/>
                  <a:pt x="252877" y="297728"/>
                  <a:pt x="276975" y="288393"/>
                </a:cubicBezTo>
                <a:lnTo>
                  <a:pt x="276975" y="339923"/>
                </a:lnTo>
                <a:cubicBezTo>
                  <a:pt x="276975" y="346877"/>
                  <a:pt x="282595" y="352496"/>
                  <a:pt x="289548" y="352496"/>
                </a:cubicBezTo>
                <a:cubicBezTo>
                  <a:pt x="296502" y="352496"/>
                  <a:pt x="302121" y="346877"/>
                  <a:pt x="302121" y="339923"/>
                </a:cubicBezTo>
                <a:lnTo>
                  <a:pt x="302121" y="276201"/>
                </a:lnTo>
                <a:cubicBezTo>
                  <a:pt x="318504" y="266676"/>
                  <a:pt x="333363" y="254770"/>
                  <a:pt x="346127" y="240673"/>
                </a:cubicBezTo>
                <a:cubicBezTo>
                  <a:pt x="350223" y="236101"/>
                  <a:pt x="352509" y="230100"/>
                  <a:pt x="352509" y="223909"/>
                </a:cubicBezTo>
                <a:lnTo>
                  <a:pt x="352509" y="147709"/>
                </a:lnTo>
                <a:lnTo>
                  <a:pt x="396228" y="124373"/>
                </a:lnTo>
                <a:cubicBezTo>
                  <a:pt x="402324" y="121134"/>
                  <a:pt x="404706" y="113514"/>
                  <a:pt x="401372" y="107323"/>
                </a:cubicBezTo>
                <a:cubicBezTo>
                  <a:pt x="400229" y="105132"/>
                  <a:pt x="398419" y="103322"/>
                  <a:pt x="396228" y="102179"/>
                </a:cubicBezTo>
                <a:close/>
                <a:moveTo>
                  <a:pt x="201442" y="277058"/>
                </a:moveTo>
                <a:cubicBezTo>
                  <a:pt x="133338" y="277058"/>
                  <a:pt x="93238" y="243816"/>
                  <a:pt x="75522" y="224004"/>
                </a:cubicBezTo>
                <a:lnTo>
                  <a:pt x="75522" y="161234"/>
                </a:lnTo>
                <a:lnTo>
                  <a:pt x="195537" y="225242"/>
                </a:lnTo>
                <a:cubicBezTo>
                  <a:pt x="199251" y="227243"/>
                  <a:pt x="203633" y="227243"/>
                  <a:pt x="207348" y="225242"/>
                </a:cubicBezTo>
                <a:lnTo>
                  <a:pt x="276975" y="188095"/>
                </a:lnTo>
                <a:lnTo>
                  <a:pt x="276975" y="261056"/>
                </a:lnTo>
                <a:cubicBezTo>
                  <a:pt x="257163" y="270296"/>
                  <a:pt x="232113" y="277058"/>
                  <a:pt x="201442" y="277058"/>
                </a:cubicBezTo>
                <a:close/>
                <a:moveTo>
                  <a:pt x="327363" y="223909"/>
                </a:moveTo>
                <a:cubicBezTo>
                  <a:pt x="319838" y="232291"/>
                  <a:pt x="311361" y="239816"/>
                  <a:pt x="302217" y="246293"/>
                </a:cubicBezTo>
                <a:lnTo>
                  <a:pt x="302217" y="174569"/>
                </a:lnTo>
                <a:lnTo>
                  <a:pt x="327363" y="161139"/>
                </a:lnTo>
                <a:lnTo>
                  <a:pt x="327363" y="223909"/>
                </a:lnTo>
                <a:close/>
                <a:moveTo>
                  <a:pt x="295835" y="149423"/>
                </a:moveTo>
                <a:lnTo>
                  <a:pt x="295454" y="149233"/>
                </a:lnTo>
                <a:lnTo>
                  <a:pt x="207348" y="102179"/>
                </a:lnTo>
                <a:cubicBezTo>
                  <a:pt x="201156" y="99036"/>
                  <a:pt x="193536" y="101513"/>
                  <a:pt x="190393" y="107704"/>
                </a:cubicBezTo>
                <a:cubicBezTo>
                  <a:pt x="187345" y="113705"/>
                  <a:pt x="189536" y="121134"/>
                  <a:pt x="195537" y="124468"/>
                </a:cubicBezTo>
                <a:lnTo>
                  <a:pt x="269070" y="163711"/>
                </a:lnTo>
                <a:lnTo>
                  <a:pt x="201347" y="199811"/>
                </a:lnTo>
                <a:lnTo>
                  <a:pt x="39231" y="113324"/>
                </a:lnTo>
                <a:lnTo>
                  <a:pt x="201347" y="26837"/>
                </a:lnTo>
                <a:lnTo>
                  <a:pt x="363462" y="113324"/>
                </a:lnTo>
                <a:lnTo>
                  <a:pt x="295740" y="149423"/>
                </a:lnTo>
                <a:close/>
              </a:path>
            </a:pathLst>
          </a:custGeom>
          <a:solidFill>
            <a:srgbClr val="000000"/>
          </a:solidFill>
          <a:ln w="0" cap="flat">
            <a:noFill/>
            <a:prstDash val="solid"/>
            <a:miter/>
          </a:ln>
        </p:spPr>
        <p:txBody>
          <a:bodyPr rtlCol="0" anchor="ctr"/>
          <a:lstStyle/>
          <a:p>
            <a:pPr>
              <a:defRPr/>
            </a:pPr>
            <a:endParaRPr lang="en-GB"/>
          </a:p>
        </p:txBody>
      </p:sp>
      <p:sp>
        <p:nvSpPr>
          <p:cNvPr id="44" name="Freeform: Shape 43"/>
          <p:cNvSpPr/>
          <p:nvPr/>
        </p:nvSpPr>
        <p:spPr bwMode="auto">
          <a:xfrm>
            <a:off x="6209593" y="2803228"/>
            <a:ext cx="302133" cy="327278"/>
          </a:xfrm>
          <a:custGeom>
            <a:avLst/>
            <a:gdLst>
              <a:gd name="connsiteX0" fmla="*/ 276987 w 302133"/>
              <a:gd name="connsiteY0" fmla="*/ 25146 h 327278"/>
              <a:gd name="connsiteX1" fmla="*/ 239173 w 302133"/>
              <a:gd name="connsiteY1" fmla="*/ 25146 h 327278"/>
              <a:gd name="connsiteX2" fmla="*/ 239173 w 302133"/>
              <a:gd name="connsiteY2" fmla="*/ 12573 h 327278"/>
              <a:gd name="connsiteX3" fmla="*/ 226600 w 302133"/>
              <a:gd name="connsiteY3" fmla="*/ 0 h 327278"/>
              <a:gd name="connsiteX4" fmla="*/ 214027 w 302133"/>
              <a:gd name="connsiteY4" fmla="*/ 12573 h 327278"/>
              <a:gd name="connsiteX5" fmla="*/ 214027 w 302133"/>
              <a:gd name="connsiteY5" fmla="*/ 25146 h 327278"/>
              <a:gd name="connsiteX6" fmla="*/ 88106 w 302133"/>
              <a:gd name="connsiteY6" fmla="*/ 25146 h 327278"/>
              <a:gd name="connsiteX7" fmla="*/ 88106 w 302133"/>
              <a:gd name="connsiteY7" fmla="*/ 12573 h 327278"/>
              <a:gd name="connsiteX8" fmla="*/ 75533 w 302133"/>
              <a:gd name="connsiteY8" fmla="*/ 0 h 327278"/>
              <a:gd name="connsiteX9" fmla="*/ 62960 w 302133"/>
              <a:gd name="connsiteY9" fmla="*/ 12573 h 327278"/>
              <a:gd name="connsiteX10" fmla="*/ 62960 w 302133"/>
              <a:gd name="connsiteY10" fmla="*/ 25146 h 327278"/>
              <a:gd name="connsiteX11" fmla="*/ 25146 w 302133"/>
              <a:gd name="connsiteY11" fmla="*/ 25146 h 327278"/>
              <a:gd name="connsiteX12" fmla="*/ 0 w 302133"/>
              <a:gd name="connsiteY12" fmla="*/ 50292 h 327278"/>
              <a:gd name="connsiteX13" fmla="*/ 0 w 302133"/>
              <a:gd name="connsiteY13" fmla="*/ 302133 h 327278"/>
              <a:gd name="connsiteX14" fmla="*/ 25146 w 302133"/>
              <a:gd name="connsiteY14" fmla="*/ 327279 h 327278"/>
              <a:gd name="connsiteX15" fmla="*/ 276987 w 302133"/>
              <a:gd name="connsiteY15" fmla="*/ 327279 h 327278"/>
              <a:gd name="connsiteX16" fmla="*/ 302133 w 302133"/>
              <a:gd name="connsiteY16" fmla="*/ 302133 h 327278"/>
              <a:gd name="connsiteX17" fmla="*/ 302133 w 302133"/>
              <a:gd name="connsiteY17" fmla="*/ 50292 h 327278"/>
              <a:gd name="connsiteX18" fmla="*/ 276987 w 302133"/>
              <a:gd name="connsiteY18" fmla="*/ 25146 h 327278"/>
              <a:gd name="connsiteX19" fmla="*/ 62960 w 302133"/>
              <a:gd name="connsiteY19" fmla="*/ 50292 h 327278"/>
              <a:gd name="connsiteX20" fmla="*/ 62960 w 302133"/>
              <a:gd name="connsiteY20" fmla="*/ 62865 h 327278"/>
              <a:gd name="connsiteX21" fmla="*/ 75533 w 302133"/>
              <a:gd name="connsiteY21" fmla="*/ 75438 h 327278"/>
              <a:gd name="connsiteX22" fmla="*/ 88106 w 302133"/>
              <a:gd name="connsiteY22" fmla="*/ 62865 h 327278"/>
              <a:gd name="connsiteX23" fmla="*/ 88106 w 302133"/>
              <a:gd name="connsiteY23" fmla="*/ 50292 h 327278"/>
              <a:gd name="connsiteX24" fmla="*/ 214027 w 302133"/>
              <a:gd name="connsiteY24" fmla="*/ 50292 h 327278"/>
              <a:gd name="connsiteX25" fmla="*/ 214027 w 302133"/>
              <a:gd name="connsiteY25" fmla="*/ 62865 h 327278"/>
              <a:gd name="connsiteX26" fmla="*/ 226600 w 302133"/>
              <a:gd name="connsiteY26" fmla="*/ 75438 h 327278"/>
              <a:gd name="connsiteX27" fmla="*/ 239173 w 302133"/>
              <a:gd name="connsiteY27" fmla="*/ 62865 h 327278"/>
              <a:gd name="connsiteX28" fmla="*/ 239173 w 302133"/>
              <a:gd name="connsiteY28" fmla="*/ 50292 h 327278"/>
              <a:gd name="connsiteX29" fmla="*/ 276987 w 302133"/>
              <a:gd name="connsiteY29" fmla="*/ 50292 h 327278"/>
              <a:gd name="connsiteX30" fmla="*/ 276987 w 302133"/>
              <a:gd name="connsiteY30" fmla="*/ 100679 h 327278"/>
              <a:gd name="connsiteX31" fmla="*/ 25146 w 302133"/>
              <a:gd name="connsiteY31" fmla="*/ 100679 h 327278"/>
              <a:gd name="connsiteX32" fmla="*/ 25146 w 302133"/>
              <a:gd name="connsiteY32" fmla="*/ 50292 h 327278"/>
              <a:gd name="connsiteX33" fmla="*/ 62960 w 302133"/>
              <a:gd name="connsiteY33" fmla="*/ 50292 h 327278"/>
              <a:gd name="connsiteX34" fmla="*/ 276987 w 302133"/>
              <a:gd name="connsiteY34" fmla="*/ 302133 h 327278"/>
              <a:gd name="connsiteX35" fmla="*/ 25146 w 302133"/>
              <a:gd name="connsiteY35" fmla="*/ 302133 h 327278"/>
              <a:gd name="connsiteX36" fmla="*/ 25146 w 302133"/>
              <a:gd name="connsiteY36" fmla="*/ 125825 h 327278"/>
              <a:gd name="connsiteX37" fmla="*/ 276987 w 302133"/>
              <a:gd name="connsiteY37" fmla="*/ 125825 h 327278"/>
              <a:gd name="connsiteX38" fmla="*/ 276987 w 302133"/>
              <a:gd name="connsiteY38" fmla="*/ 302133 h 327278"/>
              <a:gd name="connsiteX39" fmla="*/ 216598 w 302133"/>
              <a:gd name="connsiteY39" fmla="*/ 167259 h 327278"/>
              <a:gd name="connsiteX40" fmla="*/ 216598 w 302133"/>
              <a:gd name="connsiteY40" fmla="*/ 185071 h 327278"/>
              <a:gd name="connsiteX41" fmla="*/ 216598 w 302133"/>
              <a:gd name="connsiteY41" fmla="*/ 185071 h 327278"/>
              <a:gd name="connsiteX42" fmla="*/ 141065 w 302133"/>
              <a:gd name="connsiteY42" fmla="*/ 260604 h 327278"/>
              <a:gd name="connsiteX43" fmla="*/ 123254 w 302133"/>
              <a:gd name="connsiteY43" fmla="*/ 260604 h 327278"/>
              <a:gd name="connsiteX44" fmla="*/ 123254 w 302133"/>
              <a:gd name="connsiteY44" fmla="*/ 260604 h 327278"/>
              <a:gd name="connsiteX45" fmla="*/ 85439 w 302133"/>
              <a:gd name="connsiteY45" fmla="*/ 222790 h 327278"/>
              <a:gd name="connsiteX46" fmla="*/ 85439 w 302133"/>
              <a:gd name="connsiteY46" fmla="*/ 204978 h 327278"/>
              <a:gd name="connsiteX47" fmla="*/ 103251 w 302133"/>
              <a:gd name="connsiteY47" fmla="*/ 204978 h 327278"/>
              <a:gd name="connsiteX48" fmla="*/ 132112 w 302133"/>
              <a:gd name="connsiteY48" fmla="*/ 233839 h 327278"/>
              <a:gd name="connsiteX49" fmla="*/ 198787 w 302133"/>
              <a:gd name="connsiteY49" fmla="*/ 167164 h 327278"/>
              <a:gd name="connsiteX50" fmla="*/ 216598 w 302133"/>
              <a:gd name="connsiteY50" fmla="*/ 167164 h 327278"/>
              <a:gd name="connsiteX51" fmla="*/ 216598 w 302133"/>
              <a:gd name="connsiteY51" fmla="*/ 167164 h 32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133" h="327278" fill="norm" stroke="1" extrusionOk="0">
                <a:moveTo>
                  <a:pt x="276987" y="25146"/>
                </a:moveTo>
                <a:lnTo>
                  <a:pt x="239173" y="25146"/>
                </a:lnTo>
                <a:lnTo>
                  <a:pt x="239173" y="12573"/>
                </a:lnTo>
                <a:cubicBezTo>
                  <a:pt x="239173" y="5620"/>
                  <a:pt x="233553" y="0"/>
                  <a:pt x="226600" y="0"/>
                </a:cubicBezTo>
                <a:cubicBezTo>
                  <a:pt x="219646" y="0"/>
                  <a:pt x="214027" y="5620"/>
                  <a:pt x="214027" y="12573"/>
                </a:cubicBezTo>
                <a:lnTo>
                  <a:pt x="214027" y="25146"/>
                </a:lnTo>
                <a:lnTo>
                  <a:pt x="88106" y="25146"/>
                </a:lnTo>
                <a:lnTo>
                  <a:pt x="88106" y="12573"/>
                </a:lnTo>
                <a:cubicBezTo>
                  <a:pt x="88106" y="5620"/>
                  <a:pt x="82487" y="0"/>
                  <a:pt x="75533" y="0"/>
                </a:cubicBezTo>
                <a:cubicBezTo>
                  <a:pt x="68580" y="0"/>
                  <a:pt x="62960" y="5620"/>
                  <a:pt x="62960" y="12573"/>
                </a:cubicBezTo>
                <a:lnTo>
                  <a:pt x="62960" y="25146"/>
                </a:lnTo>
                <a:lnTo>
                  <a:pt x="25146" y="25146"/>
                </a:lnTo>
                <a:cubicBezTo>
                  <a:pt x="11239" y="25146"/>
                  <a:pt x="0" y="36385"/>
                  <a:pt x="0" y="50292"/>
                </a:cubicBezTo>
                <a:lnTo>
                  <a:pt x="0" y="302133"/>
                </a:lnTo>
                <a:cubicBezTo>
                  <a:pt x="0" y="316040"/>
                  <a:pt x="11239" y="327279"/>
                  <a:pt x="25146" y="327279"/>
                </a:cubicBezTo>
                <a:lnTo>
                  <a:pt x="276987" y="327279"/>
                </a:lnTo>
                <a:cubicBezTo>
                  <a:pt x="290894" y="327279"/>
                  <a:pt x="302133" y="316040"/>
                  <a:pt x="302133" y="302133"/>
                </a:cubicBezTo>
                <a:lnTo>
                  <a:pt x="302133" y="50292"/>
                </a:lnTo>
                <a:cubicBezTo>
                  <a:pt x="302133" y="36385"/>
                  <a:pt x="290894" y="25146"/>
                  <a:pt x="276987" y="25146"/>
                </a:cubicBezTo>
                <a:close/>
                <a:moveTo>
                  <a:pt x="62960" y="50292"/>
                </a:moveTo>
                <a:lnTo>
                  <a:pt x="62960" y="62865"/>
                </a:lnTo>
                <a:cubicBezTo>
                  <a:pt x="62960" y="69818"/>
                  <a:pt x="68580" y="75438"/>
                  <a:pt x="75533" y="75438"/>
                </a:cubicBezTo>
                <a:cubicBezTo>
                  <a:pt x="82487" y="75438"/>
                  <a:pt x="88106" y="69818"/>
                  <a:pt x="88106" y="62865"/>
                </a:cubicBezTo>
                <a:lnTo>
                  <a:pt x="88106" y="50292"/>
                </a:lnTo>
                <a:lnTo>
                  <a:pt x="214027" y="50292"/>
                </a:lnTo>
                <a:lnTo>
                  <a:pt x="214027" y="62865"/>
                </a:lnTo>
                <a:cubicBezTo>
                  <a:pt x="214027" y="69818"/>
                  <a:pt x="219646" y="75438"/>
                  <a:pt x="226600" y="75438"/>
                </a:cubicBezTo>
                <a:cubicBezTo>
                  <a:pt x="233553" y="75438"/>
                  <a:pt x="239173" y="69818"/>
                  <a:pt x="239173" y="62865"/>
                </a:cubicBezTo>
                <a:lnTo>
                  <a:pt x="239173" y="50292"/>
                </a:lnTo>
                <a:lnTo>
                  <a:pt x="276987" y="50292"/>
                </a:lnTo>
                <a:lnTo>
                  <a:pt x="276987" y="100679"/>
                </a:lnTo>
                <a:lnTo>
                  <a:pt x="25146" y="100679"/>
                </a:lnTo>
                <a:lnTo>
                  <a:pt x="25146" y="50292"/>
                </a:lnTo>
                <a:lnTo>
                  <a:pt x="62960" y="50292"/>
                </a:lnTo>
                <a:close/>
                <a:moveTo>
                  <a:pt x="276987" y="302133"/>
                </a:moveTo>
                <a:lnTo>
                  <a:pt x="25146" y="302133"/>
                </a:lnTo>
                <a:lnTo>
                  <a:pt x="25146" y="125825"/>
                </a:lnTo>
                <a:lnTo>
                  <a:pt x="276987" y="125825"/>
                </a:lnTo>
                <a:lnTo>
                  <a:pt x="276987" y="302133"/>
                </a:lnTo>
                <a:close/>
                <a:moveTo>
                  <a:pt x="216598" y="167259"/>
                </a:moveTo>
                <a:cubicBezTo>
                  <a:pt x="221552" y="172212"/>
                  <a:pt x="221552" y="180118"/>
                  <a:pt x="216598" y="185071"/>
                </a:cubicBezTo>
                <a:lnTo>
                  <a:pt x="216598" y="185071"/>
                </a:lnTo>
                <a:cubicBezTo>
                  <a:pt x="216598" y="185071"/>
                  <a:pt x="141065" y="260604"/>
                  <a:pt x="141065" y="260604"/>
                </a:cubicBezTo>
                <a:cubicBezTo>
                  <a:pt x="136112" y="265557"/>
                  <a:pt x="128206" y="265557"/>
                  <a:pt x="123254" y="260604"/>
                </a:cubicBezTo>
                <a:cubicBezTo>
                  <a:pt x="123254" y="260604"/>
                  <a:pt x="123254" y="260604"/>
                  <a:pt x="123254" y="260604"/>
                </a:cubicBezTo>
                <a:lnTo>
                  <a:pt x="85439" y="222790"/>
                </a:lnTo>
                <a:cubicBezTo>
                  <a:pt x="80486" y="217837"/>
                  <a:pt x="80486" y="209931"/>
                  <a:pt x="85439" y="204978"/>
                </a:cubicBezTo>
                <a:cubicBezTo>
                  <a:pt x="90392" y="200025"/>
                  <a:pt x="98298" y="200025"/>
                  <a:pt x="103251" y="204978"/>
                </a:cubicBezTo>
                <a:lnTo>
                  <a:pt x="132112" y="233839"/>
                </a:lnTo>
                <a:lnTo>
                  <a:pt x="198787" y="167164"/>
                </a:lnTo>
                <a:cubicBezTo>
                  <a:pt x="203740" y="162211"/>
                  <a:pt x="211646" y="162211"/>
                  <a:pt x="216598" y="167164"/>
                </a:cubicBezTo>
                <a:cubicBezTo>
                  <a:pt x="216598" y="167164"/>
                  <a:pt x="216598" y="167164"/>
                  <a:pt x="216598" y="167164"/>
                </a:cubicBezTo>
                <a:close/>
              </a:path>
            </a:pathLst>
          </a:custGeom>
          <a:solidFill>
            <a:srgbClr val="000000"/>
          </a:solidFill>
          <a:ln w="0" cap="flat">
            <a:noFill/>
            <a:prstDash val="solid"/>
            <a:miter/>
          </a:ln>
        </p:spPr>
        <p:txBody>
          <a:bodyPr rtlCol="0" anchor="ctr"/>
          <a:lstStyle/>
          <a:p>
            <a:pPr>
              <a:defRPr/>
            </a:pPr>
            <a:endParaRPr lang="en-GB"/>
          </a:p>
        </p:txBody>
      </p:sp>
      <p:sp>
        <p:nvSpPr>
          <p:cNvPr id="45" name="Freeform: Shape 44"/>
          <p:cNvSpPr/>
          <p:nvPr/>
        </p:nvSpPr>
        <p:spPr bwMode="auto">
          <a:xfrm>
            <a:off x="6171821" y="3727572"/>
            <a:ext cx="377676" cy="277089"/>
          </a:xfrm>
          <a:custGeom>
            <a:avLst/>
            <a:gdLst>
              <a:gd name="connsiteX0" fmla="*/ 377676 w 377676"/>
              <a:gd name="connsiteY0" fmla="*/ 163732 h 277089"/>
              <a:gd name="connsiteX1" fmla="*/ 365103 w 377676"/>
              <a:gd name="connsiteY1" fmla="*/ 176305 h 277089"/>
              <a:gd name="connsiteX2" fmla="*/ 339957 w 377676"/>
              <a:gd name="connsiteY2" fmla="*/ 176305 h 277089"/>
              <a:gd name="connsiteX3" fmla="*/ 339957 w 377676"/>
              <a:gd name="connsiteY3" fmla="*/ 201451 h 277089"/>
              <a:gd name="connsiteX4" fmla="*/ 327384 w 377676"/>
              <a:gd name="connsiteY4" fmla="*/ 214024 h 277089"/>
              <a:gd name="connsiteX5" fmla="*/ 314811 w 377676"/>
              <a:gd name="connsiteY5" fmla="*/ 201451 h 277089"/>
              <a:gd name="connsiteX6" fmla="*/ 314811 w 377676"/>
              <a:gd name="connsiteY6" fmla="*/ 176305 h 277089"/>
              <a:gd name="connsiteX7" fmla="*/ 289665 w 377676"/>
              <a:gd name="connsiteY7" fmla="*/ 176305 h 277089"/>
              <a:gd name="connsiteX8" fmla="*/ 277092 w 377676"/>
              <a:gd name="connsiteY8" fmla="*/ 163732 h 277089"/>
              <a:gd name="connsiteX9" fmla="*/ 289665 w 377676"/>
              <a:gd name="connsiteY9" fmla="*/ 151159 h 277089"/>
              <a:gd name="connsiteX10" fmla="*/ 314811 w 377676"/>
              <a:gd name="connsiteY10" fmla="*/ 151159 h 277089"/>
              <a:gd name="connsiteX11" fmla="*/ 314811 w 377676"/>
              <a:gd name="connsiteY11" fmla="*/ 126013 h 277089"/>
              <a:gd name="connsiteX12" fmla="*/ 327384 w 377676"/>
              <a:gd name="connsiteY12" fmla="*/ 113440 h 277089"/>
              <a:gd name="connsiteX13" fmla="*/ 339957 w 377676"/>
              <a:gd name="connsiteY13" fmla="*/ 126013 h 277089"/>
              <a:gd name="connsiteX14" fmla="*/ 339957 w 377676"/>
              <a:gd name="connsiteY14" fmla="*/ 151159 h 277089"/>
              <a:gd name="connsiteX15" fmla="*/ 365103 w 377676"/>
              <a:gd name="connsiteY15" fmla="*/ 151159 h 277089"/>
              <a:gd name="connsiteX16" fmla="*/ 377676 w 377676"/>
              <a:gd name="connsiteY16" fmla="*/ 163732 h 277089"/>
              <a:gd name="connsiteX17" fmla="*/ 286617 w 377676"/>
              <a:gd name="connsiteY17" fmla="*/ 256410 h 277089"/>
              <a:gd name="connsiteX18" fmla="*/ 285093 w 377676"/>
              <a:gd name="connsiteY18" fmla="*/ 274126 h 277089"/>
              <a:gd name="connsiteX19" fmla="*/ 267377 w 377676"/>
              <a:gd name="connsiteY19" fmla="*/ 272602 h 277089"/>
              <a:gd name="connsiteX20" fmla="*/ 267377 w 377676"/>
              <a:gd name="connsiteY20" fmla="*/ 272602 h 277089"/>
              <a:gd name="connsiteX21" fmla="*/ 144790 w 377676"/>
              <a:gd name="connsiteY21" fmla="*/ 214119 h 277089"/>
              <a:gd name="connsiteX22" fmla="*/ 22203 w 377676"/>
              <a:gd name="connsiteY22" fmla="*/ 272602 h 277089"/>
              <a:gd name="connsiteX23" fmla="*/ 4487 w 377676"/>
              <a:gd name="connsiteY23" fmla="*/ 274126 h 277089"/>
              <a:gd name="connsiteX24" fmla="*/ 2963 w 377676"/>
              <a:gd name="connsiteY24" fmla="*/ 256410 h 277089"/>
              <a:gd name="connsiteX25" fmla="*/ 88212 w 377676"/>
              <a:gd name="connsiteY25" fmla="*/ 197926 h 277089"/>
              <a:gd name="connsiteX26" fmla="*/ 53922 w 377676"/>
              <a:gd name="connsiteY26" fmla="*/ 50479 h 277089"/>
              <a:gd name="connsiteX27" fmla="*/ 201368 w 377676"/>
              <a:gd name="connsiteY27" fmla="*/ 16189 h 277089"/>
              <a:gd name="connsiteX28" fmla="*/ 235658 w 377676"/>
              <a:gd name="connsiteY28" fmla="*/ 163636 h 277089"/>
              <a:gd name="connsiteX29" fmla="*/ 201368 w 377676"/>
              <a:gd name="connsiteY29" fmla="*/ 197926 h 277089"/>
              <a:gd name="connsiteX30" fmla="*/ 286617 w 377676"/>
              <a:gd name="connsiteY30" fmla="*/ 256410 h 277089"/>
              <a:gd name="connsiteX31" fmla="*/ 144790 w 377676"/>
              <a:gd name="connsiteY31" fmla="*/ 188973 h 277089"/>
              <a:gd name="connsiteX32" fmla="*/ 226610 w 377676"/>
              <a:gd name="connsiteY32" fmla="*/ 107153 h 277089"/>
              <a:gd name="connsiteX33" fmla="*/ 144790 w 377676"/>
              <a:gd name="connsiteY33" fmla="*/ 25333 h 277089"/>
              <a:gd name="connsiteX34" fmla="*/ 62970 w 377676"/>
              <a:gd name="connsiteY34" fmla="*/ 107153 h 277089"/>
              <a:gd name="connsiteX35" fmla="*/ 144790 w 377676"/>
              <a:gd name="connsiteY35" fmla="*/ 188973 h 27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7676" h="277089" fill="norm" stroke="1" extrusionOk="0">
                <a:moveTo>
                  <a:pt x="377676" y="163732"/>
                </a:moveTo>
                <a:cubicBezTo>
                  <a:pt x="377676" y="170685"/>
                  <a:pt x="372057" y="176305"/>
                  <a:pt x="365103" y="176305"/>
                </a:cubicBezTo>
                <a:lnTo>
                  <a:pt x="339957" y="176305"/>
                </a:lnTo>
                <a:lnTo>
                  <a:pt x="339957" y="201451"/>
                </a:lnTo>
                <a:cubicBezTo>
                  <a:pt x="339957" y="208404"/>
                  <a:pt x="334338" y="214024"/>
                  <a:pt x="327384" y="214024"/>
                </a:cubicBezTo>
                <a:cubicBezTo>
                  <a:pt x="320431" y="214024"/>
                  <a:pt x="314811" y="208404"/>
                  <a:pt x="314811" y="201451"/>
                </a:cubicBezTo>
                <a:lnTo>
                  <a:pt x="314811" y="176305"/>
                </a:lnTo>
                <a:lnTo>
                  <a:pt x="289665" y="176305"/>
                </a:lnTo>
                <a:cubicBezTo>
                  <a:pt x="282712" y="176305"/>
                  <a:pt x="277092" y="170685"/>
                  <a:pt x="277092" y="163732"/>
                </a:cubicBezTo>
                <a:cubicBezTo>
                  <a:pt x="277092" y="156778"/>
                  <a:pt x="282712" y="151159"/>
                  <a:pt x="289665" y="151159"/>
                </a:cubicBezTo>
                <a:lnTo>
                  <a:pt x="314811" y="151159"/>
                </a:lnTo>
                <a:lnTo>
                  <a:pt x="314811" y="126013"/>
                </a:lnTo>
                <a:cubicBezTo>
                  <a:pt x="314811" y="119059"/>
                  <a:pt x="320431" y="113440"/>
                  <a:pt x="327384" y="113440"/>
                </a:cubicBezTo>
                <a:cubicBezTo>
                  <a:pt x="334338" y="113440"/>
                  <a:pt x="339957" y="119059"/>
                  <a:pt x="339957" y="126013"/>
                </a:cubicBezTo>
                <a:lnTo>
                  <a:pt x="339957" y="151159"/>
                </a:lnTo>
                <a:lnTo>
                  <a:pt x="365103" y="151159"/>
                </a:lnTo>
                <a:cubicBezTo>
                  <a:pt x="372057" y="151159"/>
                  <a:pt x="377676" y="156778"/>
                  <a:pt x="377676" y="163732"/>
                </a:cubicBezTo>
                <a:close/>
                <a:moveTo>
                  <a:pt x="286617" y="256410"/>
                </a:moveTo>
                <a:cubicBezTo>
                  <a:pt x="291094" y="261744"/>
                  <a:pt x="290427" y="269650"/>
                  <a:pt x="285093" y="274126"/>
                </a:cubicBezTo>
                <a:cubicBezTo>
                  <a:pt x="279759" y="278603"/>
                  <a:pt x="271854" y="277936"/>
                  <a:pt x="267377" y="272602"/>
                </a:cubicBezTo>
                <a:lnTo>
                  <a:pt x="267377" y="272602"/>
                </a:lnTo>
                <a:cubicBezTo>
                  <a:pt x="235754" y="234883"/>
                  <a:pt x="192129" y="214119"/>
                  <a:pt x="144790" y="214119"/>
                </a:cubicBezTo>
                <a:cubicBezTo>
                  <a:pt x="97451" y="214119"/>
                  <a:pt x="53922" y="234883"/>
                  <a:pt x="22203" y="272602"/>
                </a:cubicBezTo>
                <a:cubicBezTo>
                  <a:pt x="17726" y="277936"/>
                  <a:pt x="9821" y="278603"/>
                  <a:pt x="4487" y="274126"/>
                </a:cubicBezTo>
                <a:cubicBezTo>
                  <a:pt x="-847" y="269650"/>
                  <a:pt x="-1514" y="261744"/>
                  <a:pt x="2963" y="256410"/>
                </a:cubicBezTo>
                <a:cubicBezTo>
                  <a:pt x="26490" y="228406"/>
                  <a:pt x="55731" y="208499"/>
                  <a:pt x="88212" y="197926"/>
                </a:cubicBezTo>
                <a:cubicBezTo>
                  <a:pt x="38015" y="166684"/>
                  <a:pt x="22680" y="100676"/>
                  <a:pt x="53922" y="50479"/>
                </a:cubicBezTo>
                <a:cubicBezTo>
                  <a:pt x="85164" y="283"/>
                  <a:pt x="151172" y="-15053"/>
                  <a:pt x="201368" y="16189"/>
                </a:cubicBezTo>
                <a:cubicBezTo>
                  <a:pt x="251565" y="47431"/>
                  <a:pt x="266900" y="113440"/>
                  <a:pt x="235658" y="163636"/>
                </a:cubicBezTo>
                <a:cubicBezTo>
                  <a:pt x="226991" y="177543"/>
                  <a:pt x="215275" y="189259"/>
                  <a:pt x="201368" y="197926"/>
                </a:cubicBezTo>
                <a:cubicBezTo>
                  <a:pt x="233849" y="208594"/>
                  <a:pt x="263091" y="228406"/>
                  <a:pt x="286617" y="256410"/>
                </a:cubicBezTo>
                <a:close/>
                <a:moveTo>
                  <a:pt x="144790" y="188973"/>
                </a:moveTo>
                <a:cubicBezTo>
                  <a:pt x="190034" y="188973"/>
                  <a:pt x="226610" y="152302"/>
                  <a:pt x="226610" y="107153"/>
                </a:cubicBezTo>
                <a:cubicBezTo>
                  <a:pt x="226610" y="62005"/>
                  <a:pt x="189939" y="25333"/>
                  <a:pt x="144790" y="25333"/>
                </a:cubicBezTo>
                <a:cubicBezTo>
                  <a:pt x="99641" y="25333"/>
                  <a:pt x="62970" y="62005"/>
                  <a:pt x="62970" y="107153"/>
                </a:cubicBezTo>
                <a:cubicBezTo>
                  <a:pt x="62970" y="152302"/>
                  <a:pt x="99641" y="188973"/>
                  <a:pt x="144790" y="188973"/>
                </a:cubicBezTo>
                <a:close/>
              </a:path>
            </a:pathLst>
          </a:custGeom>
          <a:solidFill>
            <a:srgbClr val="000000"/>
          </a:solidFill>
          <a:ln w="0" cap="flat">
            <a:noFill/>
            <a:prstDash val="solid"/>
            <a:miter/>
          </a:ln>
        </p:spPr>
        <p:txBody>
          <a:bodyPr rtlCol="0" anchor="ctr"/>
          <a:lstStyle/>
          <a:p>
            <a:pPr>
              <a:defRPr/>
            </a:pPr>
            <a:endParaRPr lang="en-GB"/>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5"/>
        </a:solidFill>
      </p:bgPr>
    </p:bg>
    <p:spTree>
      <p:nvGrpSpPr>
        <p:cNvPr id="1" name=""/>
        <p:cNvGrpSpPr/>
        <p:nvPr/>
      </p:nvGrpSpPr>
      <p:grpSpPr bwMode="auto">
        <a:xfrm>
          <a:off x="0" y="0"/>
          <a:ext cx="0" cy="0"/>
          <a:chOff x="0" y="0"/>
          <a:chExt cx="0" cy="0"/>
        </a:xfrm>
      </p:grpSpPr>
      <p:sp>
        <p:nvSpPr>
          <p:cNvPr id="28" name="Title 1"/>
          <p:cNvSpPr>
            <a:spLocks noGrp="1"/>
          </p:cNvSpPr>
          <p:nvPr>
            <p:ph type="title"/>
          </p:nvPr>
        </p:nvSpPr>
        <p:spPr bwMode="auto">
          <a:xfrm>
            <a:off x="1060416" y="909999"/>
            <a:ext cx="6043695" cy="981615"/>
          </a:xfrm>
        </p:spPr>
        <p:txBody>
          <a:bodyPr>
            <a:spAutoFit/>
          </a:bodyPr>
          <a:lstStyle/>
          <a:p>
            <a:pPr>
              <a:defRPr/>
            </a:pPr>
            <a:r>
              <a:rPr lang="lt-LT">
                <a:solidFill>
                  <a:schemeClr val="bg2"/>
                </a:solidFill>
              </a:rPr>
              <a:t>EU-CONEXUS </a:t>
            </a:r>
            <a:br>
              <a:rPr lang="lt-LT">
                <a:solidFill>
                  <a:schemeClr val="bg2"/>
                </a:solidFill>
              </a:rPr>
            </a:br>
            <a:r>
              <a:rPr lang="lt-LT">
                <a:solidFill>
                  <a:schemeClr val="bg2"/>
                </a:solidFill>
              </a:rPr>
              <a:t>impact</a:t>
            </a:r>
            <a:endParaRPr lang="en-GB"/>
          </a:p>
        </p:txBody>
      </p:sp>
      <p:cxnSp>
        <p:nvCxnSpPr>
          <p:cNvPr id="29" name="Straight Connector 28"/>
          <p:cNvCxnSpPr>
            <a:cxnSpLocks/>
          </p:cNvCxnSpPr>
          <p:nvPr/>
        </p:nvCxnSpPr>
        <p:spPr bwMode="auto">
          <a:xfrm>
            <a:off x="783060" y="908050"/>
            <a:ext cx="0" cy="983564"/>
          </a:xfrm>
          <a:prstGeom prst="line">
            <a:avLst/>
          </a:prstGeom>
          <a:ln w="47625" cap="rnd">
            <a:solidFill>
              <a:schemeClr val="bg2"/>
            </a:solidFill>
          </a:ln>
        </p:spPr>
        <p:style>
          <a:lnRef idx="1">
            <a:schemeClr val="accent1"/>
          </a:lnRef>
          <a:fillRef idx="0">
            <a:schemeClr val="accent1"/>
          </a:fillRef>
          <a:effectRef idx="0">
            <a:schemeClr val="accent1"/>
          </a:effectRef>
          <a:fontRef idx="minor">
            <a:schemeClr val="tx1"/>
          </a:fontRef>
        </p:style>
      </p:cxnSp>
      <p:pic>
        <p:nvPicPr>
          <p:cNvPr id="57" name="Image 1898276136"/>
          <p:cNvPicPr>
            <a:picLocks noChangeAspect="1"/>
          </p:cNvPicPr>
          <p:nvPr/>
        </p:nvPicPr>
        <p:blipFill>
          <a:blip r:embed="rId3"/>
          <a:stretch/>
        </p:blipFill>
        <p:spPr bwMode="auto">
          <a:xfrm>
            <a:off x="6022212" y="836712"/>
            <a:ext cx="5416906" cy="5527001"/>
          </a:xfrm>
          <a:prstGeom prst="rect">
            <a:avLst/>
          </a:prstGeom>
        </p:spPr>
      </p:pic>
      <p:sp>
        <p:nvSpPr>
          <p:cNvPr id="8" name="Text Placeholder 7"/>
          <p:cNvSpPr>
            <a:spLocks noGrp="1"/>
          </p:cNvSpPr>
          <p:nvPr>
            <p:ph type="body" sz="quarter" idx="14"/>
          </p:nvPr>
        </p:nvSpPr>
        <p:spPr bwMode="auto">
          <a:xfrm>
            <a:off x="783060" y="2887273"/>
            <a:ext cx="4232820" cy="2629959"/>
          </a:xfrm>
        </p:spPr>
        <p:txBody>
          <a:bodyPr>
            <a:noAutofit/>
          </a:bodyPr>
          <a:lstStyle/>
          <a:p>
            <a:pPr>
              <a:defRPr/>
            </a:pPr>
            <a:r>
              <a:rPr lang="en-US" sz="1600">
                <a:solidFill>
                  <a:schemeClr val="bg2"/>
                </a:solidFill>
              </a:rPr>
              <a:t>The Universities’ impact on society </a:t>
            </a:r>
            <a:br>
              <a:rPr lang="en-US" sz="1600">
                <a:solidFill>
                  <a:schemeClr val="bg2"/>
                </a:solidFill>
              </a:rPr>
            </a:br>
            <a:r>
              <a:rPr lang="en-US" sz="1600">
                <a:solidFill>
                  <a:schemeClr val="bg2"/>
                </a:solidFill>
              </a:rPr>
              <a:t>and the world at large is undeniable.</a:t>
            </a:r>
            <a:endParaRPr/>
          </a:p>
          <a:p>
            <a:pPr>
              <a:defRPr/>
            </a:pPr>
            <a:r>
              <a:rPr lang="en-US" sz="1600">
                <a:solidFill>
                  <a:schemeClr val="bg2"/>
                </a:solidFill>
              </a:rPr>
              <a:t>Therefore we are committed to supporting the United Nations’ </a:t>
            </a:r>
            <a:r>
              <a:rPr lang="en-US" sz="1600">
                <a:solidFill>
                  <a:schemeClr val="bg2"/>
                </a:solidFill>
                <a:latin typeface="Grantipo SemiBold"/>
              </a:rPr>
              <a:t>Sustainable Development Goals (SDGs) </a:t>
            </a:r>
            <a:r>
              <a:rPr lang="en-US" sz="1600">
                <a:solidFill>
                  <a:schemeClr val="bg2"/>
                </a:solidFill>
              </a:rPr>
              <a:t>and contributing meaningfully to a sustainable future for all, through education, research, and community engagement.</a:t>
            </a:r>
            <a:endParaRPr lang="en-GB" sz="1600">
              <a:solidFill>
                <a:schemeClr val="bg2"/>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1074420" y="908050"/>
            <a:ext cx="9666885" cy="584520"/>
          </a:xfrm>
        </p:spPr>
        <p:txBody>
          <a:bodyPr/>
          <a:lstStyle/>
          <a:p>
            <a:pPr>
              <a:defRPr/>
            </a:pPr>
            <a:r>
              <a:rPr lang="en-US">
                <a:solidFill>
                  <a:schemeClr val="accent3"/>
                </a:solidFill>
              </a:rPr>
              <a:t>Joint services </a:t>
            </a:r>
            <a:br>
              <a:rPr lang="lt-LT"/>
            </a:br>
            <a:r>
              <a:rPr lang="en-US"/>
              <a:t>and IT tools</a:t>
            </a:r>
            <a:endParaRPr/>
          </a:p>
        </p:txBody>
      </p:sp>
      <p:sp>
        <p:nvSpPr>
          <p:cNvPr id="6" name="Text Placeholder 5"/>
          <p:cNvSpPr>
            <a:spLocks noGrp="1"/>
          </p:cNvSpPr>
          <p:nvPr>
            <p:ph type="body" sz="quarter" idx="4294967295"/>
          </p:nvPr>
        </p:nvSpPr>
        <p:spPr bwMode="auto">
          <a:xfrm>
            <a:off x="783060" y="3512771"/>
            <a:ext cx="4573588" cy="666750"/>
          </a:xfrm>
        </p:spPr>
        <p:txBody>
          <a:bodyPr>
            <a:spAutoFit/>
          </a:bodyPr>
          <a:lstStyle/>
          <a:p>
            <a:pPr marL="0" indent="0">
              <a:buNone/>
              <a:defRPr/>
            </a:pPr>
            <a:r>
              <a:rPr lang="en-US" sz="1600" cap="all">
                <a:solidFill>
                  <a:schemeClr val="accent3"/>
                </a:solidFill>
                <a:latin typeface="Campton Medium"/>
              </a:rPr>
              <a:t>Project development </a:t>
            </a:r>
            <a:br>
              <a:rPr lang="en-US" sz="1600" cap="all">
                <a:solidFill>
                  <a:schemeClr val="accent3"/>
                </a:solidFill>
                <a:latin typeface="Campton Medium"/>
              </a:rPr>
            </a:br>
            <a:r>
              <a:rPr lang="en-US" sz="1600" cap="all">
                <a:solidFill>
                  <a:schemeClr val="accent3"/>
                </a:solidFill>
                <a:latin typeface="Campton Medium"/>
              </a:rPr>
              <a:t>support office (PDSO)</a:t>
            </a:r>
            <a:endParaRPr/>
          </a:p>
        </p:txBody>
      </p:sp>
      <p:sp>
        <p:nvSpPr>
          <p:cNvPr id="7" name="Text Placeholder 6"/>
          <p:cNvSpPr>
            <a:spLocks noGrp="1"/>
          </p:cNvSpPr>
          <p:nvPr>
            <p:ph type="body" sz="quarter" idx="4294967295"/>
          </p:nvPr>
        </p:nvSpPr>
        <p:spPr bwMode="auto">
          <a:xfrm>
            <a:off x="783060" y="4264068"/>
            <a:ext cx="4376836" cy="1882310"/>
          </a:xfrm>
        </p:spPr>
        <p:txBody>
          <a:bodyPr wrap="square">
            <a:spAutoFit/>
          </a:bodyPr>
          <a:lstStyle/>
          <a:p>
            <a:pPr marL="0" indent="0">
              <a:buNone/>
              <a:defRPr/>
            </a:pPr>
            <a:r>
              <a:rPr lang="en-US" sz="1400">
                <a:ea typeface="Arial"/>
                <a:cs typeface="Arial"/>
              </a:rPr>
              <a:t>Assists to the EU-CONEXUS academic community (teacher-researchers, researchers or administrative staff) working in any university of the alliance by helping them apply to external calls for proposals. The PDSO has also put in place its own funding opportunities with the goal of enhancing collaboration among partners within the alliance.</a:t>
            </a:r>
            <a:endParaRPr/>
          </a:p>
        </p:txBody>
      </p:sp>
      <p:sp>
        <p:nvSpPr>
          <p:cNvPr id="10" name="Text Placeholder 7"/>
          <p:cNvSpPr txBox="1"/>
          <p:nvPr/>
        </p:nvSpPr>
        <p:spPr bwMode="auto">
          <a:xfrm>
            <a:off x="5908562" y="3501008"/>
            <a:ext cx="3298447" cy="677015"/>
          </a:xfrm>
          <a:prstGeom prst="rect">
            <a:avLst/>
          </a:prstGeom>
        </p:spPr>
        <p:txBody>
          <a:bodyPr vertOverflow="overflow" horzOverflow="overflow" vert="horz" wrap="square" lIns="91440" tIns="45720" rIns="91440" bIns="45720" numCol="1" spcCol="540000" rtlCol="0" fromWordArt="0" anchor="t" anchorCtr="0" forceAA="0" compatLnSpc="0">
            <a:spAutoFit/>
          </a:bodyPr>
          <a:lstStyle>
            <a:lvl1pPr marL="612000" indent="-612000" algn="l" defTabSz="914400">
              <a:lnSpc>
                <a:spcPct val="120000"/>
              </a:lnSpc>
              <a:spcBef>
                <a:spcPts val="1199"/>
              </a:spcBef>
              <a:buClr>
                <a:schemeClr val="accent3"/>
              </a:buClr>
              <a:buSzPct val="180000"/>
              <a:buFont typeface="Grantipo"/>
              <a:buChar char="—"/>
              <a:defRPr sz="1600" b="0" i="0" cap="all">
                <a:solidFill>
                  <a:schemeClr val="accent3"/>
                </a:solidFill>
                <a:latin typeface="Grantipo"/>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spcBef>
                <a:spcPts val="1000"/>
              </a:spcBef>
              <a:buSzPct val="130000"/>
              <a:buFont typeface="Grantipo"/>
              <a:buNone/>
              <a:defRPr/>
            </a:pPr>
            <a:r>
              <a:rPr lang="en-US" sz="1600" b="0" i="0" u="none" strike="noStrike" cap="all" spc="0">
                <a:solidFill>
                  <a:schemeClr val="accent3"/>
                </a:solidFill>
                <a:latin typeface="Campton Medium"/>
                <a:ea typeface="Campton Medium"/>
                <a:cs typeface="Campton Medium"/>
              </a:rPr>
              <a:t>Office for Development of Study Offers (ODSO)</a:t>
            </a:r>
            <a:endParaRPr/>
          </a:p>
        </p:txBody>
      </p:sp>
      <p:sp>
        <p:nvSpPr>
          <p:cNvPr id="12" name=" 11"/>
          <p:cNvSpPr/>
          <p:nvPr/>
        </p:nvSpPr>
        <p:spPr bwMode="auto">
          <a:xfrm>
            <a:off x="5907862" y="4264068"/>
            <a:ext cx="5156690" cy="1691998"/>
          </a:xfrm>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a:lnSpc>
                <a:spcPct val="120000"/>
              </a:lnSpc>
              <a:spcBef>
                <a:spcPts val="1000"/>
              </a:spcBef>
              <a:buClr>
                <a:schemeClr val="accent3"/>
              </a:buClr>
              <a:buSzPct val="130000"/>
              <a:defRPr/>
            </a:pPr>
            <a:r>
              <a:rPr sz="1400">
                <a:latin typeface="Grantipo"/>
              </a:rPr>
              <a:t>The first and only point of contact for developing </a:t>
            </a:r>
            <a:br>
              <a:rPr lang="en-US" sz="1400">
                <a:latin typeface="Grantipo"/>
              </a:rPr>
            </a:br>
            <a:r>
              <a:rPr sz="1400">
                <a:latin typeface="Grantipo"/>
              </a:rPr>
              <a:t>EU-CONEXUS study offers who guides teachers step-by-step from the beginning to the end of the process, cooperates with corresponding structures at partner institutions and coordinates activities of all EU-CONEXUS bodies and structures that might be involved in programme design, development and accreditation.</a:t>
            </a:r>
            <a:endParaRPr/>
          </a:p>
        </p:txBody>
      </p:sp>
      <p:sp>
        <p:nvSpPr>
          <p:cNvPr id="4" name="Text Placeholder 7"/>
          <p:cNvSpPr txBox="1"/>
          <p:nvPr/>
        </p:nvSpPr>
        <p:spPr bwMode="auto">
          <a:xfrm>
            <a:off x="5908562" y="953670"/>
            <a:ext cx="3298447" cy="387927"/>
          </a:xfrm>
          <a:prstGeom prst="rect">
            <a:avLst/>
          </a:prstGeom>
        </p:spPr>
        <p:txBody>
          <a:bodyPr vertOverflow="overflow" horzOverflow="overflow" vert="horz" wrap="square" lIns="91440" tIns="45720" rIns="91440" bIns="45720" numCol="1" spcCol="540000" rtlCol="0" fromWordArt="0" anchor="t" anchorCtr="0" forceAA="0" compatLnSpc="0">
            <a:spAutoFit/>
          </a:bodyPr>
          <a:lstStyle>
            <a:lvl1pPr marL="612000" indent="-612000" algn="l" defTabSz="914400">
              <a:lnSpc>
                <a:spcPct val="120000"/>
              </a:lnSpc>
              <a:spcBef>
                <a:spcPts val="1199"/>
              </a:spcBef>
              <a:buClr>
                <a:schemeClr val="accent3"/>
              </a:buClr>
              <a:buSzPct val="180000"/>
              <a:buFont typeface="Grantipo"/>
              <a:buChar char="—"/>
              <a:defRPr sz="1600" b="0" i="0" cap="all">
                <a:solidFill>
                  <a:schemeClr val="accent3"/>
                </a:solidFill>
                <a:latin typeface="Grantipo"/>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spcBef>
                <a:spcPts val="1000"/>
              </a:spcBef>
              <a:buSzPct val="130000"/>
              <a:buFont typeface="Grantipo"/>
              <a:buNone/>
              <a:defRPr/>
            </a:pPr>
            <a:r>
              <a:rPr lang="en-US" sz="1600" b="0" i="0" u="none" strike="noStrike" cap="all" spc="0">
                <a:solidFill>
                  <a:schemeClr val="accent3"/>
                </a:solidFill>
                <a:latin typeface="Campton Medium"/>
                <a:ea typeface="Campton Medium"/>
                <a:cs typeface="Campton Medium"/>
              </a:rPr>
              <a:t>Career Centre</a:t>
            </a:r>
            <a:endParaRPr lang="en-US"/>
          </a:p>
        </p:txBody>
      </p:sp>
      <p:sp>
        <p:nvSpPr>
          <p:cNvPr id="5" name=" 4"/>
          <p:cNvSpPr/>
          <p:nvPr/>
        </p:nvSpPr>
        <p:spPr bwMode="auto">
          <a:xfrm>
            <a:off x="5907862" y="1411297"/>
            <a:ext cx="5156690" cy="1691998"/>
          </a:xfrm>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indent="0">
              <a:lnSpc>
                <a:spcPct val="120000"/>
              </a:lnSpc>
              <a:spcBef>
                <a:spcPts val="1000"/>
              </a:spcBef>
              <a:buClr>
                <a:schemeClr val="accent3"/>
              </a:buClr>
              <a:buSzPct val="130000"/>
              <a:buNone/>
              <a:defRPr/>
            </a:pPr>
            <a:r>
              <a:rPr lang="en-US" sz="1400">
                <a:latin typeface="Grantipo"/>
              </a:rPr>
              <a:t>Space on the Job Teaser platform where each European University student can register and explore all the listed companies to get the perfect job or internship. Our career advisors are also accessible for one-on-one sessions to assist with career exploration, enhance employability skills, and facilitate successful job applications, and attend job fairs.</a:t>
            </a:r>
            <a:endParaRPr/>
          </a:p>
        </p:txBody>
      </p:sp>
      <p:cxnSp>
        <p:nvCxnSpPr>
          <p:cNvPr id="15" name="Straight Connector 14"/>
          <p:cNvCxnSpPr>
            <a:cxnSpLocks/>
          </p:cNvCxnSpPr>
          <p:nvPr/>
        </p:nvCxnSpPr>
        <p:spPr bwMode="auto">
          <a:xfrm>
            <a:off x="783060" y="915006"/>
            <a:ext cx="0" cy="929818"/>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1074420" y="908050"/>
            <a:ext cx="9666885" cy="584520"/>
          </a:xfrm>
        </p:spPr>
        <p:txBody>
          <a:bodyPr/>
          <a:lstStyle/>
          <a:p>
            <a:pPr>
              <a:defRPr/>
            </a:pPr>
            <a:r>
              <a:rPr lang="en-US"/>
              <a:t>Joint services </a:t>
            </a:r>
            <a:br>
              <a:rPr lang="lt-LT"/>
            </a:br>
            <a:r>
              <a:rPr lang="en-US"/>
              <a:t>and </a:t>
            </a:r>
            <a:r>
              <a:rPr lang="en-US">
                <a:solidFill>
                  <a:schemeClr val="accent3"/>
                </a:solidFill>
              </a:rPr>
              <a:t>IT tools</a:t>
            </a:r>
            <a:endParaRPr/>
          </a:p>
        </p:txBody>
      </p:sp>
      <p:sp>
        <p:nvSpPr>
          <p:cNvPr id="6" name="Text Placeholder 5"/>
          <p:cNvSpPr>
            <a:spLocks noGrp="1"/>
          </p:cNvSpPr>
          <p:nvPr>
            <p:ph type="body" sz="quarter" idx="4294967295"/>
          </p:nvPr>
        </p:nvSpPr>
        <p:spPr bwMode="auto">
          <a:xfrm>
            <a:off x="783060" y="3831867"/>
            <a:ext cx="4573588" cy="370743"/>
          </a:xfrm>
        </p:spPr>
        <p:txBody>
          <a:bodyPr>
            <a:spAutoFit/>
          </a:bodyPr>
          <a:lstStyle/>
          <a:p>
            <a:pPr marL="0" indent="0">
              <a:buNone/>
              <a:defRPr/>
            </a:pPr>
            <a:r>
              <a:rPr lang="lt-LT" sz="1600" cap="all">
                <a:solidFill>
                  <a:schemeClr val="accent3"/>
                </a:solidFill>
                <a:latin typeface="Campton Medium"/>
              </a:rPr>
              <a:t>E</a:t>
            </a:r>
            <a:r>
              <a:rPr lang="en-US" sz="1600" cap="all">
                <a:solidFill>
                  <a:schemeClr val="accent3"/>
                </a:solidFill>
                <a:latin typeface="Campton Medium"/>
              </a:rPr>
              <a:t>U-CONEXUS OpenAIRE Gateway</a:t>
            </a:r>
            <a:endParaRPr/>
          </a:p>
        </p:txBody>
      </p:sp>
      <p:sp>
        <p:nvSpPr>
          <p:cNvPr id="7" name="Text Placeholder 6"/>
          <p:cNvSpPr>
            <a:spLocks noGrp="1"/>
          </p:cNvSpPr>
          <p:nvPr>
            <p:ph type="body" sz="quarter" idx="4294967295"/>
          </p:nvPr>
        </p:nvSpPr>
        <p:spPr bwMode="auto">
          <a:xfrm>
            <a:off x="783060" y="4272310"/>
            <a:ext cx="4376836" cy="848181"/>
          </a:xfrm>
        </p:spPr>
        <p:txBody>
          <a:bodyPr wrap="square">
            <a:spAutoFit/>
          </a:bodyPr>
          <a:lstStyle/>
          <a:p>
            <a:pPr marL="0" indent="0">
              <a:buNone/>
              <a:defRPr/>
            </a:pPr>
            <a:r>
              <a:rPr lang="en-US" sz="1400">
                <a:ea typeface="Arial"/>
                <a:cs typeface="Arial"/>
              </a:rPr>
              <a:t>The EU-CONEXUS OpenAIRE Gateway is an open science platform providing access to open access resources of all EU-CONEXUS partner institutions. </a:t>
            </a:r>
            <a:endParaRPr/>
          </a:p>
        </p:txBody>
      </p:sp>
      <p:sp>
        <p:nvSpPr>
          <p:cNvPr id="4" name="Text Placeholder 7"/>
          <p:cNvSpPr txBox="1"/>
          <p:nvPr/>
        </p:nvSpPr>
        <p:spPr bwMode="auto">
          <a:xfrm>
            <a:off x="5908562" y="908050"/>
            <a:ext cx="3298447" cy="701602"/>
          </a:xfrm>
          <a:prstGeom prst="rect">
            <a:avLst/>
          </a:prstGeom>
        </p:spPr>
        <p:txBody>
          <a:bodyPr vertOverflow="overflow" horzOverflow="overflow" vert="horz" wrap="square" lIns="91440" tIns="45720" rIns="91440" bIns="45720" numCol="1" spcCol="540000" rtlCol="0" fromWordArt="0" anchor="t" anchorCtr="0" forceAA="0" compatLnSpc="0">
            <a:spAutoFit/>
          </a:bodyPr>
          <a:lstStyle>
            <a:lvl1pPr marL="612000" indent="-612000" algn="l" defTabSz="914400">
              <a:lnSpc>
                <a:spcPct val="120000"/>
              </a:lnSpc>
              <a:spcBef>
                <a:spcPts val="1199"/>
              </a:spcBef>
              <a:buClr>
                <a:schemeClr val="accent3"/>
              </a:buClr>
              <a:buSzPct val="180000"/>
              <a:buFont typeface="Grantipo"/>
              <a:buChar char="—"/>
              <a:defRPr sz="1600" b="0" i="0" cap="all">
                <a:solidFill>
                  <a:schemeClr val="accent3"/>
                </a:solidFill>
                <a:latin typeface="Grantipo"/>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spcBef>
                <a:spcPts val="1000"/>
              </a:spcBef>
              <a:buSzPct val="130000"/>
              <a:buFont typeface="Grantipo"/>
              <a:buNone/>
              <a:defRPr/>
            </a:pPr>
            <a:r>
              <a:rPr lang="en-US" sz="1600" b="0" i="0" u="none" strike="noStrike" cap="all" spc="0">
                <a:solidFill>
                  <a:schemeClr val="accent3"/>
                </a:solidFill>
                <a:latin typeface="Campton Medium"/>
                <a:ea typeface="Campton Medium"/>
                <a:cs typeface="Campton Medium"/>
              </a:rPr>
              <a:t>Research &amp; Innovation Information System</a:t>
            </a:r>
            <a:endParaRPr/>
          </a:p>
        </p:txBody>
      </p:sp>
      <p:sp>
        <p:nvSpPr>
          <p:cNvPr id="5" name=" 4"/>
          <p:cNvSpPr/>
          <p:nvPr/>
        </p:nvSpPr>
        <p:spPr bwMode="auto">
          <a:xfrm>
            <a:off x="5907862" y="1671110"/>
            <a:ext cx="4580626" cy="1691998"/>
          </a:xfrm>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indent="0">
              <a:lnSpc>
                <a:spcPct val="120000"/>
              </a:lnSpc>
              <a:spcBef>
                <a:spcPts val="1000"/>
              </a:spcBef>
              <a:buClr>
                <a:schemeClr val="accent3"/>
              </a:buClr>
              <a:buSzPct val="130000"/>
              <a:buNone/>
              <a:defRPr/>
            </a:pPr>
            <a:r>
              <a:rPr lang="en-US" sz="1400">
                <a:latin typeface="Grantipo"/>
              </a:rPr>
              <a:t>Online database for easy search of researchers, research support staff, research units, infrastructures and services offered, research thematics and projects in EU-CONEXUS partner institutions.</a:t>
            </a:r>
            <a:endParaRPr/>
          </a:p>
        </p:txBody>
      </p:sp>
      <p:cxnSp>
        <p:nvCxnSpPr>
          <p:cNvPr id="15" name="Straight Connector 14"/>
          <p:cNvCxnSpPr>
            <a:cxnSpLocks/>
          </p:cNvCxnSpPr>
          <p:nvPr/>
        </p:nvCxnSpPr>
        <p:spPr bwMode="auto">
          <a:xfrm>
            <a:off x="783060" y="915006"/>
            <a:ext cx="0" cy="929818"/>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7"/>
          <p:cNvSpPr txBox="1"/>
          <p:nvPr/>
        </p:nvSpPr>
        <p:spPr bwMode="auto">
          <a:xfrm>
            <a:off x="5907862" y="3814682"/>
            <a:ext cx="3298447" cy="387927"/>
          </a:xfrm>
          <a:prstGeom prst="rect">
            <a:avLst/>
          </a:prstGeom>
        </p:spPr>
        <p:txBody>
          <a:bodyPr vertOverflow="overflow" horzOverflow="overflow" vert="horz" wrap="square" lIns="91440" tIns="45720" rIns="91440" bIns="45720" numCol="1" spcCol="540000" rtlCol="0" fromWordArt="0" anchor="t" anchorCtr="0" forceAA="0" compatLnSpc="0">
            <a:spAutoFit/>
          </a:bodyPr>
          <a:lstStyle>
            <a:lvl1pPr marL="612000" indent="-612000" algn="l" defTabSz="914400">
              <a:lnSpc>
                <a:spcPct val="120000"/>
              </a:lnSpc>
              <a:spcBef>
                <a:spcPts val="1199"/>
              </a:spcBef>
              <a:buClr>
                <a:schemeClr val="accent3"/>
              </a:buClr>
              <a:buSzPct val="180000"/>
              <a:buFont typeface="Grantipo"/>
              <a:buChar char="—"/>
              <a:defRPr sz="1600" b="0" i="0" cap="all">
                <a:solidFill>
                  <a:schemeClr val="accent3"/>
                </a:solidFill>
                <a:latin typeface="Grantipo"/>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spcBef>
                <a:spcPts val="1000"/>
              </a:spcBef>
              <a:buSzPct val="130000"/>
              <a:buNone/>
              <a:defRPr/>
            </a:pPr>
            <a:r>
              <a:rPr lang="en-US" cap="all">
                <a:latin typeface="Campton Medium"/>
              </a:rPr>
              <a:t>Innovation Hub</a:t>
            </a:r>
            <a:endParaRPr lang="en-US"/>
          </a:p>
        </p:txBody>
      </p:sp>
      <p:sp>
        <p:nvSpPr>
          <p:cNvPr id="11" name=" 10"/>
          <p:cNvSpPr/>
          <p:nvPr/>
        </p:nvSpPr>
        <p:spPr bwMode="auto">
          <a:xfrm>
            <a:off x="5907161" y="4272310"/>
            <a:ext cx="5156690" cy="1691998"/>
          </a:xfrm>
        </p:spPr>
        <p:txBody>
          <a:bodyPr rot="0" spcFirstLastPara="0" vertOverflow="overflow" horzOverflow="overflow" vert="horz" wrap="square" lIns="91440" tIns="45720" rIns="91440" bIns="45720" numCol="1" spcCol="0" rtlCol="0" fromWordArt="0" anchor="t" anchorCtr="0" forceAA="0" compatLnSpc="1">
            <a:prstTxWarp prst="textNoShape"/>
            <a:spAutoFit/>
          </a:bodyPr>
          <a:lstStyle/>
          <a:p>
            <a:pPr indent="0">
              <a:lnSpc>
                <a:spcPct val="120000"/>
              </a:lnSpc>
              <a:spcBef>
                <a:spcPts val="1000"/>
              </a:spcBef>
              <a:buClr>
                <a:schemeClr val="accent3"/>
              </a:buClr>
              <a:buSzPct val="130000"/>
              <a:buNone/>
              <a:defRPr/>
            </a:pPr>
            <a:r>
              <a:rPr lang="en-US" sz="1400">
                <a:latin typeface="Grantipo"/>
              </a:rPr>
              <a:t>Social space for investors, entrepreneurs and researchers to identify innovation opportunities and initiate new ideas. One-stop-shop for business representatives looking for ready-made innovative products and solutions. A partnering tool for industry searching for interactive partners.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3"/>
        </a:solidFill>
      </p:bgPr>
    </p:bg>
    <p:spTree>
      <p:nvGrpSpPr>
        <p:cNvPr id="1" name=""/>
        <p:cNvGrpSpPr/>
        <p:nvPr/>
      </p:nvGrpSpPr>
      <p:grpSpPr bwMode="auto">
        <a:xfrm>
          <a:off x="0" y="0"/>
          <a:ext cx="0" cy="0"/>
          <a:chOff x="0" y="0"/>
          <a:chExt cx="0" cy="0"/>
        </a:xfrm>
      </p:grpSpPr>
      <p:sp>
        <p:nvSpPr>
          <p:cNvPr id="25" name="Rectangle: Rounded Corners 24"/>
          <p:cNvSpPr/>
          <p:nvPr/>
        </p:nvSpPr>
        <p:spPr bwMode="auto">
          <a:xfrm>
            <a:off x="8081343" y="1700808"/>
            <a:ext cx="3528000" cy="5565059"/>
          </a:xfrm>
          <a:prstGeom prst="roundRect">
            <a:avLst>
              <a:gd name="adj" fmla="val 5422"/>
            </a:avLst>
          </a:prstGeom>
          <a:solidFill>
            <a:schemeClr val="bg2">
              <a:alpha val="20000"/>
            </a:schemeClr>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en-GB" sz="1100"/>
          </a:p>
        </p:txBody>
      </p:sp>
      <p:sp>
        <p:nvSpPr>
          <p:cNvPr id="34" name="Rectangle: Rounded Corners 33"/>
          <p:cNvSpPr/>
          <p:nvPr/>
        </p:nvSpPr>
        <p:spPr bwMode="auto">
          <a:xfrm>
            <a:off x="4372903" y="1700808"/>
            <a:ext cx="3528000" cy="5565059"/>
          </a:xfrm>
          <a:prstGeom prst="roundRect">
            <a:avLst>
              <a:gd name="adj" fmla="val 5422"/>
            </a:avLst>
          </a:prstGeom>
          <a:solidFill>
            <a:schemeClr val="bg2">
              <a:alpha val="20000"/>
            </a:schemeClr>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en-GB" sz="1100"/>
          </a:p>
        </p:txBody>
      </p:sp>
      <p:sp>
        <p:nvSpPr>
          <p:cNvPr id="33" name="Rectangle: Rounded Corners 32"/>
          <p:cNvSpPr/>
          <p:nvPr/>
        </p:nvSpPr>
        <p:spPr bwMode="auto">
          <a:xfrm>
            <a:off x="614313" y="1721251"/>
            <a:ext cx="3528000" cy="5565059"/>
          </a:xfrm>
          <a:prstGeom prst="roundRect">
            <a:avLst>
              <a:gd name="adj" fmla="val 5422"/>
            </a:avLst>
          </a:prstGeom>
          <a:solidFill>
            <a:schemeClr val="bg2">
              <a:alpha val="20000"/>
            </a:schemeClr>
          </a:solidFill>
          <a:ln w="6350">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en-GB" sz="900"/>
          </a:p>
        </p:txBody>
      </p:sp>
      <p:sp>
        <p:nvSpPr>
          <p:cNvPr id="2134864993" name="Title 1"/>
          <p:cNvSpPr>
            <a:spLocks noGrp="1"/>
          </p:cNvSpPr>
          <p:nvPr/>
        </p:nvSpPr>
        <p:spPr bwMode="auto">
          <a:xfrm>
            <a:off x="775408" y="830834"/>
            <a:ext cx="9666884" cy="584519"/>
          </a:xfrm>
        </p:spPr>
        <p:txBody>
          <a:bodyPr vert="horz" lIns="91440" tIns="45720" rIns="91440" bIns="45720" rtlCol="0" anchor="ctr" anchorCtr="0">
            <a:no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endParaRPr>
              <a:solidFill>
                <a:schemeClr val="bg2"/>
              </a:solidFill>
            </a:endParaRPr>
          </a:p>
        </p:txBody>
      </p:sp>
      <p:cxnSp>
        <p:nvCxnSpPr>
          <p:cNvPr id="39" name="Straight Connector 38"/>
          <p:cNvCxnSpPr>
            <a:cxnSpLocks/>
          </p:cNvCxnSpPr>
          <p:nvPr/>
        </p:nvCxnSpPr>
        <p:spPr bwMode="auto">
          <a:xfrm>
            <a:off x="767408" y="910794"/>
            <a:ext cx="0" cy="432718"/>
          </a:xfrm>
          <a:prstGeom prst="line">
            <a:avLst/>
          </a:prstGeom>
          <a:ln w="4762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bwMode="auto">
          <a:xfrm>
            <a:off x="1074420" y="910794"/>
            <a:ext cx="9666885" cy="584520"/>
          </a:xfrm>
        </p:spPr>
        <p:txBody>
          <a:bodyPr/>
          <a:lstStyle/>
          <a:p>
            <a:pPr>
              <a:defRPr/>
            </a:pPr>
            <a:r>
              <a:rPr lang="en-US">
                <a:solidFill>
                  <a:schemeClr val="bg2"/>
                </a:solidFill>
              </a:rPr>
              <a:t>Projects</a:t>
            </a:r>
            <a:endParaRPr lang="en-GB">
              <a:solidFill>
                <a:schemeClr val="bg2"/>
              </a:solidFill>
            </a:endParaRPr>
          </a:p>
        </p:txBody>
      </p:sp>
      <p:sp>
        <p:nvSpPr>
          <p:cNvPr id="26" name="Text Placeholder 4"/>
          <p:cNvSpPr txBox="1"/>
          <p:nvPr/>
        </p:nvSpPr>
        <p:spPr bwMode="auto">
          <a:xfrm>
            <a:off x="835713" y="2971177"/>
            <a:ext cx="3090600" cy="2801408"/>
          </a:xfrm>
          <a:prstGeom prst="rect">
            <a:avLst/>
          </a:prstGeom>
        </p:spPr>
        <p:txBody>
          <a:bodyPr>
            <a:sp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25000"/>
              </a:lnSpc>
              <a:spcBef>
                <a:spcPts val="1800"/>
              </a:spcBef>
              <a:buNone/>
              <a:defRPr/>
            </a:pPr>
            <a:r>
              <a:rPr lang="en-US" sz="1400">
                <a:solidFill>
                  <a:schemeClr val="bg2"/>
                </a:solidFill>
              </a:rPr>
              <a:t>EU-CONEXUS </a:t>
            </a:r>
            <a:br>
              <a:rPr lang="en-US" sz="1400">
                <a:solidFill>
                  <a:schemeClr val="bg2"/>
                </a:solidFill>
              </a:rPr>
            </a:br>
            <a:r>
              <a:rPr lang="en-US" sz="1200">
                <a:solidFill>
                  <a:schemeClr val="bg2"/>
                </a:solidFill>
              </a:rPr>
              <a:t>(Erasmus+, 2019-2022) </a:t>
            </a:r>
            <a:endParaRPr/>
          </a:p>
          <a:p>
            <a:pPr marL="0" indent="0">
              <a:lnSpc>
                <a:spcPct val="125000"/>
              </a:lnSpc>
              <a:spcBef>
                <a:spcPts val="1800"/>
              </a:spcBef>
              <a:buNone/>
              <a:defRPr/>
            </a:pPr>
            <a:r>
              <a:rPr lang="en-US" sz="1400">
                <a:solidFill>
                  <a:schemeClr val="bg2"/>
                </a:solidFill>
              </a:rPr>
              <a:t>EU-CONEXUS Plus </a:t>
            </a:r>
            <a:br>
              <a:rPr lang="en-US" sz="1400">
                <a:solidFill>
                  <a:schemeClr val="bg2"/>
                </a:solidFill>
              </a:rPr>
            </a:br>
            <a:r>
              <a:rPr lang="en-US" sz="1200">
                <a:solidFill>
                  <a:schemeClr val="bg2"/>
                </a:solidFill>
              </a:rPr>
              <a:t>(Erasmus+, 2022-2026) </a:t>
            </a:r>
            <a:endParaRPr/>
          </a:p>
          <a:p>
            <a:pPr marL="0" indent="0">
              <a:lnSpc>
                <a:spcPct val="125000"/>
              </a:lnSpc>
              <a:spcBef>
                <a:spcPts val="1800"/>
              </a:spcBef>
              <a:buNone/>
              <a:defRPr/>
            </a:pPr>
            <a:r>
              <a:rPr lang="en-US" sz="1400">
                <a:solidFill>
                  <a:schemeClr val="bg2"/>
                </a:solidFill>
              </a:rPr>
              <a:t>EU-CONEXUS Research for Society </a:t>
            </a:r>
            <a:br>
              <a:rPr lang="en-US" sz="1400">
                <a:solidFill>
                  <a:schemeClr val="bg2"/>
                </a:solidFill>
              </a:rPr>
            </a:br>
            <a:r>
              <a:rPr lang="en-US" sz="1200">
                <a:solidFill>
                  <a:schemeClr val="bg2"/>
                </a:solidFill>
              </a:rPr>
              <a:t>(H2020, 2020-2024) </a:t>
            </a:r>
            <a:endParaRPr/>
          </a:p>
          <a:p>
            <a:pPr marL="0" indent="0">
              <a:lnSpc>
                <a:spcPct val="125000"/>
              </a:lnSpc>
              <a:spcBef>
                <a:spcPts val="1800"/>
              </a:spcBef>
              <a:buNone/>
              <a:defRPr/>
            </a:pPr>
            <a:r>
              <a:rPr lang="en-US" sz="1400">
                <a:solidFill>
                  <a:schemeClr val="bg2"/>
                </a:solidFill>
              </a:rPr>
              <a:t>EU-CONEXUS ENABLES  </a:t>
            </a:r>
            <a:br>
              <a:rPr lang="en-US" sz="1400">
                <a:solidFill>
                  <a:schemeClr val="bg2"/>
                </a:solidFill>
              </a:rPr>
            </a:br>
            <a:r>
              <a:rPr lang="en-US" sz="1200">
                <a:solidFill>
                  <a:schemeClr val="bg2"/>
                </a:solidFill>
              </a:rPr>
              <a:t>(Horizon Europe, 2024-2029)</a:t>
            </a:r>
            <a:endParaRPr/>
          </a:p>
        </p:txBody>
      </p:sp>
      <p:sp>
        <p:nvSpPr>
          <p:cNvPr id="27" name="Text Placeholder 1"/>
          <p:cNvSpPr txBox="1"/>
          <p:nvPr/>
        </p:nvSpPr>
        <p:spPr bwMode="auto">
          <a:xfrm>
            <a:off x="870869" y="1906053"/>
            <a:ext cx="3014889" cy="707886"/>
          </a:xfrm>
          <a:prstGeom prst="rect">
            <a:avLst/>
          </a:prstGeom>
        </p:spPr>
        <p:txBody>
          <a:bodyPr wrap="square">
            <a:sp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en-GB" sz="2000">
                <a:solidFill>
                  <a:schemeClr val="bg2"/>
                </a:solidFill>
                <a:latin typeface="Campton Medium"/>
              </a:rPr>
              <a:t>Global strategic </a:t>
            </a:r>
            <a:br>
              <a:rPr lang="en-GB" sz="2000">
                <a:solidFill>
                  <a:schemeClr val="bg2"/>
                </a:solidFill>
                <a:latin typeface="Campton Medium"/>
              </a:rPr>
            </a:br>
            <a:r>
              <a:rPr lang="en-GB" sz="2000">
                <a:solidFill>
                  <a:schemeClr val="bg2"/>
                </a:solidFill>
                <a:latin typeface="Campton Medium"/>
              </a:rPr>
              <a:t>projects</a:t>
            </a:r>
            <a:endParaRPr/>
          </a:p>
        </p:txBody>
      </p:sp>
      <p:sp>
        <p:nvSpPr>
          <p:cNvPr id="28" name="Title 1"/>
          <p:cNvSpPr>
            <a:spLocks noGrp="1"/>
          </p:cNvSpPr>
          <p:nvPr/>
        </p:nvSpPr>
        <p:spPr bwMode="auto">
          <a:xfrm>
            <a:off x="6470419" y="1700808"/>
            <a:ext cx="4107179" cy="1939221"/>
          </a:xfrm>
        </p:spPr>
        <p:txBody>
          <a:bodyPr vertOverflow="overflow" horzOverflow="overflow" vert="horz" wrap="square" lIns="91440" tIns="45720" rIns="91440" bIns="45720" numCol="1" spcCol="0" rtlCol="0" fromWordArt="0" anchor="t" anchorCtr="0" forceAA="0" compatLnSpc="0">
            <a:noAutofit/>
          </a:bodyPr>
          <a:lstStyle>
            <a:lvl1pPr algn="l" defTabSz="914400">
              <a:lnSpc>
                <a:spcPct val="90000"/>
              </a:lnSpc>
              <a:spcBef>
                <a:spcPts val="0"/>
              </a:spcBef>
              <a:buNone/>
              <a:defRPr sz="4000" b="0" i="0" cap="none" spc="0">
                <a:solidFill>
                  <a:srgbClr val="000000"/>
                </a:solidFill>
                <a:latin typeface="Campton Medium"/>
                <a:ea typeface="Campton Medium"/>
                <a:cs typeface="Campton Medium"/>
              </a:defRPr>
            </a:lvl1pPr>
          </a:lstStyle>
          <a:p>
            <a:pPr>
              <a:defRPr/>
            </a:pPr>
            <a:endParaRPr sz="1200" u="none">
              <a:solidFill>
                <a:schemeClr val="tx1"/>
              </a:solidFill>
            </a:endParaRPr>
          </a:p>
        </p:txBody>
      </p:sp>
      <p:sp>
        <p:nvSpPr>
          <p:cNvPr id="29" name="Text Placeholder 9"/>
          <p:cNvSpPr txBox="1"/>
          <p:nvPr/>
        </p:nvSpPr>
        <p:spPr bwMode="auto">
          <a:xfrm>
            <a:off x="4553680" y="2059941"/>
            <a:ext cx="3090668" cy="400110"/>
          </a:xfrm>
          <a:prstGeom prst="rect">
            <a:avLst/>
          </a:prstGeom>
        </p:spPr>
        <p:txBody>
          <a:bodyPr wrap="square">
            <a:sp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en-GB" sz="2000">
                <a:solidFill>
                  <a:schemeClr val="bg2"/>
                </a:solidFill>
                <a:latin typeface="Campton Medium"/>
              </a:rPr>
              <a:t>Educational projects</a:t>
            </a:r>
            <a:endParaRPr/>
          </a:p>
        </p:txBody>
      </p:sp>
      <p:sp>
        <p:nvSpPr>
          <p:cNvPr id="30" name="Text Placeholder 10"/>
          <p:cNvSpPr txBox="1"/>
          <p:nvPr/>
        </p:nvSpPr>
        <p:spPr bwMode="auto">
          <a:xfrm>
            <a:off x="4553680" y="2971177"/>
            <a:ext cx="3198504" cy="3612527"/>
          </a:xfrm>
          <a:prstGeom prst="rect">
            <a:avLst/>
          </a:prstGeom>
        </p:spPr>
        <p:txBody>
          <a:bodyPr wrap="square">
            <a:sp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25000"/>
              </a:lnSpc>
              <a:spcBef>
                <a:spcPts val="1800"/>
              </a:spcBef>
              <a:buNone/>
              <a:defRPr/>
            </a:pPr>
            <a:r>
              <a:rPr lang="fr-FR" sz="1400">
                <a:solidFill>
                  <a:schemeClr val="bg2"/>
                </a:solidFill>
              </a:rPr>
              <a:t>EU-CONEXUS Joint Master Programme on Marine Biotechnology </a:t>
            </a:r>
            <a:r>
              <a:rPr lang="fr-FR" sz="1200">
                <a:solidFill>
                  <a:schemeClr val="bg2"/>
                </a:solidFill>
              </a:rPr>
              <a:t>(Erasmus Mundus Joint Programmes,</a:t>
            </a:r>
            <a:br>
              <a:rPr lang="fr-FR" sz="1200">
                <a:solidFill>
                  <a:schemeClr val="bg2"/>
                </a:solidFill>
              </a:rPr>
            </a:br>
            <a:r>
              <a:rPr lang="fr-FR" sz="1200">
                <a:solidFill>
                  <a:schemeClr val="bg2"/>
                </a:solidFill>
              </a:rPr>
              <a:t> 2022-2027) </a:t>
            </a:r>
            <a:endParaRPr/>
          </a:p>
          <a:p>
            <a:pPr marL="0" indent="0">
              <a:lnSpc>
                <a:spcPct val="125000"/>
              </a:lnSpc>
              <a:spcBef>
                <a:spcPts val="1800"/>
              </a:spcBef>
              <a:buNone/>
              <a:defRPr/>
            </a:pPr>
            <a:r>
              <a:rPr lang="fr-FR" sz="1400">
                <a:solidFill>
                  <a:schemeClr val="bg2"/>
                </a:solidFill>
              </a:rPr>
              <a:t>EU-CONEXUS Digital Humanities Joint Master </a:t>
            </a:r>
            <a:r>
              <a:rPr lang="fr-FR" sz="1200">
                <a:solidFill>
                  <a:schemeClr val="bg2"/>
                </a:solidFill>
              </a:rPr>
              <a:t>(Erasmus Mundus Design Measures, 2022-2023) </a:t>
            </a:r>
            <a:endParaRPr/>
          </a:p>
          <a:p>
            <a:pPr marL="0" indent="0">
              <a:lnSpc>
                <a:spcPct val="125000"/>
              </a:lnSpc>
              <a:spcBef>
                <a:spcPts val="1800"/>
              </a:spcBef>
              <a:buNone/>
              <a:defRPr/>
            </a:pPr>
            <a:r>
              <a:rPr lang="fr-FR" sz="1400">
                <a:solidFill>
                  <a:schemeClr val="bg2"/>
                </a:solidFill>
              </a:rPr>
              <a:t>European Degree: Advancing, Facilitating and Fostering International Collaboration </a:t>
            </a:r>
            <a:br>
              <a:rPr lang="fr-FR" sz="1400">
                <a:solidFill>
                  <a:schemeClr val="bg2"/>
                </a:solidFill>
              </a:rPr>
            </a:br>
            <a:r>
              <a:rPr lang="fr-FR" sz="1400">
                <a:solidFill>
                  <a:schemeClr val="bg2"/>
                </a:solidFill>
              </a:rPr>
              <a:t>in Higher Education ED-AFFICHE </a:t>
            </a:r>
            <a:r>
              <a:rPr lang="fr-FR" sz="1200">
                <a:solidFill>
                  <a:schemeClr val="bg2"/>
                </a:solidFill>
              </a:rPr>
              <a:t>(Erasmus+, 2023-2024)</a:t>
            </a:r>
            <a:endParaRPr/>
          </a:p>
        </p:txBody>
      </p:sp>
      <p:sp>
        <p:nvSpPr>
          <p:cNvPr id="31" name="Text Placeholder 9"/>
          <p:cNvSpPr txBox="1"/>
          <p:nvPr/>
        </p:nvSpPr>
        <p:spPr bwMode="auto">
          <a:xfrm>
            <a:off x="8264228" y="2059941"/>
            <a:ext cx="3092059" cy="400110"/>
          </a:xfrm>
          <a:prstGeom prst="rect">
            <a:avLst/>
          </a:prstGeom>
        </p:spPr>
        <p:txBody>
          <a:bodyPr vert="horz" wrap="square" lIns="91440" tIns="45720" rIns="91440" bIns="45720" rtlCol="0" anchor="t">
            <a:sp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lnSpc>
                <a:spcPct val="100000"/>
              </a:lnSpc>
              <a:defRPr/>
            </a:pPr>
            <a:r>
              <a:rPr lang="en-GB" sz="2000" cap="none">
                <a:solidFill>
                  <a:schemeClr val="bg2"/>
                </a:solidFill>
              </a:rPr>
              <a:t>Strategic partnerships</a:t>
            </a:r>
            <a:endParaRPr/>
          </a:p>
        </p:txBody>
      </p:sp>
      <p:sp>
        <p:nvSpPr>
          <p:cNvPr id="32" name="Text Placeholder 10"/>
          <p:cNvSpPr txBox="1"/>
          <p:nvPr/>
        </p:nvSpPr>
        <p:spPr bwMode="auto">
          <a:xfrm>
            <a:off x="8271086" y="2971177"/>
            <a:ext cx="3085560" cy="2685992"/>
          </a:xfrm>
          <a:prstGeom prst="rect">
            <a:avLst/>
          </a:prstGeom>
        </p:spPr>
        <p:txBody>
          <a:bodyPr vert="horz" wrap="square" lIns="91440" tIns="45720" rIns="91440" bIns="4572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ct val="125000"/>
              </a:lnSpc>
              <a:spcBef>
                <a:spcPts val="1800"/>
              </a:spcBef>
              <a:defRPr/>
            </a:pPr>
            <a:r>
              <a:rPr lang="fr-FR">
                <a:solidFill>
                  <a:schemeClr val="bg2"/>
                </a:solidFill>
              </a:rPr>
              <a:t>Strategic partnership on Student engagement </a:t>
            </a:r>
            <a:r>
              <a:rPr lang="fr-FR" sz="1200">
                <a:solidFill>
                  <a:schemeClr val="bg2"/>
                </a:solidFill>
              </a:rPr>
              <a:t>(Erasmus+, 2020-2023)</a:t>
            </a:r>
            <a:endParaRPr sz="1200">
              <a:solidFill>
                <a:schemeClr val="bg2"/>
              </a:solidFill>
            </a:endParaRPr>
          </a:p>
          <a:p>
            <a:pPr>
              <a:lnSpc>
                <a:spcPct val="125000"/>
              </a:lnSpc>
              <a:spcBef>
                <a:spcPts val="1800"/>
              </a:spcBef>
              <a:defRPr/>
            </a:pPr>
            <a:r>
              <a:rPr lang="fr-FR">
                <a:solidFill>
                  <a:schemeClr val="bg2"/>
                </a:solidFill>
              </a:rPr>
              <a:t>Sport Handicap Inclusive Experience – SHIE </a:t>
            </a:r>
            <a:br>
              <a:rPr lang="fr-FR">
                <a:solidFill>
                  <a:schemeClr val="bg2"/>
                </a:solidFill>
              </a:rPr>
            </a:br>
            <a:r>
              <a:rPr lang="fr-FR" sz="1200">
                <a:solidFill>
                  <a:schemeClr val="bg2"/>
                </a:solidFill>
              </a:rPr>
              <a:t>(Erasmus +, 2021-2024)</a:t>
            </a:r>
            <a:endParaRPr sz="1200">
              <a:solidFill>
                <a:schemeClr val="bg2"/>
              </a:solidFill>
            </a:endParaRPr>
          </a:p>
          <a:p>
            <a:pPr>
              <a:lnSpc>
                <a:spcPct val="125000"/>
              </a:lnSpc>
              <a:spcBef>
                <a:spcPts val="1800"/>
              </a:spcBef>
              <a:defRPr/>
            </a:pPr>
            <a:r>
              <a:rPr lang="fr-FR">
                <a:solidFill>
                  <a:schemeClr val="bg2"/>
                </a:solidFill>
              </a:rPr>
              <a:t>Building Student Identity for European Universities Alliances </a:t>
            </a:r>
            <a:r>
              <a:rPr lang="fr-FR" sz="1200">
                <a:solidFill>
                  <a:schemeClr val="bg2"/>
                </a:solidFill>
              </a:rPr>
              <a:t>(IamSTUDENT) (Erasmus +)</a:t>
            </a:r>
            <a:endParaRPr sz="1200">
              <a:solidFill>
                <a:schemeClr val="bg2"/>
              </a:solidFill>
            </a:endParaRPr>
          </a:p>
        </p:txBody>
      </p:sp>
      <p:cxnSp>
        <p:nvCxnSpPr>
          <p:cNvPr id="37" name="Straight Connector 36"/>
          <p:cNvCxnSpPr>
            <a:cxnSpLocks/>
          </p:cNvCxnSpPr>
          <p:nvPr/>
        </p:nvCxnSpPr>
        <p:spPr bwMode="auto">
          <a:xfrm>
            <a:off x="4629459" y="2706419"/>
            <a:ext cx="3014889" cy="0"/>
          </a:xfrm>
          <a:prstGeom prst="line">
            <a:avLst/>
          </a:prstGeom>
          <a:ln w="12700" cap="rnd">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bwMode="auto">
          <a:xfrm>
            <a:off x="8337899" y="2706419"/>
            <a:ext cx="3014889" cy="0"/>
          </a:xfrm>
          <a:prstGeom prst="line">
            <a:avLst/>
          </a:prstGeom>
          <a:ln w="12700" cap="rnd">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bwMode="auto">
          <a:xfrm>
            <a:off x="870869" y="2708920"/>
            <a:ext cx="3014889" cy="0"/>
          </a:xfrm>
          <a:prstGeom prst="line">
            <a:avLst/>
          </a:prstGeom>
          <a:ln w="12700" cap="rnd">
            <a:solidFill>
              <a:schemeClr val="bg2">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8" name="Picture 7"/>
          <p:cNvPicPr>
            <a:picLocks noChangeAspect="1"/>
          </p:cNvPicPr>
          <p:nvPr/>
        </p:nvPicPr>
        <p:blipFill>
          <a:blip r:embed="rId3"/>
          <a:stretch/>
        </p:blipFill>
        <p:spPr bwMode="auto">
          <a:xfrm>
            <a:off x="0" y="0"/>
            <a:ext cx="12190354" cy="6858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6"/>
        </a:solidFill>
      </p:bgPr>
    </p:bg>
    <p:spTree>
      <p:nvGrpSpPr>
        <p:cNvPr id="1" name=""/>
        <p:cNvGrpSpPr/>
        <p:nvPr/>
      </p:nvGrpSpPr>
      <p:grpSpPr bwMode="auto">
        <a:xfrm>
          <a:off x="0" y="0"/>
          <a:ext cx="0" cy="0"/>
          <a:chOff x="0" y="0"/>
          <a:chExt cx="0" cy="0"/>
        </a:xfrm>
      </p:grpSpPr>
      <p:sp>
        <p:nvSpPr>
          <p:cNvPr id="231909908" name="Slide Number Placeholder 4"/>
          <p:cNvSpPr>
            <a:spLocks noGrp="1"/>
          </p:cNvSpPr>
          <p:nvPr>
            <p:ph type="sldNum" sz="quarter" idx="12"/>
          </p:nvPr>
        </p:nvSpPr>
        <p:spPr bwMode="auto"/>
        <p:txBody>
          <a:bodyPr tIns="0" rIns="0" anchor="t" anchorCtr="0"/>
          <a:lstStyle/>
          <a:p>
            <a:pPr>
              <a:defRPr/>
            </a:pPr>
            <a:fld id="{FE99E682-7336-DF1C-9DCB-051AD3B7533D}" type="slidenum">
              <a:rPr lang="en-US"/>
              <a:t>28</a:t>
            </a:fld>
            <a:r>
              <a:rPr lang="en-US"/>
              <a:t> </a:t>
            </a:r>
            <a:endParaRPr/>
          </a:p>
        </p:txBody>
      </p:sp>
      <p:cxnSp>
        <p:nvCxnSpPr>
          <p:cNvPr id="10" name="Straight Connector 9"/>
          <p:cNvCxnSpPr>
            <a:cxnSpLocks/>
          </p:cNvCxnSpPr>
          <p:nvPr/>
        </p:nvCxnSpPr>
        <p:spPr bwMode="auto">
          <a:xfrm>
            <a:off x="783060" y="908050"/>
            <a:ext cx="0" cy="504726"/>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p:cNvSpPr txBox="1"/>
          <p:nvPr/>
        </p:nvSpPr>
        <p:spPr bwMode="auto">
          <a:xfrm>
            <a:off x="1074420" y="954216"/>
            <a:ext cx="9666885" cy="446084"/>
          </a:xfrm>
          <a:prstGeom prst="rect">
            <a:avLst/>
          </a:prstGeom>
        </p:spPr>
        <p:txBody>
          <a:bodyPr vert="horz" lIns="0" tIns="0" rIns="0" bIns="0" rtlCol="0" anchor="ctr">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lt-LT">
                <a:solidFill>
                  <a:schemeClr val="bg2"/>
                </a:solidFill>
              </a:rPr>
              <a:t>EU-CONEXUS challenges</a:t>
            </a:r>
            <a:endParaRPr lang="en-US">
              <a:solidFill>
                <a:schemeClr val="bg2"/>
              </a:solidFill>
            </a:endParaRPr>
          </a:p>
        </p:txBody>
      </p:sp>
      <p:sp>
        <p:nvSpPr>
          <p:cNvPr id="7" name="Rectangle: Rounded Corners 6"/>
          <p:cNvSpPr/>
          <p:nvPr/>
        </p:nvSpPr>
        <p:spPr bwMode="auto">
          <a:xfrm>
            <a:off x="1074420" y="1916832"/>
            <a:ext cx="3062452" cy="1247052"/>
          </a:xfrm>
          <a:prstGeom prst="roundRect">
            <a:avLst>
              <a:gd name="adj" fmla="val 9734"/>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600" u="sng">
                <a:solidFill>
                  <a:schemeClr val="bg2"/>
                </a:solidFill>
                <a:latin typeface="Grantipo SemiBold"/>
                <a:cs typeface="Arial"/>
              </a:rPr>
              <a:t>Diverse</a:t>
            </a:r>
            <a:r>
              <a:rPr lang="en-US" sz="1600" b="0" i="0" u="none" strike="noStrike" cap="none" spc="0">
                <a:ln>
                  <a:noFill/>
                </a:ln>
                <a:solidFill>
                  <a:schemeClr val="bg2">
                    <a:alpha val="90000"/>
                  </a:schemeClr>
                </a:solidFill>
                <a:latin typeface="Grantipo"/>
                <a:ea typeface="Arial"/>
                <a:cs typeface="Arial"/>
              </a:rPr>
              <a:t> legislative </a:t>
            </a:r>
            <a:r>
              <a:rPr lang="en-US" sz="1600" b="0" i="0" u="sng" strike="noStrike" cap="none" spc="0">
                <a:ln>
                  <a:noFill/>
                </a:ln>
                <a:solidFill>
                  <a:schemeClr val="bg2"/>
                </a:solidFill>
                <a:latin typeface="Grantipo SemiBold"/>
                <a:ea typeface="Arial"/>
                <a:cs typeface="Arial"/>
              </a:rPr>
              <a:t>frameworks</a:t>
            </a:r>
            <a:r>
              <a:rPr lang="en-US" sz="1600" b="0" i="0" u="none" strike="noStrike" cap="none" spc="0">
                <a:ln>
                  <a:noFill/>
                </a:ln>
                <a:solidFill>
                  <a:schemeClr val="bg2"/>
                </a:solidFill>
                <a:latin typeface="Grantipo"/>
                <a:ea typeface="Arial"/>
                <a:cs typeface="Arial"/>
              </a:rPr>
              <a:t> </a:t>
            </a:r>
            <a:r>
              <a:rPr lang="en-US" sz="1600">
                <a:solidFill>
                  <a:schemeClr val="bg2">
                    <a:alpha val="90000"/>
                  </a:schemeClr>
                </a:solidFill>
                <a:latin typeface="Grantipo"/>
                <a:cs typeface="Arial"/>
              </a:rPr>
              <a:t>(studies, degrees, administration...)</a:t>
            </a:r>
            <a:endParaRPr lang="en-GB" sz="1600">
              <a:solidFill>
                <a:schemeClr val="bg2">
                  <a:alpha val="90000"/>
                </a:schemeClr>
              </a:solidFill>
              <a:latin typeface="Grantipo"/>
              <a:cs typeface="Arial"/>
            </a:endParaRPr>
          </a:p>
        </p:txBody>
      </p:sp>
      <p:sp>
        <p:nvSpPr>
          <p:cNvPr id="8" name="Rectangle: Rounded Corners 7"/>
          <p:cNvSpPr/>
          <p:nvPr/>
        </p:nvSpPr>
        <p:spPr bwMode="auto">
          <a:xfrm>
            <a:off x="1074420" y="3447656"/>
            <a:ext cx="3062452" cy="1247052"/>
          </a:xfrm>
          <a:prstGeom prst="roundRect">
            <a:avLst>
              <a:gd name="adj" fmla="val 9734"/>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defRPr/>
            </a:pPr>
            <a:r>
              <a:rPr lang="en-US" sz="1600" u="sng">
                <a:solidFill>
                  <a:schemeClr val="bg2"/>
                </a:solidFill>
                <a:latin typeface="Grantipo SemiBold"/>
                <a:cs typeface="Arial"/>
              </a:rPr>
              <a:t>Low </a:t>
            </a:r>
            <a:r>
              <a:rPr lang="en-IE" sz="1600" u="sng">
                <a:solidFill>
                  <a:schemeClr val="bg2"/>
                </a:solidFill>
                <a:latin typeface="Grantipo SemiBold"/>
                <a:cs typeface="Arial"/>
              </a:rPr>
              <a:t>labour </a:t>
            </a:r>
            <a:r>
              <a:rPr lang="en-US" sz="1600" u="sng">
                <a:solidFill>
                  <a:schemeClr val="bg2"/>
                </a:solidFill>
                <a:latin typeface="Grantipo SemiBold"/>
                <a:cs typeface="Arial"/>
              </a:rPr>
              <a:t>market</a:t>
            </a:r>
            <a:r>
              <a:rPr lang="en-US" sz="1600">
                <a:solidFill>
                  <a:schemeClr val="bg2">
                    <a:alpha val="90000"/>
                  </a:schemeClr>
                </a:solidFill>
                <a:latin typeface="Grantipo"/>
                <a:cs typeface="Arial"/>
              </a:rPr>
              <a:t> and academic recognition of international diplomas</a:t>
            </a:r>
            <a:endParaRPr sz="1600">
              <a:solidFill>
                <a:schemeClr val="bg2">
                  <a:alpha val="90000"/>
                </a:schemeClr>
              </a:solidFill>
              <a:latin typeface="Grantipo"/>
              <a:cs typeface="Arial"/>
            </a:endParaRPr>
          </a:p>
        </p:txBody>
      </p:sp>
      <p:sp>
        <p:nvSpPr>
          <p:cNvPr id="9" name="Rectangle: Rounded Corners 8"/>
          <p:cNvSpPr/>
          <p:nvPr/>
        </p:nvSpPr>
        <p:spPr bwMode="auto">
          <a:xfrm>
            <a:off x="1074420" y="4978480"/>
            <a:ext cx="3062452" cy="1247052"/>
          </a:xfrm>
          <a:prstGeom prst="roundRect">
            <a:avLst>
              <a:gd name="adj" fmla="val 9734"/>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defRPr/>
            </a:pPr>
            <a:r>
              <a:rPr lang="en-US" sz="1600">
                <a:solidFill>
                  <a:schemeClr val="bg2">
                    <a:alpha val="90000"/>
                  </a:schemeClr>
                </a:solidFill>
                <a:latin typeface="Grantipo"/>
                <a:cs typeface="Arial"/>
              </a:rPr>
              <a:t>Difficulties to synchronize </a:t>
            </a:r>
            <a:r>
              <a:rPr lang="en-US" sz="1600" b="0" i="0" u="sng" strike="noStrike" cap="none" spc="0">
                <a:ln>
                  <a:noFill/>
                </a:ln>
                <a:solidFill>
                  <a:schemeClr val="bg2"/>
                </a:solidFill>
                <a:latin typeface="Grantipo SemiBold"/>
                <a:ea typeface="Arial"/>
                <a:cs typeface="Arial"/>
              </a:rPr>
              <a:t>academic calendars</a:t>
            </a:r>
            <a:r>
              <a:rPr lang="en-US" sz="1600" b="0" i="0" u="none" strike="noStrike" cap="none" spc="0">
                <a:ln>
                  <a:noFill/>
                </a:ln>
                <a:solidFill>
                  <a:schemeClr val="bg2"/>
                </a:solidFill>
                <a:latin typeface="Grantipo SemiBold"/>
                <a:ea typeface="Arial"/>
                <a:cs typeface="Arial"/>
              </a:rPr>
              <a:t> </a:t>
            </a:r>
            <a:r>
              <a:rPr lang="en-US" sz="1600">
                <a:solidFill>
                  <a:schemeClr val="bg2">
                    <a:alpha val="90000"/>
                  </a:schemeClr>
                </a:solidFill>
                <a:latin typeface="Grantipo"/>
                <a:cs typeface="Arial"/>
              </a:rPr>
              <a:t>for </a:t>
            </a:r>
            <a:br>
              <a:rPr lang="en-US" sz="1600">
                <a:solidFill>
                  <a:schemeClr val="bg2">
                    <a:alpha val="90000"/>
                  </a:schemeClr>
                </a:solidFill>
                <a:latin typeface="Grantipo"/>
                <a:cs typeface="Arial"/>
              </a:rPr>
            </a:br>
            <a:r>
              <a:rPr lang="en-US" sz="1600">
                <a:solidFill>
                  <a:schemeClr val="bg2">
                    <a:alpha val="90000"/>
                  </a:schemeClr>
                </a:solidFill>
                <a:latin typeface="Grantipo"/>
                <a:cs typeface="Arial"/>
              </a:rPr>
              <a:t>joint offers</a:t>
            </a:r>
            <a:endParaRPr sz="1600">
              <a:solidFill>
                <a:schemeClr val="bg2">
                  <a:alpha val="90000"/>
                </a:schemeClr>
              </a:solidFill>
              <a:latin typeface="Grantipo"/>
              <a:cs typeface="Arial"/>
            </a:endParaRPr>
          </a:p>
        </p:txBody>
      </p:sp>
      <p:sp>
        <p:nvSpPr>
          <p:cNvPr id="11" name="Rectangle: Rounded Corners 10"/>
          <p:cNvSpPr/>
          <p:nvPr/>
        </p:nvSpPr>
        <p:spPr bwMode="auto">
          <a:xfrm>
            <a:off x="4390508" y="1916832"/>
            <a:ext cx="3062452" cy="1995669"/>
          </a:xfrm>
          <a:prstGeom prst="roundRect">
            <a:avLst>
              <a:gd name="adj" fmla="val 4286"/>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defRPr/>
            </a:pPr>
            <a:r>
              <a:rPr lang="en-US" sz="1600">
                <a:solidFill>
                  <a:schemeClr val="bg2">
                    <a:alpha val="90000"/>
                  </a:schemeClr>
                </a:solidFill>
                <a:latin typeface="Grantipo"/>
                <a:cs typeface="Arial"/>
              </a:rPr>
              <a:t>Difficulties with</a:t>
            </a:r>
            <a:r>
              <a:rPr lang="en-US" sz="1600" b="0" i="0" u="none" strike="noStrike" cap="none" spc="0">
                <a:ln>
                  <a:noFill/>
                </a:ln>
                <a:solidFill>
                  <a:schemeClr val="bg2"/>
                </a:solidFill>
                <a:latin typeface="Grantipo"/>
                <a:ea typeface="Arial"/>
                <a:cs typeface="Arial"/>
              </a:rPr>
              <a:t> </a:t>
            </a:r>
            <a:r>
              <a:rPr lang="en-US" sz="1600" b="0" i="0" u="sng" strike="noStrike" cap="none" spc="0">
                <a:ln>
                  <a:noFill/>
                </a:ln>
                <a:solidFill>
                  <a:schemeClr val="bg2"/>
                </a:solidFill>
                <a:latin typeface="Grantipo SemiBold"/>
                <a:ea typeface="Arial"/>
                <a:cs typeface="Arial"/>
              </a:rPr>
              <a:t>foreign languages</a:t>
            </a:r>
            <a:r>
              <a:rPr lang="en-US" sz="1600" b="0" i="0" u="none" strike="noStrike" cap="none" spc="0">
                <a:ln>
                  <a:noFill/>
                </a:ln>
                <a:solidFill>
                  <a:schemeClr val="bg2"/>
                </a:solidFill>
                <a:latin typeface="Grantipo"/>
                <a:ea typeface="Arial"/>
                <a:cs typeface="Arial"/>
              </a:rPr>
              <a:t> </a:t>
            </a:r>
            <a:r>
              <a:rPr lang="en-US" sz="1600">
                <a:solidFill>
                  <a:schemeClr val="bg2">
                    <a:alpha val="90000"/>
                  </a:schemeClr>
                </a:solidFill>
                <a:latin typeface="Grantipo"/>
                <a:cs typeface="Arial"/>
              </a:rPr>
              <a:t>(English is the main Alliance language </a:t>
            </a:r>
            <a:br>
              <a:rPr lang="en-US" sz="1600">
                <a:solidFill>
                  <a:schemeClr val="bg2">
                    <a:alpha val="90000"/>
                  </a:schemeClr>
                </a:solidFill>
                <a:latin typeface="Grantipo"/>
                <a:cs typeface="Arial"/>
              </a:rPr>
            </a:br>
            <a:r>
              <a:rPr lang="en-US" sz="1600">
                <a:solidFill>
                  <a:schemeClr val="bg2">
                    <a:alpha val="90000"/>
                  </a:schemeClr>
                </a:solidFill>
                <a:latin typeface="Grantipo"/>
                <a:cs typeface="Arial"/>
              </a:rPr>
              <a:t>but not spoken by all our community)</a:t>
            </a:r>
            <a:endParaRPr sz="1600">
              <a:solidFill>
                <a:schemeClr val="bg2">
                  <a:alpha val="90000"/>
                </a:schemeClr>
              </a:solidFill>
              <a:latin typeface="Grantipo"/>
              <a:cs typeface="Arial"/>
            </a:endParaRPr>
          </a:p>
        </p:txBody>
      </p:sp>
      <p:sp>
        <p:nvSpPr>
          <p:cNvPr id="12" name="Rectangle: Rounded Corners 11"/>
          <p:cNvSpPr/>
          <p:nvPr/>
        </p:nvSpPr>
        <p:spPr bwMode="auto">
          <a:xfrm>
            <a:off x="7706596" y="1916832"/>
            <a:ext cx="3062452" cy="1247052"/>
          </a:xfrm>
          <a:prstGeom prst="roundRect">
            <a:avLst>
              <a:gd name="adj" fmla="val 9734"/>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defRPr/>
            </a:pPr>
            <a:r>
              <a:rPr lang="en-US" sz="1600">
                <a:solidFill>
                  <a:schemeClr val="bg2">
                    <a:alpha val="90000"/>
                  </a:schemeClr>
                </a:solidFill>
                <a:latin typeface="Grantipo"/>
                <a:cs typeface="Arial"/>
              </a:rPr>
              <a:t>Creating a</a:t>
            </a:r>
            <a:r>
              <a:rPr lang="en-US" sz="1600" b="0" i="0" u="none" strike="noStrike" cap="none" spc="0">
                <a:ln>
                  <a:noFill/>
                </a:ln>
                <a:solidFill>
                  <a:schemeClr val="bg2"/>
                </a:solidFill>
                <a:latin typeface="Grantipo"/>
                <a:ea typeface="Grantipo"/>
                <a:cs typeface="Grantipo"/>
              </a:rPr>
              <a:t> </a:t>
            </a:r>
            <a:r>
              <a:rPr lang="en-US" sz="1600" b="0" i="0" u="sng" strike="noStrike" cap="none" spc="0">
                <a:ln>
                  <a:noFill/>
                </a:ln>
                <a:solidFill>
                  <a:schemeClr val="bg2"/>
                </a:solidFill>
                <a:latin typeface="Grantipo SemiBold"/>
                <a:ea typeface="Grantipo"/>
                <a:cs typeface="Grantipo"/>
              </a:rPr>
              <a:t>"sense of belonging"</a:t>
            </a:r>
            <a:r>
              <a:rPr lang="en-US" sz="1600" b="0" i="0" u="none" strike="noStrike" cap="none" spc="0">
                <a:ln>
                  <a:noFill/>
                </a:ln>
                <a:solidFill>
                  <a:schemeClr val="bg2"/>
                </a:solidFill>
                <a:latin typeface="Grantipo"/>
                <a:ea typeface="Grantipo"/>
                <a:cs typeface="Grantipo"/>
              </a:rPr>
              <a:t> </a:t>
            </a:r>
            <a:r>
              <a:rPr lang="en-US" sz="1600">
                <a:solidFill>
                  <a:schemeClr val="bg2">
                    <a:alpha val="90000"/>
                  </a:schemeClr>
                </a:solidFill>
                <a:latin typeface="Grantipo"/>
                <a:cs typeface="Arial"/>
              </a:rPr>
              <a:t>to the Alliance staff and students.</a:t>
            </a:r>
            <a:endParaRPr sz="1600">
              <a:solidFill>
                <a:schemeClr val="bg2">
                  <a:alpha val="90000"/>
                </a:schemeClr>
              </a:solidFill>
              <a:latin typeface="Grantipo"/>
              <a:cs typeface="Arial"/>
            </a:endParaRPr>
          </a:p>
        </p:txBody>
      </p:sp>
      <p:sp>
        <p:nvSpPr>
          <p:cNvPr id="13" name="Rectangle: Rounded Corners 12"/>
          <p:cNvSpPr/>
          <p:nvPr/>
        </p:nvSpPr>
        <p:spPr bwMode="auto">
          <a:xfrm>
            <a:off x="7724238" y="3447656"/>
            <a:ext cx="3062452" cy="1247052"/>
          </a:xfrm>
          <a:prstGeom prst="roundRect">
            <a:avLst>
              <a:gd name="adj" fmla="val 9734"/>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defRPr/>
            </a:pPr>
            <a:r>
              <a:rPr lang="en-US" sz="1600">
                <a:solidFill>
                  <a:schemeClr val="bg2">
                    <a:alpha val="90000"/>
                  </a:schemeClr>
                </a:solidFill>
                <a:latin typeface="Grantipo"/>
                <a:cs typeface="Arial"/>
              </a:rPr>
              <a:t>Lack of collaborative </a:t>
            </a:r>
            <a:br>
              <a:rPr lang="en-US" sz="1600" b="0" i="0" u="none" strike="noStrike" cap="none" spc="0">
                <a:ln>
                  <a:noFill/>
                </a:ln>
                <a:solidFill>
                  <a:schemeClr val="bg2"/>
                </a:solidFill>
                <a:latin typeface="Grantipo"/>
                <a:ea typeface="Arial"/>
                <a:cs typeface="Arial"/>
              </a:rPr>
            </a:br>
            <a:r>
              <a:rPr lang="en-US" sz="1600" b="0" i="0" u="sng" strike="noStrike" cap="none" spc="0">
                <a:ln>
                  <a:noFill/>
                </a:ln>
                <a:solidFill>
                  <a:schemeClr val="bg2"/>
                </a:solidFill>
                <a:latin typeface="Grantipo SemiBold"/>
                <a:ea typeface="Arial"/>
                <a:cs typeface="Arial"/>
              </a:rPr>
              <a:t>tools and common IT infrastructures</a:t>
            </a:r>
            <a:endParaRPr u="sng">
              <a:latin typeface="Grantipo SemiBold"/>
            </a:endParaRPr>
          </a:p>
        </p:txBody>
      </p:sp>
      <p:sp>
        <p:nvSpPr>
          <p:cNvPr id="14" name="Rectangle: Rounded Corners 13"/>
          <p:cNvSpPr/>
          <p:nvPr/>
        </p:nvSpPr>
        <p:spPr bwMode="auto">
          <a:xfrm>
            <a:off x="7729030" y="4978480"/>
            <a:ext cx="3062452" cy="1247052"/>
          </a:xfrm>
          <a:prstGeom prst="roundRect">
            <a:avLst>
              <a:gd name="adj" fmla="val 9734"/>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bg2">
                    <a:alpha val="90000"/>
                  </a:schemeClr>
                </a:solidFill>
                <a:latin typeface="Grantipo"/>
                <a:cs typeface="Arial"/>
              </a:rPr>
              <a:t>Challenge of sustainability of the Alliance without </a:t>
            </a:r>
            <a:r>
              <a:rPr lang="en-US" sz="1600" b="0" i="0" u="sng" strike="noStrike" cap="none" spc="0">
                <a:ln>
                  <a:noFill/>
                </a:ln>
                <a:solidFill>
                  <a:schemeClr val="bg2"/>
                </a:solidFill>
                <a:latin typeface="Grantipo SemiBold"/>
                <a:ea typeface="Arial"/>
                <a:cs typeface="Arial"/>
              </a:rPr>
              <a:t>long-term funding</a:t>
            </a:r>
            <a:endParaRPr u="sng">
              <a:latin typeface="Grantipo SemiBold"/>
            </a:endParaRPr>
          </a:p>
        </p:txBody>
      </p:sp>
      <p:sp>
        <p:nvSpPr>
          <p:cNvPr id="16" name="Rectangle: Rounded Corners 15"/>
          <p:cNvSpPr/>
          <p:nvPr/>
        </p:nvSpPr>
        <p:spPr bwMode="auto">
          <a:xfrm>
            <a:off x="4410110" y="4200196"/>
            <a:ext cx="3062452" cy="2031225"/>
          </a:xfrm>
          <a:prstGeom prst="roundRect">
            <a:avLst>
              <a:gd name="adj" fmla="val 4286"/>
            </a:avLst>
          </a:prstGeom>
          <a:solidFill>
            <a:schemeClr val="bg2">
              <a:alpha val="2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defRPr/>
            </a:pPr>
            <a:r>
              <a:rPr lang="en-US" sz="1600" u="sng">
                <a:solidFill>
                  <a:schemeClr val="bg2"/>
                </a:solidFill>
                <a:latin typeface="Grantipo SemiBold"/>
                <a:cs typeface="Arial"/>
              </a:rPr>
              <a:t>Unbalanced recognition</a:t>
            </a:r>
            <a:r>
              <a:rPr lang="en-US" sz="1600">
                <a:solidFill>
                  <a:schemeClr val="bg2"/>
                </a:solidFill>
                <a:latin typeface="Grantipo SemiBold"/>
                <a:cs typeface="Arial"/>
              </a:rPr>
              <a:t> </a:t>
            </a:r>
            <a:br>
              <a:rPr lang="en-US" sz="1600" b="0" i="0" u="none" strike="noStrike" cap="none" spc="0">
                <a:ln>
                  <a:noFill/>
                </a:ln>
                <a:solidFill>
                  <a:schemeClr val="bg2"/>
                </a:solidFill>
                <a:latin typeface="Grantipo"/>
                <a:ea typeface="Arial"/>
                <a:cs typeface="Arial"/>
              </a:rPr>
            </a:br>
            <a:r>
              <a:rPr lang="en-US" sz="1600">
                <a:solidFill>
                  <a:schemeClr val="bg2">
                    <a:alpha val="90000"/>
                  </a:schemeClr>
                </a:solidFill>
                <a:latin typeface="Grantipo"/>
                <a:cs typeface="Arial"/>
              </a:rPr>
              <a:t>of European Approach </a:t>
            </a:r>
            <a:br>
              <a:rPr lang="en-US" sz="1600">
                <a:solidFill>
                  <a:schemeClr val="bg2">
                    <a:alpha val="90000"/>
                  </a:schemeClr>
                </a:solidFill>
                <a:latin typeface="Grantipo"/>
                <a:cs typeface="Arial"/>
              </a:rPr>
            </a:br>
            <a:r>
              <a:rPr lang="en-US" sz="1600">
                <a:solidFill>
                  <a:schemeClr val="bg2">
                    <a:alpha val="90000"/>
                  </a:schemeClr>
                </a:solidFill>
                <a:latin typeface="Grantipo"/>
                <a:cs typeface="Arial"/>
              </a:rPr>
              <a:t>for accreditation of joint programmes in national processes</a:t>
            </a:r>
            <a:endParaRPr sz="1600">
              <a:solidFill>
                <a:schemeClr val="bg2">
                  <a:alpha val="90000"/>
                </a:schemeClr>
              </a:solidFill>
              <a:latin typeface="Grantipo"/>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Subtitle 1"/>
          <p:cNvSpPr>
            <a:spLocks noGrp="1"/>
          </p:cNvSpPr>
          <p:nvPr>
            <p:ph type="subTitle" idx="1"/>
          </p:nvPr>
        </p:nvSpPr>
        <p:spPr bwMode="auto">
          <a:xfrm>
            <a:off x="1879599" y="6037444"/>
            <a:ext cx="7672785" cy="680991"/>
          </a:xfrm>
        </p:spPr>
        <p:txBody>
          <a:bodyPr>
            <a:normAutofit/>
          </a:bodyPr>
          <a:lstStyle/>
          <a:p>
            <a:pPr>
              <a:defRPr/>
            </a:pPr>
            <a:r>
              <a:rPr lang="lt-LT"/>
              <a:t>info@eu-conexus.eu </a:t>
            </a:r>
            <a:endParaRPr/>
          </a:p>
          <a:p>
            <a:pPr>
              <a:defRPr/>
            </a:pPr>
            <a:r>
              <a:rPr lang="en-US">
                <a:solidFill>
                  <a:schemeClr val="bg2"/>
                </a:solidFill>
              </a:rPr>
              <a:t>www.eu-conexus.eu</a:t>
            </a:r>
            <a:endParaRPr/>
          </a:p>
        </p:txBody>
      </p:sp>
      <p:sp>
        <p:nvSpPr>
          <p:cNvPr id="3" name="Title 2"/>
          <p:cNvSpPr>
            <a:spLocks noGrp="1"/>
          </p:cNvSpPr>
          <p:nvPr>
            <p:ph type="title"/>
          </p:nvPr>
        </p:nvSpPr>
        <p:spPr bwMode="auto">
          <a:xfrm>
            <a:off x="1991919" y="1786806"/>
            <a:ext cx="3484928" cy="696922"/>
          </a:xfrm>
        </p:spPr>
        <p:txBody>
          <a:bodyPr wrap="none" lIns="0" tIns="0" rIns="0" bIns="0">
            <a:spAutoFit/>
          </a:bodyPr>
          <a:lstStyle/>
          <a:p>
            <a:pPr>
              <a:defRPr/>
            </a:pPr>
            <a:r>
              <a:rPr lang="en-US"/>
              <a:t>Contact us</a:t>
            </a:r>
            <a:endParaRPr/>
          </a:p>
        </p:txBody>
      </p:sp>
      <p:sp>
        <p:nvSpPr>
          <p:cNvPr id="4" name="TextBox 3"/>
          <p:cNvSpPr txBox="1"/>
          <p:nvPr/>
        </p:nvSpPr>
        <p:spPr bwMode="auto">
          <a:xfrm>
            <a:off x="1879599" y="5568534"/>
            <a:ext cx="8296285" cy="400110"/>
          </a:xfrm>
          <a:prstGeom prst="rect">
            <a:avLst/>
          </a:prstGeom>
          <a:noFill/>
        </p:spPr>
        <p:txBody>
          <a:bodyPr wrap="square" rtlCol="0">
            <a:spAutoFit/>
          </a:bodyPr>
          <a:lstStyle/>
          <a:p>
            <a:pPr>
              <a:defRPr/>
            </a:pPr>
            <a:r>
              <a:rPr lang="en-US" sz="1000">
                <a:solidFill>
                  <a:schemeClr val="accent4">
                    <a:lumMod val="20000"/>
                    <a:lumOff val="80000"/>
                  </a:schemeClr>
                </a:solidFill>
                <a:latin typeface="Grantipo"/>
              </a:rPr>
              <a:t>DISCLAIMER. Funded by the European Union. Views and opinions expressed are however those of the author(s) only and do not necessarily reflect those of the European Union or EACEA. Neither the European Union nor the granting authority can be held responsible for them.</a:t>
            </a:r>
            <a:endParaRPr lang="en-GB" sz="1000">
              <a:solidFill>
                <a:schemeClr val="accent4">
                  <a:lumMod val="20000"/>
                  <a:lumOff val="80000"/>
                </a:schemeClr>
              </a:solidFill>
            </a:endParaRPr>
          </a:p>
        </p:txBody>
      </p:sp>
      <p:sp>
        <p:nvSpPr>
          <p:cNvPr id="1804393320" name="Rectangle 4"/>
          <p:cNvSpPr/>
          <p:nvPr/>
        </p:nvSpPr>
        <p:spPr bwMode="auto">
          <a:xfrm>
            <a:off x="1879599" y="2638344"/>
            <a:ext cx="7216166" cy="369332"/>
          </a:xfrm>
          <a:prstGeom prst="rect">
            <a:avLst/>
          </a:prstGeom>
        </p:spPr>
        <p:txBody>
          <a:bodyPr wrap="square">
            <a:spAutoFit/>
          </a:bodyPr>
          <a:lstStyle/>
          <a:p>
            <a:pPr>
              <a:defRPr/>
            </a:pPr>
            <a:r>
              <a:rPr lang="lt-LT">
                <a:solidFill>
                  <a:schemeClr val="bg2"/>
                </a:solidFill>
                <a:latin typeface="Campton Medium"/>
              </a:rPr>
              <a:t>Name / Surname - Contact email - Phone number</a:t>
            </a:r>
            <a:endParaRPr lang="en-US">
              <a:solidFill>
                <a:schemeClr val="bg2"/>
              </a:solidFill>
              <a:latin typeface="Campton Medium"/>
            </a:endParaRPr>
          </a:p>
        </p:txBody>
      </p:sp>
      <p:grpSp>
        <p:nvGrpSpPr>
          <p:cNvPr id="36" name="Group 35"/>
          <p:cNvGrpSpPr/>
          <p:nvPr/>
        </p:nvGrpSpPr>
        <p:grpSpPr bwMode="auto">
          <a:xfrm>
            <a:off x="4655840" y="3841329"/>
            <a:ext cx="4417781" cy="926016"/>
            <a:chOff x="4655840" y="3655725"/>
            <a:chExt cx="4710260" cy="987324"/>
          </a:xfrm>
        </p:grpSpPr>
        <p:sp>
          <p:nvSpPr>
            <p:cNvPr id="20" name="Freeform: Shape 19"/>
            <p:cNvSpPr/>
            <p:nvPr/>
          </p:nvSpPr>
          <p:spPr bwMode="auto">
            <a:xfrm>
              <a:off x="4655840" y="3702589"/>
              <a:ext cx="332327" cy="332328"/>
            </a:xfrm>
            <a:custGeom>
              <a:avLst/>
              <a:gdLst>
                <a:gd name="connsiteX0" fmla="*/ 287570 w 332327"/>
                <a:gd name="connsiteY0" fmla="*/ 0 h 332328"/>
                <a:gd name="connsiteX1" fmla="*/ 44815 w 332327"/>
                <a:gd name="connsiteY1" fmla="*/ 0 h 332328"/>
                <a:gd name="connsiteX2" fmla="*/ 0 w 332327"/>
                <a:gd name="connsiteY2" fmla="*/ 44758 h 332328"/>
                <a:gd name="connsiteX3" fmla="*/ 0 w 332327"/>
                <a:gd name="connsiteY3" fmla="*/ 287513 h 332328"/>
                <a:gd name="connsiteX4" fmla="*/ 44758 w 332327"/>
                <a:gd name="connsiteY4" fmla="*/ 332328 h 332328"/>
                <a:gd name="connsiteX5" fmla="*/ 164516 w 332327"/>
                <a:gd name="connsiteY5" fmla="*/ 332328 h 332328"/>
                <a:gd name="connsiteX6" fmla="*/ 164747 w 332327"/>
                <a:gd name="connsiteY6" fmla="*/ 213553 h 332328"/>
                <a:gd name="connsiteX7" fmla="*/ 133868 w 332327"/>
                <a:gd name="connsiteY7" fmla="*/ 213553 h 332328"/>
                <a:gd name="connsiteX8" fmla="*/ 126582 w 332327"/>
                <a:gd name="connsiteY8" fmla="*/ 206324 h 332328"/>
                <a:gd name="connsiteX9" fmla="*/ 126408 w 332327"/>
                <a:gd name="connsiteY9" fmla="*/ 167986 h 332328"/>
                <a:gd name="connsiteX10" fmla="*/ 133694 w 332327"/>
                <a:gd name="connsiteY10" fmla="*/ 160699 h 332328"/>
                <a:gd name="connsiteX11" fmla="*/ 164516 w 332327"/>
                <a:gd name="connsiteY11" fmla="*/ 160699 h 332328"/>
                <a:gd name="connsiteX12" fmla="*/ 164516 w 332327"/>
                <a:gd name="connsiteY12" fmla="*/ 123748 h 332328"/>
                <a:gd name="connsiteX13" fmla="*/ 229050 w 332327"/>
                <a:gd name="connsiteY13" fmla="*/ 57422 h 332328"/>
                <a:gd name="connsiteX14" fmla="*/ 260450 w 332327"/>
                <a:gd name="connsiteY14" fmla="*/ 57422 h 332328"/>
                <a:gd name="connsiteX15" fmla="*/ 267736 w 332327"/>
                <a:gd name="connsiteY15" fmla="*/ 64708 h 332328"/>
                <a:gd name="connsiteX16" fmla="*/ 267736 w 332327"/>
                <a:gd name="connsiteY16" fmla="*/ 96975 h 332328"/>
                <a:gd name="connsiteX17" fmla="*/ 260450 w 332327"/>
                <a:gd name="connsiteY17" fmla="*/ 104261 h 332328"/>
                <a:gd name="connsiteX18" fmla="*/ 241136 w 332327"/>
                <a:gd name="connsiteY18" fmla="*/ 104261 h 332328"/>
                <a:gd name="connsiteX19" fmla="*/ 216270 w 332327"/>
                <a:gd name="connsiteY19" fmla="*/ 128664 h 332328"/>
                <a:gd name="connsiteX20" fmla="*/ 216270 w 332327"/>
                <a:gd name="connsiteY20" fmla="*/ 160699 h 332328"/>
                <a:gd name="connsiteX21" fmla="*/ 262011 w 332327"/>
                <a:gd name="connsiteY21" fmla="*/ 160699 h 332328"/>
                <a:gd name="connsiteX22" fmla="*/ 269297 w 332327"/>
                <a:gd name="connsiteY22" fmla="*/ 168853 h 332328"/>
                <a:gd name="connsiteX23" fmla="*/ 264729 w 332327"/>
                <a:gd name="connsiteY23" fmla="*/ 207134 h 332328"/>
                <a:gd name="connsiteX24" fmla="*/ 257501 w 332327"/>
                <a:gd name="connsiteY24" fmla="*/ 213553 h 332328"/>
                <a:gd name="connsiteX25" fmla="*/ 216502 w 332327"/>
                <a:gd name="connsiteY25" fmla="*/ 213553 h 332328"/>
                <a:gd name="connsiteX26" fmla="*/ 216270 w 332327"/>
                <a:gd name="connsiteY26" fmla="*/ 332328 h 332328"/>
                <a:gd name="connsiteX27" fmla="*/ 287512 w 332327"/>
                <a:gd name="connsiteY27" fmla="*/ 332328 h 332328"/>
                <a:gd name="connsiteX28" fmla="*/ 332328 w 332327"/>
                <a:gd name="connsiteY28" fmla="*/ 287513 h 332328"/>
                <a:gd name="connsiteX29" fmla="*/ 332328 w 332327"/>
                <a:gd name="connsiteY29" fmla="*/ 44758 h 332328"/>
                <a:gd name="connsiteX30" fmla="*/ 287512 w 332327"/>
                <a:gd name="connsiteY30" fmla="*/ 0 h 33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2327" h="332328" fill="norm" stroke="1" extrusionOk="0">
                  <a:moveTo>
                    <a:pt x="287570" y="0"/>
                  </a:moveTo>
                  <a:lnTo>
                    <a:pt x="44815" y="0"/>
                  </a:lnTo>
                  <a:cubicBezTo>
                    <a:pt x="20066" y="0"/>
                    <a:pt x="0" y="20008"/>
                    <a:pt x="0" y="44758"/>
                  </a:cubicBezTo>
                  <a:lnTo>
                    <a:pt x="0" y="287513"/>
                  </a:lnTo>
                  <a:cubicBezTo>
                    <a:pt x="0" y="312262"/>
                    <a:pt x="20008" y="332328"/>
                    <a:pt x="44758" y="332328"/>
                  </a:cubicBezTo>
                  <a:lnTo>
                    <a:pt x="164516" y="332328"/>
                  </a:lnTo>
                  <a:lnTo>
                    <a:pt x="164747" y="213553"/>
                  </a:lnTo>
                  <a:lnTo>
                    <a:pt x="133868" y="213553"/>
                  </a:lnTo>
                  <a:cubicBezTo>
                    <a:pt x="129878" y="213553"/>
                    <a:pt x="126582" y="210315"/>
                    <a:pt x="126582" y="206324"/>
                  </a:cubicBezTo>
                  <a:lnTo>
                    <a:pt x="126408" y="167986"/>
                  </a:lnTo>
                  <a:cubicBezTo>
                    <a:pt x="126408" y="163996"/>
                    <a:pt x="129647" y="160699"/>
                    <a:pt x="133694" y="160699"/>
                  </a:cubicBezTo>
                  <a:lnTo>
                    <a:pt x="164516" y="160699"/>
                  </a:lnTo>
                  <a:lnTo>
                    <a:pt x="164516" y="123748"/>
                  </a:lnTo>
                  <a:cubicBezTo>
                    <a:pt x="164516" y="80783"/>
                    <a:pt x="190711" y="57422"/>
                    <a:pt x="229050" y="57422"/>
                  </a:cubicBezTo>
                  <a:lnTo>
                    <a:pt x="260450" y="57422"/>
                  </a:lnTo>
                  <a:cubicBezTo>
                    <a:pt x="264440" y="57422"/>
                    <a:pt x="267736" y="60660"/>
                    <a:pt x="267736" y="64708"/>
                  </a:cubicBezTo>
                  <a:lnTo>
                    <a:pt x="267736" y="96975"/>
                  </a:lnTo>
                  <a:cubicBezTo>
                    <a:pt x="267736" y="101023"/>
                    <a:pt x="264498" y="104261"/>
                    <a:pt x="260450" y="104261"/>
                  </a:cubicBezTo>
                  <a:lnTo>
                    <a:pt x="241136" y="104261"/>
                  </a:lnTo>
                  <a:cubicBezTo>
                    <a:pt x="220318" y="104261"/>
                    <a:pt x="216270" y="114149"/>
                    <a:pt x="216270" y="128664"/>
                  </a:cubicBezTo>
                  <a:lnTo>
                    <a:pt x="216270" y="160699"/>
                  </a:lnTo>
                  <a:lnTo>
                    <a:pt x="262011" y="160699"/>
                  </a:lnTo>
                  <a:cubicBezTo>
                    <a:pt x="266348" y="160699"/>
                    <a:pt x="269760" y="164516"/>
                    <a:pt x="269297" y="168853"/>
                  </a:cubicBezTo>
                  <a:lnTo>
                    <a:pt x="264729" y="207134"/>
                  </a:lnTo>
                  <a:cubicBezTo>
                    <a:pt x="264324" y="210777"/>
                    <a:pt x="261201" y="213553"/>
                    <a:pt x="257501" y="213553"/>
                  </a:cubicBezTo>
                  <a:lnTo>
                    <a:pt x="216502" y="213553"/>
                  </a:lnTo>
                  <a:lnTo>
                    <a:pt x="216270" y="332328"/>
                  </a:lnTo>
                  <a:lnTo>
                    <a:pt x="287512" y="332328"/>
                  </a:lnTo>
                  <a:cubicBezTo>
                    <a:pt x="312262" y="332328"/>
                    <a:pt x="332328" y="312262"/>
                    <a:pt x="332328" y="287513"/>
                  </a:cubicBezTo>
                  <a:lnTo>
                    <a:pt x="332328" y="44758"/>
                  </a:lnTo>
                  <a:cubicBezTo>
                    <a:pt x="332328" y="20008"/>
                    <a:pt x="312262" y="0"/>
                    <a:pt x="287512" y="0"/>
                  </a:cubicBezTo>
                </a:path>
              </a:pathLst>
            </a:custGeom>
            <a:solidFill>
              <a:srgbClr val="FFFFFF"/>
            </a:solidFill>
            <a:ln w="0" cap="flat">
              <a:noFill/>
              <a:prstDash val="solid"/>
              <a:miter/>
            </a:ln>
          </p:spPr>
          <p:txBody>
            <a:bodyPr rtlCol="0" anchor="ctr"/>
            <a:lstStyle/>
            <a:p>
              <a:pPr>
                <a:defRPr/>
              </a:pPr>
              <a:endParaRPr lang="en-GB"/>
            </a:p>
          </p:txBody>
        </p:sp>
        <p:grpSp>
          <p:nvGrpSpPr>
            <p:cNvPr id="26" name="Group 25"/>
            <p:cNvGrpSpPr/>
            <p:nvPr/>
          </p:nvGrpSpPr>
          <p:grpSpPr bwMode="auto">
            <a:xfrm>
              <a:off x="4655897" y="4304097"/>
              <a:ext cx="332327" cy="332385"/>
              <a:chOff x="2063609" y="3805475"/>
              <a:chExt cx="332327" cy="332385"/>
            </a:xfrm>
          </p:grpSpPr>
          <p:sp>
            <p:nvSpPr>
              <p:cNvPr id="21" name="Freeform: Shape 20"/>
              <p:cNvSpPr/>
              <p:nvPr/>
            </p:nvSpPr>
            <p:spPr bwMode="auto">
              <a:xfrm>
                <a:off x="2063609" y="3805475"/>
                <a:ext cx="332327" cy="332385"/>
              </a:xfrm>
              <a:custGeom>
                <a:avLst/>
                <a:gdLst>
                  <a:gd name="connsiteX0" fmla="*/ 301159 w 332327"/>
                  <a:gd name="connsiteY0" fmla="*/ 228472 h 332385"/>
                  <a:gd name="connsiteX1" fmla="*/ 228472 w 332327"/>
                  <a:gd name="connsiteY1" fmla="*/ 301160 h 332385"/>
                  <a:gd name="connsiteX2" fmla="*/ 103856 w 332327"/>
                  <a:gd name="connsiteY2" fmla="*/ 301160 h 332385"/>
                  <a:gd name="connsiteX3" fmla="*/ 31168 w 332327"/>
                  <a:gd name="connsiteY3" fmla="*/ 228472 h 332385"/>
                  <a:gd name="connsiteX4" fmla="*/ 31168 w 332327"/>
                  <a:gd name="connsiteY4" fmla="*/ 103798 h 332385"/>
                  <a:gd name="connsiteX5" fmla="*/ 103856 w 332327"/>
                  <a:gd name="connsiteY5" fmla="*/ 31111 h 332385"/>
                  <a:gd name="connsiteX6" fmla="*/ 228472 w 332327"/>
                  <a:gd name="connsiteY6" fmla="*/ 31111 h 332385"/>
                  <a:gd name="connsiteX7" fmla="*/ 301159 w 332327"/>
                  <a:gd name="connsiteY7" fmla="*/ 103798 h 332385"/>
                  <a:gd name="connsiteX8" fmla="*/ 301159 w 332327"/>
                  <a:gd name="connsiteY8" fmla="*/ 228472 h 332385"/>
                  <a:gd name="connsiteX9" fmla="*/ 228472 w 332327"/>
                  <a:gd name="connsiteY9" fmla="*/ 0 h 332385"/>
                  <a:gd name="connsiteX10" fmla="*/ 103856 w 332327"/>
                  <a:gd name="connsiteY10" fmla="*/ 0 h 332385"/>
                  <a:gd name="connsiteX11" fmla="*/ 0 w 332327"/>
                  <a:gd name="connsiteY11" fmla="*/ 103856 h 332385"/>
                  <a:gd name="connsiteX12" fmla="*/ 0 w 332327"/>
                  <a:gd name="connsiteY12" fmla="*/ 228530 h 332385"/>
                  <a:gd name="connsiteX13" fmla="*/ 103856 w 332327"/>
                  <a:gd name="connsiteY13" fmla="*/ 332386 h 332385"/>
                  <a:gd name="connsiteX14" fmla="*/ 228472 w 332327"/>
                  <a:gd name="connsiteY14" fmla="*/ 332386 h 332385"/>
                  <a:gd name="connsiteX15" fmla="*/ 332328 w 332327"/>
                  <a:gd name="connsiteY15" fmla="*/ 228530 h 332385"/>
                  <a:gd name="connsiteX16" fmla="*/ 332328 w 332327"/>
                  <a:gd name="connsiteY16" fmla="*/ 103856 h 332385"/>
                  <a:gd name="connsiteX17" fmla="*/ 228472 w 332327"/>
                  <a:gd name="connsiteY17" fmla="*/ 0 h 3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327" h="332385" fill="norm" stroke="1" extrusionOk="0">
                    <a:moveTo>
                      <a:pt x="301159" y="228472"/>
                    </a:moveTo>
                    <a:cubicBezTo>
                      <a:pt x="301159" y="268546"/>
                      <a:pt x="268545" y="301160"/>
                      <a:pt x="228472" y="301160"/>
                    </a:cubicBezTo>
                    <a:lnTo>
                      <a:pt x="103856" y="301160"/>
                    </a:lnTo>
                    <a:cubicBezTo>
                      <a:pt x="63725" y="301160"/>
                      <a:pt x="31168" y="268546"/>
                      <a:pt x="31168" y="228472"/>
                    </a:cubicBezTo>
                    <a:lnTo>
                      <a:pt x="31168" y="103798"/>
                    </a:lnTo>
                    <a:cubicBezTo>
                      <a:pt x="31168" y="63667"/>
                      <a:pt x="63782" y="31111"/>
                      <a:pt x="103856" y="31111"/>
                    </a:cubicBezTo>
                    <a:lnTo>
                      <a:pt x="228472" y="31111"/>
                    </a:lnTo>
                    <a:cubicBezTo>
                      <a:pt x="268545" y="31111"/>
                      <a:pt x="301159" y="63667"/>
                      <a:pt x="301159" y="103798"/>
                    </a:cubicBezTo>
                    <a:lnTo>
                      <a:pt x="301159" y="228472"/>
                    </a:lnTo>
                    <a:close/>
                    <a:moveTo>
                      <a:pt x="228472" y="0"/>
                    </a:moveTo>
                    <a:lnTo>
                      <a:pt x="103856" y="0"/>
                    </a:lnTo>
                    <a:cubicBezTo>
                      <a:pt x="46492" y="0"/>
                      <a:pt x="0" y="46492"/>
                      <a:pt x="0" y="103856"/>
                    </a:cubicBezTo>
                    <a:lnTo>
                      <a:pt x="0" y="228530"/>
                    </a:lnTo>
                    <a:cubicBezTo>
                      <a:pt x="0" y="285836"/>
                      <a:pt x="46492" y="332386"/>
                      <a:pt x="103856" y="332386"/>
                    </a:cubicBezTo>
                    <a:lnTo>
                      <a:pt x="228472" y="332386"/>
                    </a:lnTo>
                    <a:cubicBezTo>
                      <a:pt x="285835" y="332386"/>
                      <a:pt x="332328" y="285894"/>
                      <a:pt x="332328" y="228530"/>
                    </a:cubicBezTo>
                    <a:lnTo>
                      <a:pt x="332328" y="103856"/>
                    </a:lnTo>
                    <a:cubicBezTo>
                      <a:pt x="332328" y="46550"/>
                      <a:pt x="285835" y="0"/>
                      <a:pt x="228472" y="0"/>
                    </a:cubicBezTo>
                  </a:path>
                </a:pathLst>
              </a:custGeom>
              <a:solidFill>
                <a:srgbClr val="FFFFFF"/>
              </a:solidFill>
              <a:ln w="0" cap="flat">
                <a:noFill/>
                <a:prstDash val="solid"/>
                <a:miter/>
              </a:ln>
            </p:spPr>
            <p:txBody>
              <a:bodyPr rtlCol="0" anchor="ctr"/>
              <a:lstStyle/>
              <a:p>
                <a:pPr>
                  <a:defRPr/>
                </a:pPr>
                <a:endParaRPr lang="en-GB"/>
              </a:p>
            </p:txBody>
          </p:sp>
          <p:sp>
            <p:nvSpPr>
              <p:cNvPr id="22" name="Freeform: Shape 21"/>
              <p:cNvSpPr/>
              <p:nvPr/>
            </p:nvSpPr>
            <p:spPr bwMode="auto">
              <a:xfrm>
                <a:off x="2146648" y="3888514"/>
                <a:ext cx="166192" cy="166192"/>
              </a:xfrm>
              <a:custGeom>
                <a:avLst/>
                <a:gdLst>
                  <a:gd name="connsiteX0" fmla="*/ 83096 w 166192"/>
                  <a:gd name="connsiteY0" fmla="*/ 135025 h 166192"/>
                  <a:gd name="connsiteX1" fmla="*/ 31168 w 166192"/>
                  <a:gd name="connsiteY1" fmla="*/ 83096 h 166192"/>
                  <a:gd name="connsiteX2" fmla="*/ 83096 w 166192"/>
                  <a:gd name="connsiteY2" fmla="*/ 31226 h 166192"/>
                  <a:gd name="connsiteX3" fmla="*/ 135024 w 166192"/>
                  <a:gd name="connsiteY3" fmla="*/ 83096 h 166192"/>
                  <a:gd name="connsiteX4" fmla="*/ 83096 w 166192"/>
                  <a:gd name="connsiteY4" fmla="*/ 135025 h 166192"/>
                  <a:gd name="connsiteX5" fmla="*/ 83096 w 166192"/>
                  <a:gd name="connsiteY5" fmla="*/ 0 h 166192"/>
                  <a:gd name="connsiteX6" fmla="*/ 0 w 166192"/>
                  <a:gd name="connsiteY6" fmla="*/ 83096 h 166192"/>
                  <a:gd name="connsiteX7" fmla="*/ 83096 w 166192"/>
                  <a:gd name="connsiteY7" fmla="*/ 166193 h 166192"/>
                  <a:gd name="connsiteX8" fmla="*/ 166193 w 166192"/>
                  <a:gd name="connsiteY8" fmla="*/ 83096 h 166192"/>
                  <a:gd name="connsiteX9" fmla="*/ 83096 w 166192"/>
                  <a:gd name="connsiteY9" fmla="*/ 0 h 16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192" h="166192" fill="norm" stroke="1" extrusionOk="0">
                    <a:moveTo>
                      <a:pt x="83096" y="135025"/>
                    </a:moveTo>
                    <a:cubicBezTo>
                      <a:pt x="54472" y="135025"/>
                      <a:pt x="31168" y="111721"/>
                      <a:pt x="31168" y="83096"/>
                    </a:cubicBezTo>
                    <a:cubicBezTo>
                      <a:pt x="31168" y="54472"/>
                      <a:pt x="54472" y="31226"/>
                      <a:pt x="83096" y="31226"/>
                    </a:cubicBezTo>
                    <a:cubicBezTo>
                      <a:pt x="111720" y="31226"/>
                      <a:pt x="135024" y="54472"/>
                      <a:pt x="135024" y="83096"/>
                    </a:cubicBezTo>
                    <a:cubicBezTo>
                      <a:pt x="135024" y="111721"/>
                      <a:pt x="111663" y="135025"/>
                      <a:pt x="83096" y="135025"/>
                    </a:cubicBezTo>
                    <a:moveTo>
                      <a:pt x="83096" y="0"/>
                    </a:moveTo>
                    <a:cubicBezTo>
                      <a:pt x="37182" y="0"/>
                      <a:pt x="0" y="37182"/>
                      <a:pt x="0" y="83096"/>
                    </a:cubicBezTo>
                    <a:cubicBezTo>
                      <a:pt x="0" y="129011"/>
                      <a:pt x="37182" y="166193"/>
                      <a:pt x="83096" y="166193"/>
                    </a:cubicBezTo>
                    <a:cubicBezTo>
                      <a:pt x="129011" y="166193"/>
                      <a:pt x="166193" y="129011"/>
                      <a:pt x="166193" y="83096"/>
                    </a:cubicBezTo>
                    <a:cubicBezTo>
                      <a:pt x="166193" y="37182"/>
                      <a:pt x="129011" y="0"/>
                      <a:pt x="83096" y="0"/>
                    </a:cubicBezTo>
                  </a:path>
                </a:pathLst>
              </a:custGeom>
              <a:solidFill>
                <a:srgbClr val="FFFFFF"/>
              </a:solidFill>
              <a:ln w="0" cap="flat">
                <a:noFill/>
                <a:prstDash val="solid"/>
                <a:miter/>
              </a:ln>
            </p:spPr>
            <p:txBody>
              <a:bodyPr rtlCol="0" anchor="ctr"/>
              <a:lstStyle/>
              <a:p>
                <a:pPr>
                  <a:defRPr/>
                </a:pPr>
                <a:endParaRPr lang="en-GB"/>
              </a:p>
            </p:txBody>
          </p:sp>
        </p:grpSp>
        <p:sp>
          <p:nvSpPr>
            <p:cNvPr id="27" name="Subtitle 1">
              <a:hlinkClick r:id="rId3"/>
            </p:cNvPr>
            <p:cNvSpPr txBox="1"/>
            <p:nvPr/>
          </p:nvSpPr>
          <p:spPr bwMode="auto">
            <a:xfrm>
              <a:off x="5159896" y="3655725"/>
              <a:ext cx="1466255" cy="399340"/>
            </a:xfrm>
            <a:prstGeom prst="rect">
              <a:avLst/>
            </a:prstGeom>
            <a:grpFill/>
          </p:spPr>
          <p:txBody>
            <a:bodyPr vert="horz" wrap="none" lIns="90000" tIns="45720" rIns="0" bIns="45720" numCol="1" spcCol="360000" rtlCol="0" anchor="t">
              <a:spAutoFit/>
            </a:bodyPr>
            <a:lstStyle>
              <a:lvl1pPr marL="0" indent="0" algn="l" defTabSz="914400">
                <a:lnSpc>
                  <a:spcPct val="120000"/>
                </a:lnSpc>
                <a:spcBef>
                  <a:spcPts val="1000"/>
                </a:spcBef>
                <a:buClr>
                  <a:schemeClr val="accent3"/>
                </a:buClr>
                <a:buSzPct val="130000"/>
                <a:buFont typeface=".SFNSDisplay"/>
                <a:buNone/>
                <a:defRPr sz="1600" b="0" i="0">
                  <a:solidFill>
                    <a:schemeClr val="bg1"/>
                  </a:solidFill>
                  <a:latin typeface="Grantipo"/>
                  <a:ea typeface="Grantipo"/>
                  <a:cs typeface="Grantipo"/>
                </a:defRPr>
              </a:lvl1pPr>
              <a:lvl2pPr marL="457200" indent="0" algn="ctr" defTabSz="914400">
                <a:lnSpc>
                  <a:spcPct val="120000"/>
                </a:lnSpc>
                <a:spcBef>
                  <a:spcPts val="500"/>
                </a:spcBef>
                <a:buClr>
                  <a:schemeClr val="accent3"/>
                </a:buClr>
                <a:buSzPct val="130000"/>
                <a:buFont typeface=".SFNSDisplay"/>
                <a:buNone/>
                <a:defRPr sz="2000">
                  <a:solidFill>
                    <a:schemeClr val="tx1"/>
                  </a:solidFill>
                  <a:latin typeface="Grantipo"/>
                  <a:ea typeface="Grantipo"/>
                  <a:cs typeface="Grantipo"/>
                </a:defRPr>
              </a:lvl2pPr>
              <a:lvl3pPr marL="914400" indent="0" algn="ctr" defTabSz="914400">
                <a:lnSpc>
                  <a:spcPct val="120000"/>
                </a:lnSpc>
                <a:spcBef>
                  <a:spcPts val="500"/>
                </a:spcBef>
                <a:buClr>
                  <a:schemeClr val="accent3"/>
                </a:buClr>
                <a:buSzPct val="130000"/>
                <a:buFont typeface=".SFNSDisplay"/>
                <a:buNone/>
                <a:defRPr sz="1800">
                  <a:solidFill>
                    <a:schemeClr val="tx1"/>
                  </a:solidFill>
                  <a:latin typeface="Grantipo"/>
                  <a:ea typeface="Grantipo"/>
                  <a:cs typeface="Grantipo"/>
                </a:defRPr>
              </a:lvl3pPr>
              <a:lvl4pPr marL="13716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4pPr>
              <a:lvl5pPr marL="18288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lt-LT" sz="1800"/>
                <a:t>@eu.conexus</a:t>
              </a:r>
              <a:endParaRPr/>
            </a:p>
          </p:txBody>
        </p:sp>
        <p:sp>
          <p:nvSpPr>
            <p:cNvPr id="28" name="Subtitle 1">
              <a:hlinkClick r:id="rId4"/>
            </p:cNvPr>
            <p:cNvSpPr txBox="1"/>
            <p:nvPr/>
          </p:nvSpPr>
          <p:spPr bwMode="auto">
            <a:xfrm>
              <a:off x="5155398" y="4243709"/>
              <a:ext cx="1546406" cy="399340"/>
            </a:xfrm>
            <a:prstGeom prst="rect">
              <a:avLst/>
            </a:prstGeom>
            <a:grpFill/>
          </p:spPr>
          <p:txBody>
            <a:bodyPr vert="horz" wrap="none" lIns="90000" tIns="45720" rIns="0" bIns="45720" numCol="1" spcCol="360000" rtlCol="0" anchor="t">
              <a:spAutoFit/>
            </a:bodyPr>
            <a:lstStyle>
              <a:lvl1pPr marL="0" indent="0" algn="l" defTabSz="914400">
                <a:lnSpc>
                  <a:spcPct val="120000"/>
                </a:lnSpc>
                <a:spcBef>
                  <a:spcPts val="1000"/>
                </a:spcBef>
                <a:buClr>
                  <a:schemeClr val="accent3"/>
                </a:buClr>
                <a:buSzPct val="130000"/>
                <a:buFont typeface=".SFNSDisplay"/>
                <a:buNone/>
                <a:defRPr sz="1600" b="0" i="0">
                  <a:solidFill>
                    <a:schemeClr val="bg1"/>
                  </a:solidFill>
                  <a:latin typeface="Grantipo"/>
                  <a:ea typeface="Grantipo"/>
                  <a:cs typeface="Grantipo"/>
                </a:defRPr>
              </a:lvl1pPr>
              <a:lvl2pPr marL="457200" indent="0" algn="ctr" defTabSz="914400">
                <a:lnSpc>
                  <a:spcPct val="120000"/>
                </a:lnSpc>
                <a:spcBef>
                  <a:spcPts val="500"/>
                </a:spcBef>
                <a:buClr>
                  <a:schemeClr val="accent3"/>
                </a:buClr>
                <a:buSzPct val="130000"/>
                <a:buFont typeface=".SFNSDisplay"/>
                <a:buNone/>
                <a:defRPr sz="2000">
                  <a:solidFill>
                    <a:schemeClr val="tx1"/>
                  </a:solidFill>
                  <a:latin typeface="Grantipo"/>
                  <a:ea typeface="Grantipo"/>
                  <a:cs typeface="Grantipo"/>
                </a:defRPr>
              </a:lvl2pPr>
              <a:lvl3pPr marL="914400" indent="0" algn="ctr" defTabSz="914400">
                <a:lnSpc>
                  <a:spcPct val="120000"/>
                </a:lnSpc>
                <a:spcBef>
                  <a:spcPts val="500"/>
                </a:spcBef>
                <a:buClr>
                  <a:schemeClr val="accent3"/>
                </a:buClr>
                <a:buSzPct val="130000"/>
                <a:buFont typeface=".SFNSDisplay"/>
                <a:buNone/>
                <a:defRPr sz="1800">
                  <a:solidFill>
                    <a:schemeClr val="tx1"/>
                  </a:solidFill>
                  <a:latin typeface="Grantipo"/>
                  <a:ea typeface="Grantipo"/>
                  <a:cs typeface="Grantipo"/>
                </a:defRPr>
              </a:lvl3pPr>
              <a:lvl4pPr marL="13716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4pPr>
              <a:lvl5pPr marL="18288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lt-LT" sz="1800"/>
                <a:t>@eu_conexus</a:t>
              </a:r>
              <a:endParaRPr/>
            </a:p>
          </p:txBody>
        </p:sp>
        <p:sp>
          <p:nvSpPr>
            <p:cNvPr id="24" name="Freeform: Shape 23"/>
            <p:cNvSpPr/>
            <p:nvPr/>
          </p:nvSpPr>
          <p:spPr bwMode="auto">
            <a:xfrm>
              <a:off x="7292018" y="3702589"/>
              <a:ext cx="332328" cy="332328"/>
            </a:xfrm>
            <a:custGeom>
              <a:avLst/>
              <a:gdLst>
                <a:gd name="connsiteX0" fmla="*/ 297401 w 332328"/>
                <a:gd name="connsiteY0" fmla="*/ 287628 h 332328"/>
                <a:gd name="connsiteX1" fmla="*/ 289363 w 332328"/>
                <a:gd name="connsiteY1" fmla="*/ 295724 h 332328"/>
                <a:gd name="connsiteX2" fmla="*/ 249405 w 332328"/>
                <a:gd name="connsiteY2" fmla="*/ 295724 h 332328"/>
                <a:gd name="connsiteX3" fmla="*/ 241367 w 332328"/>
                <a:gd name="connsiteY3" fmla="*/ 287628 h 332328"/>
                <a:gd name="connsiteX4" fmla="*/ 241367 w 332328"/>
                <a:gd name="connsiteY4" fmla="*/ 214420 h 332328"/>
                <a:gd name="connsiteX5" fmla="*/ 212859 w 332328"/>
                <a:gd name="connsiteY5" fmla="*/ 166598 h 332328"/>
                <a:gd name="connsiteX6" fmla="*/ 182211 w 332328"/>
                <a:gd name="connsiteY6" fmla="*/ 203202 h 332328"/>
                <a:gd name="connsiteX7" fmla="*/ 182211 w 332328"/>
                <a:gd name="connsiteY7" fmla="*/ 287686 h 332328"/>
                <a:gd name="connsiteX8" fmla="*/ 174173 w 332328"/>
                <a:gd name="connsiteY8" fmla="*/ 295782 h 332328"/>
                <a:gd name="connsiteX9" fmla="*/ 135545 w 332328"/>
                <a:gd name="connsiteY9" fmla="*/ 295782 h 332328"/>
                <a:gd name="connsiteX10" fmla="*/ 127507 w 332328"/>
                <a:gd name="connsiteY10" fmla="*/ 287686 h 332328"/>
                <a:gd name="connsiteX11" fmla="*/ 127507 w 332328"/>
                <a:gd name="connsiteY11" fmla="*/ 130225 h 332328"/>
                <a:gd name="connsiteX12" fmla="*/ 135545 w 332328"/>
                <a:gd name="connsiteY12" fmla="*/ 122187 h 332328"/>
                <a:gd name="connsiteX13" fmla="*/ 174173 w 332328"/>
                <a:gd name="connsiteY13" fmla="*/ 122187 h 332328"/>
                <a:gd name="connsiteX14" fmla="*/ 182211 w 332328"/>
                <a:gd name="connsiteY14" fmla="*/ 130225 h 332328"/>
                <a:gd name="connsiteX15" fmla="*/ 182211 w 332328"/>
                <a:gd name="connsiteY15" fmla="*/ 143814 h 332328"/>
                <a:gd name="connsiteX16" fmla="*/ 233850 w 332328"/>
                <a:gd name="connsiteY16" fmla="*/ 119527 h 332328"/>
                <a:gd name="connsiteX17" fmla="*/ 297459 w 332328"/>
                <a:gd name="connsiteY17" fmla="*/ 212165 h 332328"/>
                <a:gd name="connsiteX18" fmla="*/ 297459 w 332328"/>
                <a:gd name="connsiteY18" fmla="*/ 287686 h 332328"/>
                <a:gd name="connsiteX19" fmla="*/ 75463 w 332328"/>
                <a:gd name="connsiteY19" fmla="*/ 107384 h 332328"/>
                <a:gd name="connsiteX20" fmla="*/ 40074 w 332328"/>
                <a:gd name="connsiteY20" fmla="*/ 71994 h 332328"/>
                <a:gd name="connsiteX21" fmla="*/ 75463 w 332328"/>
                <a:gd name="connsiteY21" fmla="*/ 36604 h 332328"/>
                <a:gd name="connsiteX22" fmla="*/ 110853 w 332328"/>
                <a:gd name="connsiteY22" fmla="*/ 71994 h 332328"/>
                <a:gd name="connsiteX23" fmla="*/ 75463 w 332328"/>
                <a:gd name="connsiteY23" fmla="*/ 107384 h 332328"/>
                <a:gd name="connsiteX24" fmla="*/ 102815 w 332328"/>
                <a:gd name="connsiteY24" fmla="*/ 286934 h 332328"/>
                <a:gd name="connsiteX25" fmla="*/ 94084 w 332328"/>
                <a:gd name="connsiteY25" fmla="*/ 295724 h 332328"/>
                <a:gd name="connsiteX26" fmla="*/ 56843 w 332328"/>
                <a:gd name="connsiteY26" fmla="*/ 295724 h 332328"/>
                <a:gd name="connsiteX27" fmla="*/ 48112 w 332328"/>
                <a:gd name="connsiteY27" fmla="*/ 286934 h 332328"/>
                <a:gd name="connsiteX28" fmla="*/ 48112 w 332328"/>
                <a:gd name="connsiteY28" fmla="*/ 130803 h 332328"/>
                <a:gd name="connsiteX29" fmla="*/ 56843 w 332328"/>
                <a:gd name="connsiteY29" fmla="*/ 122071 h 332328"/>
                <a:gd name="connsiteX30" fmla="*/ 94084 w 332328"/>
                <a:gd name="connsiteY30" fmla="*/ 122071 h 332328"/>
                <a:gd name="connsiteX31" fmla="*/ 102815 w 332328"/>
                <a:gd name="connsiteY31" fmla="*/ 130803 h 332328"/>
                <a:gd name="connsiteX32" fmla="*/ 102815 w 332328"/>
                <a:gd name="connsiteY32" fmla="*/ 286934 h 332328"/>
                <a:gd name="connsiteX33" fmla="*/ 302259 w 332328"/>
                <a:gd name="connsiteY33" fmla="*/ 0 h 332328"/>
                <a:gd name="connsiteX34" fmla="*/ 30070 w 332328"/>
                <a:gd name="connsiteY34" fmla="*/ 0 h 332328"/>
                <a:gd name="connsiteX35" fmla="*/ 0 w 332328"/>
                <a:gd name="connsiteY35" fmla="*/ 30070 h 332328"/>
                <a:gd name="connsiteX36" fmla="*/ 0 w 332328"/>
                <a:gd name="connsiteY36" fmla="*/ 302258 h 332328"/>
                <a:gd name="connsiteX37" fmla="*/ 30070 w 332328"/>
                <a:gd name="connsiteY37" fmla="*/ 332328 h 332328"/>
                <a:gd name="connsiteX38" fmla="*/ 302259 w 332328"/>
                <a:gd name="connsiteY38" fmla="*/ 332328 h 332328"/>
                <a:gd name="connsiteX39" fmla="*/ 332328 w 332328"/>
                <a:gd name="connsiteY39" fmla="*/ 302258 h 332328"/>
                <a:gd name="connsiteX40" fmla="*/ 332328 w 332328"/>
                <a:gd name="connsiteY40" fmla="*/ 30070 h 332328"/>
                <a:gd name="connsiteX41" fmla="*/ 302259 w 332328"/>
                <a:gd name="connsiteY41" fmla="*/ 0 h 33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328" h="332328" fill="norm" stroke="1" extrusionOk="0">
                  <a:moveTo>
                    <a:pt x="297401" y="287628"/>
                  </a:moveTo>
                  <a:cubicBezTo>
                    <a:pt x="297401" y="292081"/>
                    <a:pt x="293816" y="295724"/>
                    <a:pt x="289363" y="295724"/>
                  </a:cubicBezTo>
                  <a:lnTo>
                    <a:pt x="249405" y="295724"/>
                  </a:lnTo>
                  <a:cubicBezTo>
                    <a:pt x="245010" y="295724"/>
                    <a:pt x="241367" y="292081"/>
                    <a:pt x="241367" y="287628"/>
                  </a:cubicBezTo>
                  <a:lnTo>
                    <a:pt x="241367" y="214420"/>
                  </a:lnTo>
                  <a:cubicBezTo>
                    <a:pt x="241367" y="203549"/>
                    <a:pt x="244606" y="166598"/>
                    <a:pt x="212859" y="166598"/>
                  </a:cubicBezTo>
                  <a:cubicBezTo>
                    <a:pt x="188225" y="166598"/>
                    <a:pt x="183252" y="191868"/>
                    <a:pt x="182211" y="203202"/>
                  </a:cubicBezTo>
                  <a:lnTo>
                    <a:pt x="182211" y="287686"/>
                  </a:lnTo>
                  <a:cubicBezTo>
                    <a:pt x="182211" y="292139"/>
                    <a:pt x="178626" y="295782"/>
                    <a:pt x="174173" y="295782"/>
                  </a:cubicBezTo>
                  <a:lnTo>
                    <a:pt x="135545" y="295782"/>
                  </a:lnTo>
                  <a:cubicBezTo>
                    <a:pt x="131092" y="295782"/>
                    <a:pt x="127507" y="292139"/>
                    <a:pt x="127507" y="287686"/>
                  </a:cubicBezTo>
                  <a:lnTo>
                    <a:pt x="127507" y="130225"/>
                  </a:lnTo>
                  <a:cubicBezTo>
                    <a:pt x="127507" y="125772"/>
                    <a:pt x="131092" y="122187"/>
                    <a:pt x="135545" y="122187"/>
                  </a:cubicBezTo>
                  <a:lnTo>
                    <a:pt x="174173" y="122187"/>
                  </a:lnTo>
                  <a:cubicBezTo>
                    <a:pt x="178626" y="122187"/>
                    <a:pt x="182211" y="125772"/>
                    <a:pt x="182211" y="130225"/>
                  </a:cubicBezTo>
                  <a:lnTo>
                    <a:pt x="182211" y="143814"/>
                  </a:lnTo>
                  <a:cubicBezTo>
                    <a:pt x="191348" y="130167"/>
                    <a:pt x="204937" y="119527"/>
                    <a:pt x="233850" y="119527"/>
                  </a:cubicBezTo>
                  <a:cubicBezTo>
                    <a:pt x="297806" y="119527"/>
                    <a:pt x="297459" y="179320"/>
                    <a:pt x="297459" y="212165"/>
                  </a:cubicBezTo>
                  <a:lnTo>
                    <a:pt x="297459" y="287686"/>
                  </a:lnTo>
                  <a:close/>
                  <a:moveTo>
                    <a:pt x="75463" y="107384"/>
                  </a:moveTo>
                  <a:cubicBezTo>
                    <a:pt x="55918" y="107384"/>
                    <a:pt x="40074" y="91539"/>
                    <a:pt x="40074" y="71994"/>
                  </a:cubicBezTo>
                  <a:cubicBezTo>
                    <a:pt x="40074" y="52449"/>
                    <a:pt x="55918" y="36604"/>
                    <a:pt x="75463" y="36604"/>
                  </a:cubicBezTo>
                  <a:cubicBezTo>
                    <a:pt x="95009" y="36604"/>
                    <a:pt x="110853" y="52449"/>
                    <a:pt x="110853" y="71994"/>
                  </a:cubicBezTo>
                  <a:cubicBezTo>
                    <a:pt x="110853" y="91539"/>
                    <a:pt x="95009" y="107384"/>
                    <a:pt x="75463" y="107384"/>
                  </a:cubicBezTo>
                  <a:moveTo>
                    <a:pt x="102815" y="286934"/>
                  </a:moveTo>
                  <a:cubicBezTo>
                    <a:pt x="102815" y="291734"/>
                    <a:pt x="98883" y="295724"/>
                    <a:pt x="94084" y="295724"/>
                  </a:cubicBezTo>
                  <a:lnTo>
                    <a:pt x="56843" y="295724"/>
                  </a:lnTo>
                  <a:cubicBezTo>
                    <a:pt x="52044" y="295724"/>
                    <a:pt x="48112" y="291792"/>
                    <a:pt x="48112" y="286934"/>
                  </a:cubicBezTo>
                  <a:lnTo>
                    <a:pt x="48112" y="130803"/>
                  </a:lnTo>
                  <a:cubicBezTo>
                    <a:pt x="48112" y="125946"/>
                    <a:pt x="52044" y="122071"/>
                    <a:pt x="56843" y="122071"/>
                  </a:cubicBezTo>
                  <a:lnTo>
                    <a:pt x="94084" y="122071"/>
                  </a:lnTo>
                  <a:cubicBezTo>
                    <a:pt x="98883" y="122071"/>
                    <a:pt x="102815" y="125946"/>
                    <a:pt x="102815" y="130803"/>
                  </a:cubicBezTo>
                  <a:lnTo>
                    <a:pt x="102815" y="286934"/>
                  </a:lnTo>
                  <a:close/>
                  <a:moveTo>
                    <a:pt x="302259" y="0"/>
                  </a:moveTo>
                  <a:lnTo>
                    <a:pt x="30070" y="0"/>
                  </a:lnTo>
                  <a:cubicBezTo>
                    <a:pt x="13474" y="0"/>
                    <a:pt x="0" y="13474"/>
                    <a:pt x="0" y="30070"/>
                  </a:cubicBezTo>
                  <a:lnTo>
                    <a:pt x="0" y="302258"/>
                  </a:lnTo>
                  <a:cubicBezTo>
                    <a:pt x="0" y="318855"/>
                    <a:pt x="13474" y="332328"/>
                    <a:pt x="30070" y="332328"/>
                  </a:cubicBezTo>
                  <a:lnTo>
                    <a:pt x="302259" y="332328"/>
                  </a:lnTo>
                  <a:cubicBezTo>
                    <a:pt x="318855" y="332328"/>
                    <a:pt x="332328" y="318855"/>
                    <a:pt x="332328" y="302258"/>
                  </a:cubicBezTo>
                  <a:lnTo>
                    <a:pt x="332328" y="30070"/>
                  </a:lnTo>
                  <a:cubicBezTo>
                    <a:pt x="332328" y="13474"/>
                    <a:pt x="318855" y="0"/>
                    <a:pt x="302259" y="0"/>
                  </a:cubicBezTo>
                </a:path>
              </a:pathLst>
            </a:custGeom>
            <a:solidFill>
              <a:srgbClr val="FFFFFF"/>
            </a:solidFill>
            <a:ln w="0" cap="flat">
              <a:noFill/>
              <a:prstDash val="solid"/>
              <a:miter/>
            </a:ln>
          </p:spPr>
          <p:txBody>
            <a:bodyPr rtlCol="0" anchor="ctr"/>
            <a:lstStyle/>
            <a:p>
              <a:pPr>
                <a:defRPr/>
              </a:pPr>
              <a:endParaRPr lang="en-GB"/>
            </a:p>
          </p:txBody>
        </p:sp>
        <p:sp>
          <p:nvSpPr>
            <p:cNvPr id="29" name="Subtitle 1">
              <a:hlinkClick r:id="rId5"/>
            </p:cNvPr>
            <p:cNvSpPr txBox="1"/>
            <p:nvPr/>
          </p:nvSpPr>
          <p:spPr bwMode="auto">
            <a:xfrm>
              <a:off x="7824192" y="3655725"/>
              <a:ext cx="1466255" cy="399340"/>
            </a:xfrm>
            <a:prstGeom prst="rect">
              <a:avLst/>
            </a:prstGeom>
            <a:grpFill/>
          </p:spPr>
          <p:txBody>
            <a:bodyPr vert="horz" wrap="none" lIns="90000" tIns="45720" rIns="0" bIns="45720" numCol="1" spcCol="360000" rtlCol="0" anchor="t">
              <a:spAutoFit/>
            </a:bodyPr>
            <a:lstStyle>
              <a:lvl1pPr marL="0" indent="0" algn="l" defTabSz="914400">
                <a:lnSpc>
                  <a:spcPct val="120000"/>
                </a:lnSpc>
                <a:spcBef>
                  <a:spcPts val="1000"/>
                </a:spcBef>
                <a:buClr>
                  <a:schemeClr val="accent3"/>
                </a:buClr>
                <a:buSzPct val="130000"/>
                <a:buFont typeface=".SFNSDisplay"/>
                <a:buNone/>
                <a:defRPr sz="1600" b="0" i="0">
                  <a:solidFill>
                    <a:schemeClr val="bg1"/>
                  </a:solidFill>
                  <a:latin typeface="Grantipo"/>
                  <a:ea typeface="Grantipo"/>
                  <a:cs typeface="Grantipo"/>
                </a:defRPr>
              </a:lvl1pPr>
              <a:lvl2pPr marL="457200" indent="0" algn="ctr" defTabSz="914400">
                <a:lnSpc>
                  <a:spcPct val="120000"/>
                </a:lnSpc>
                <a:spcBef>
                  <a:spcPts val="500"/>
                </a:spcBef>
                <a:buClr>
                  <a:schemeClr val="accent3"/>
                </a:buClr>
                <a:buSzPct val="130000"/>
                <a:buFont typeface=".SFNSDisplay"/>
                <a:buNone/>
                <a:defRPr sz="2000">
                  <a:solidFill>
                    <a:schemeClr val="tx1"/>
                  </a:solidFill>
                  <a:latin typeface="Grantipo"/>
                  <a:ea typeface="Grantipo"/>
                  <a:cs typeface="Grantipo"/>
                </a:defRPr>
              </a:lvl2pPr>
              <a:lvl3pPr marL="914400" indent="0" algn="ctr" defTabSz="914400">
                <a:lnSpc>
                  <a:spcPct val="120000"/>
                </a:lnSpc>
                <a:spcBef>
                  <a:spcPts val="500"/>
                </a:spcBef>
                <a:buClr>
                  <a:schemeClr val="accent3"/>
                </a:buClr>
                <a:buSzPct val="130000"/>
                <a:buFont typeface=".SFNSDisplay"/>
                <a:buNone/>
                <a:defRPr sz="1800">
                  <a:solidFill>
                    <a:schemeClr val="tx1"/>
                  </a:solidFill>
                  <a:latin typeface="Grantipo"/>
                  <a:ea typeface="Grantipo"/>
                  <a:cs typeface="Grantipo"/>
                </a:defRPr>
              </a:lvl3pPr>
              <a:lvl4pPr marL="13716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4pPr>
              <a:lvl5pPr marL="18288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lt-LT" sz="1800"/>
                <a:t>@eu.conexus</a:t>
              </a:r>
              <a:endParaRPr/>
            </a:p>
          </p:txBody>
        </p:sp>
        <p:sp>
          <p:nvSpPr>
            <p:cNvPr id="25" name="Freeform: Shape 24"/>
            <p:cNvSpPr/>
            <p:nvPr/>
          </p:nvSpPr>
          <p:spPr bwMode="auto">
            <a:xfrm>
              <a:off x="7290862" y="4313696"/>
              <a:ext cx="334583" cy="313186"/>
            </a:xfrm>
            <a:custGeom>
              <a:avLst/>
              <a:gdLst>
                <a:gd name="connsiteX0" fmla="*/ 810 w 334583"/>
                <a:gd name="connsiteY0" fmla="*/ 0 h 313187"/>
                <a:gd name="connsiteX1" fmla="*/ 129994 w 334583"/>
                <a:gd name="connsiteY1" fmla="*/ 172727 h 313187"/>
                <a:gd name="connsiteX2" fmla="*/ 0 w 334583"/>
                <a:gd name="connsiteY2" fmla="*/ 313188 h 313187"/>
                <a:gd name="connsiteX3" fmla="*/ 29260 w 334583"/>
                <a:gd name="connsiteY3" fmla="*/ 313188 h 313187"/>
                <a:gd name="connsiteX4" fmla="*/ 143062 w 334583"/>
                <a:gd name="connsiteY4" fmla="*/ 190249 h 313187"/>
                <a:gd name="connsiteX5" fmla="*/ 235006 w 334583"/>
                <a:gd name="connsiteY5" fmla="*/ 313188 h 313187"/>
                <a:gd name="connsiteX6" fmla="*/ 334583 w 334583"/>
                <a:gd name="connsiteY6" fmla="*/ 313188 h 313187"/>
                <a:gd name="connsiteX7" fmla="*/ 198113 w 334583"/>
                <a:gd name="connsiteY7" fmla="*/ 130745 h 313187"/>
                <a:gd name="connsiteX8" fmla="*/ 319144 w 334583"/>
                <a:gd name="connsiteY8" fmla="*/ 0 h 313187"/>
                <a:gd name="connsiteX9" fmla="*/ 289884 w 334583"/>
                <a:gd name="connsiteY9" fmla="*/ 0 h 313187"/>
                <a:gd name="connsiteX10" fmla="*/ 185044 w 334583"/>
                <a:gd name="connsiteY10" fmla="*/ 113224 h 313187"/>
                <a:gd name="connsiteX11" fmla="*/ 100329 w 334583"/>
                <a:gd name="connsiteY11" fmla="*/ 0 h 313187"/>
                <a:gd name="connsiteX12" fmla="*/ 810 w 334583"/>
                <a:gd name="connsiteY12" fmla="*/ 0 h 313187"/>
                <a:gd name="connsiteX13" fmla="*/ 43832 w 334583"/>
                <a:gd name="connsiteY13" fmla="*/ 21569 h 313187"/>
                <a:gd name="connsiteX14" fmla="*/ 89573 w 334583"/>
                <a:gd name="connsiteY14" fmla="*/ 21569 h 313187"/>
                <a:gd name="connsiteX15" fmla="*/ 291561 w 334583"/>
                <a:gd name="connsiteY15" fmla="*/ 291676 h 313187"/>
                <a:gd name="connsiteX16" fmla="*/ 245820 w 334583"/>
                <a:gd name="connsiteY16" fmla="*/ 291676 h 313187"/>
                <a:gd name="connsiteX17" fmla="*/ 43832 w 334583"/>
                <a:gd name="connsiteY17" fmla="*/ 21569 h 31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583" h="313187" fill="norm" stroke="1" extrusionOk="0">
                  <a:moveTo>
                    <a:pt x="810" y="0"/>
                  </a:moveTo>
                  <a:lnTo>
                    <a:pt x="129994" y="172727"/>
                  </a:lnTo>
                  <a:lnTo>
                    <a:pt x="0" y="313188"/>
                  </a:lnTo>
                  <a:lnTo>
                    <a:pt x="29260" y="313188"/>
                  </a:lnTo>
                  <a:lnTo>
                    <a:pt x="143062" y="190249"/>
                  </a:lnTo>
                  <a:lnTo>
                    <a:pt x="235006" y="313188"/>
                  </a:lnTo>
                  <a:lnTo>
                    <a:pt x="334583" y="313188"/>
                  </a:lnTo>
                  <a:lnTo>
                    <a:pt x="198113" y="130745"/>
                  </a:lnTo>
                  <a:lnTo>
                    <a:pt x="319144" y="0"/>
                  </a:lnTo>
                  <a:lnTo>
                    <a:pt x="289884" y="0"/>
                  </a:lnTo>
                  <a:lnTo>
                    <a:pt x="185044" y="113224"/>
                  </a:lnTo>
                  <a:lnTo>
                    <a:pt x="100329" y="0"/>
                  </a:lnTo>
                  <a:lnTo>
                    <a:pt x="810" y="0"/>
                  </a:lnTo>
                  <a:close/>
                  <a:moveTo>
                    <a:pt x="43832" y="21569"/>
                  </a:moveTo>
                  <a:lnTo>
                    <a:pt x="89573" y="21569"/>
                  </a:lnTo>
                  <a:lnTo>
                    <a:pt x="291561" y="291676"/>
                  </a:lnTo>
                  <a:lnTo>
                    <a:pt x="245820" y="291676"/>
                  </a:lnTo>
                  <a:lnTo>
                    <a:pt x="43832" y="21569"/>
                  </a:lnTo>
                  <a:close/>
                </a:path>
              </a:pathLst>
            </a:custGeom>
            <a:solidFill>
              <a:srgbClr val="FFFFFF"/>
            </a:solidFill>
            <a:ln w="0" cap="flat">
              <a:noFill/>
              <a:prstDash val="solid"/>
              <a:miter/>
            </a:ln>
          </p:spPr>
          <p:txBody>
            <a:bodyPr rtlCol="0" anchor="ctr"/>
            <a:lstStyle/>
            <a:p>
              <a:pPr>
                <a:defRPr/>
              </a:pPr>
              <a:endParaRPr lang="en-GB"/>
            </a:p>
          </p:txBody>
        </p:sp>
        <p:sp>
          <p:nvSpPr>
            <p:cNvPr id="30" name="Subtitle 1">
              <a:hlinkClick r:id="rId6"/>
            </p:cNvPr>
            <p:cNvSpPr txBox="1"/>
            <p:nvPr/>
          </p:nvSpPr>
          <p:spPr bwMode="auto">
            <a:xfrm>
              <a:off x="7819694" y="4243709"/>
              <a:ext cx="1546406" cy="399340"/>
            </a:xfrm>
            <a:prstGeom prst="rect">
              <a:avLst/>
            </a:prstGeom>
            <a:grpFill/>
          </p:spPr>
          <p:txBody>
            <a:bodyPr vert="horz" wrap="none" lIns="90000" tIns="45720" rIns="0" bIns="45720" numCol="1" spcCol="360000" rtlCol="0" anchor="t">
              <a:spAutoFit/>
            </a:bodyPr>
            <a:lstStyle>
              <a:lvl1pPr marL="0" indent="0" algn="l" defTabSz="914400">
                <a:lnSpc>
                  <a:spcPct val="120000"/>
                </a:lnSpc>
                <a:spcBef>
                  <a:spcPts val="1000"/>
                </a:spcBef>
                <a:buClr>
                  <a:schemeClr val="accent3"/>
                </a:buClr>
                <a:buSzPct val="130000"/>
                <a:buFont typeface=".SFNSDisplay"/>
                <a:buNone/>
                <a:defRPr sz="1600" b="0" i="0">
                  <a:solidFill>
                    <a:schemeClr val="bg1"/>
                  </a:solidFill>
                  <a:latin typeface="Grantipo"/>
                  <a:ea typeface="Grantipo"/>
                  <a:cs typeface="Grantipo"/>
                </a:defRPr>
              </a:lvl1pPr>
              <a:lvl2pPr marL="457200" indent="0" algn="ctr" defTabSz="914400">
                <a:lnSpc>
                  <a:spcPct val="120000"/>
                </a:lnSpc>
                <a:spcBef>
                  <a:spcPts val="500"/>
                </a:spcBef>
                <a:buClr>
                  <a:schemeClr val="accent3"/>
                </a:buClr>
                <a:buSzPct val="130000"/>
                <a:buFont typeface=".SFNSDisplay"/>
                <a:buNone/>
                <a:defRPr sz="2000">
                  <a:solidFill>
                    <a:schemeClr val="tx1"/>
                  </a:solidFill>
                  <a:latin typeface="Grantipo"/>
                  <a:ea typeface="Grantipo"/>
                  <a:cs typeface="Grantipo"/>
                </a:defRPr>
              </a:lvl2pPr>
              <a:lvl3pPr marL="914400" indent="0" algn="ctr" defTabSz="914400">
                <a:lnSpc>
                  <a:spcPct val="120000"/>
                </a:lnSpc>
                <a:spcBef>
                  <a:spcPts val="500"/>
                </a:spcBef>
                <a:buClr>
                  <a:schemeClr val="accent3"/>
                </a:buClr>
                <a:buSzPct val="130000"/>
                <a:buFont typeface=".SFNSDisplay"/>
                <a:buNone/>
                <a:defRPr sz="1800">
                  <a:solidFill>
                    <a:schemeClr val="tx1"/>
                  </a:solidFill>
                  <a:latin typeface="Grantipo"/>
                  <a:ea typeface="Grantipo"/>
                  <a:cs typeface="Grantipo"/>
                </a:defRPr>
              </a:lvl3pPr>
              <a:lvl4pPr marL="13716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4pPr>
              <a:lvl5pPr marL="1828800" indent="0" algn="ctr" defTabSz="914400">
                <a:lnSpc>
                  <a:spcPct val="120000"/>
                </a:lnSpc>
                <a:spcBef>
                  <a:spcPts val="500"/>
                </a:spcBef>
                <a:buClr>
                  <a:schemeClr val="accent3"/>
                </a:buClr>
                <a:buSzPct val="130000"/>
                <a:buFont typeface=".SFNSDisplay"/>
                <a:buNone/>
                <a:defRPr sz="1600">
                  <a:solidFill>
                    <a:schemeClr val="tx1"/>
                  </a:solidFill>
                  <a:latin typeface="Grantipo"/>
                  <a:ea typeface="Grantipo"/>
                  <a:cs typeface="Grantipo"/>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lt-LT" sz="1800"/>
                <a:t>@eu_conexus</a:t>
              </a:r>
              <a:endParaRPr/>
            </a:p>
          </p:txBody>
        </p:sp>
      </p:grpSp>
      <p:sp>
        <p:nvSpPr>
          <p:cNvPr id="35" name="Rectangle 4"/>
          <p:cNvSpPr/>
          <p:nvPr/>
        </p:nvSpPr>
        <p:spPr bwMode="auto">
          <a:xfrm>
            <a:off x="1937330" y="3754990"/>
            <a:ext cx="1553630" cy="461665"/>
          </a:xfrm>
          <a:prstGeom prst="rect">
            <a:avLst/>
          </a:prstGeom>
        </p:spPr>
        <p:txBody>
          <a:bodyPr wrap="none">
            <a:spAutoFit/>
          </a:bodyPr>
          <a:lstStyle/>
          <a:p>
            <a:pPr>
              <a:defRPr/>
            </a:pPr>
            <a:r>
              <a:rPr lang="lt-LT" sz="2400">
                <a:solidFill>
                  <a:schemeClr val="bg2"/>
                </a:solidFill>
                <a:latin typeface="Campton Medium"/>
              </a:rPr>
              <a:t>Follow us</a:t>
            </a:r>
            <a:endParaRPr lang="en-US" sz="2400">
              <a:solidFill>
                <a:schemeClr val="bg2"/>
              </a:solidFill>
              <a:latin typeface="Campton Medium"/>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3"/>
        </a:solidFill>
      </p:bgPr>
    </p:bg>
    <p:spTree>
      <p:nvGrpSpPr>
        <p:cNvPr id="1" name=""/>
        <p:cNvGrpSpPr/>
        <p:nvPr/>
      </p:nvGrpSpPr>
      <p:grpSpPr bwMode="auto">
        <a:xfrm>
          <a:off x="0" y="0"/>
          <a:ext cx="0" cy="0"/>
          <a:chOff x="0" y="0"/>
          <a:chExt cx="0" cy="0"/>
        </a:xfrm>
      </p:grpSpPr>
      <p:sp>
        <p:nvSpPr>
          <p:cNvPr id="3" name="Text Placeholder 2"/>
          <p:cNvSpPr>
            <a:spLocks noGrp="1"/>
          </p:cNvSpPr>
          <p:nvPr>
            <p:ph type="body" sz="quarter" idx="4294967295"/>
          </p:nvPr>
        </p:nvSpPr>
        <p:spPr bwMode="auto">
          <a:xfrm>
            <a:off x="8429625" y="3124200"/>
            <a:ext cx="3762375" cy="2101850"/>
          </a:xfrm>
        </p:spPr>
        <p:txBody>
          <a:bodyPr>
            <a:noAutofit/>
          </a:bodyPr>
          <a:lstStyle/>
          <a:p>
            <a:pPr>
              <a:defRPr/>
            </a:pPr>
            <a:endParaRPr/>
          </a:p>
          <a:p>
            <a:pPr>
              <a:defRPr/>
            </a:pPr>
            <a:endParaRPr/>
          </a:p>
        </p:txBody>
      </p:sp>
      <p:cxnSp>
        <p:nvCxnSpPr>
          <p:cNvPr id="14" name="Straight Connector 13"/>
          <p:cNvCxnSpPr>
            <a:cxnSpLocks/>
          </p:cNvCxnSpPr>
          <p:nvPr/>
        </p:nvCxnSpPr>
        <p:spPr bwMode="auto">
          <a:xfrm>
            <a:off x="742858" y="3306471"/>
            <a:ext cx="0" cy="22474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bwMode="auto">
          <a:xfrm>
            <a:off x="7965571"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bwMode="auto">
          <a:xfrm>
            <a:off x="1056888"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bwMode="auto">
          <a:xfrm>
            <a:off x="1370920"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bwMode="auto">
          <a:xfrm>
            <a:off x="1684950"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bwMode="auto">
          <a:xfrm>
            <a:off x="1998982" y="3238843"/>
            <a:ext cx="0" cy="360000"/>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bwMode="auto">
          <a:xfrm>
            <a:off x="2313012"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bwMode="auto">
          <a:xfrm>
            <a:off x="2627044"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bwMode="auto">
          <a:xfrm>
            <a:off x="2941075"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bwMode="auto">
          <a:xfrm>
            <a:off x="3255106"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bwMode="auto">
          <a:xfrm>
            <a:off x="3569137"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bwMode="auto">
          <a:xfrm>
            <a:off x="3883168" y="3307243"/>
            <a:ext cx="0" cy="223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bwMode="auto">
          <a:xfrm>
            <a:off x="4511230"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bwMode="auto">
          <a:xfrm>
            <a:off x="4825261" y="3307243"/>
            <a:ext cx="0" cy="223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bwMode="auto">
          <a:xfrm>
            <a:off x="5139292"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bwMode="auto">
          <a:xfrm>
            <a:off x="5453323" y="3307243"/>
            <a:ext cx="0" cy="223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bwMode="auto">
          <a:xfrm>
            <a:off x="6395416"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bwMode="auto">
          <a:xfrm>
            <a:off x="6709447"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bwMode="auto">
          <a:xfrm>
            <a:off x="7023478"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bwMode="auto">
          <a:xfrm>
            <a:off x="7337509"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cxnSpLocks/>
          </p:cNvCxnSpPr>
          <p:nvPr/>
        </p:nvCxnSpPr>
        <p:spPr bwMode="auto">
          <a:xfrm>
            <a:off x="7651540"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cxnSpLocks/>
          </p:cNvCxnSpPr>
          <p:nvPr/>
        </p:nvCxnSpPr>
        <p:spPr bwMode="auto">
          <a:xfrm>
            <a:off x="8279602"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cxnSpLocks/>
          </p:cNvCxnSpPr>
          <p:nvPr/>
        </p:nvCxnSpPr>
        <p:spPr bwMode="auto">
          <a:xfrm>
            <a:off x="8593633"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bwMode="auto">
          <a:xfrm>
            <a:off x="9535726"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p:cNvCxnSpPr>
          <p:nvPr/>
        </p:nvCxnSpPr>
        <p:spPr bwMode="auto">
          <a:xfrm>
            <a:off x="10163788"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bwMode="auto">
          <a:xfrm>
            <a:off x="10477819"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p:cNvCxnSpPr>
          <p:nvPr/>
        </p:nvCxnSpPr>
        <p:spPr bwMode="auto">
          <a:xfrm>
            <a:off x="10791841" y="3306471"/>
            <a:ext cx="0" cy="224745"/>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bwMode="auto">
          <a:xfrm>
            <a:off x="4197199" y="3306781"/>
            <a:ext cx="0" cy="224123"/>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bwMode="auto">
          <a:xfrm>
            <a:off x="1733524" y="3670368"/>
            <a:ext cx="530915" cy="276999"/>
          </a:xfrm>
          <a:prstGeom prst="rect">
            <a:avLst/>
          </a:prstGeom>
          <a:noFill/>
        </p:spPr>
        <p:txBody>
          <a:bodyPr wrap="none">
            <a:spAutoFit/>
          </a:bodyPr>
          <a:lstStyle/>
          <a:p>
            <a:pPr>
              <a:defRPr/>
            </a:pPr>
            <a:r>
              <a:rPr lang="en-US" sz="1200">
                <a:solidFill>
                  <a:schemeClr val="bg2">
                    <a:alpha val="50000"/>
                  </a:schemeClr>
                </a:solidFill>
                <a:latin typeface="Grantipo"/>
              </a:rPr>
              <a:t>2020</a:t>
            </a:r>
            <a:endParaRPr lang="en-GB" sz="1200">
              <a:solidFill>
                <a:schemeClr val="tx1">
                  <a:alpha val="50000"/>
                </a:schemeClr>
              </a:solidFill>
            </a:endParaRPr>
          </a:p>
        </p:txBody>
      </p:sp>
      <p:sp>
        <p:nvSpPr>
          <p:cNvPr id="121" name="TextBox 120"/>
          <p:cNvSpPr txBox="1"/>
          <p:nvPr/>
        </p:nvSpPr>
        <p:spPr bwMode="auto">
          <a:xfrm>
            <a:off x="5425695" y="3670368"/>
            <a:ext cx="1050288" cy="276999"/>
          </a:xfrm>
          <a:prstGeom prst="rect">
            <a:avLst/>
          </a:prstGeom>
          <a:noFill/>
        </p:spPr>
        <p:txBody>
          <a:bodyPr wrap="none">
            <a:spAutoFit/>
          </a:bodyPr>
          <a:lstStyle/>
          <a:p>
            <a:pPr>
              <a:defRPr/>
            </a:pPr>
            <a:r>
              <a:rPr lang="en-US" sz="1200">
                <a:solidFill>
                  <a:schemeClr val="bg2">
                    <a:alpha val="50000"/>
                  </a:schemeClr>
                </a:solidFill>
                <a:latin typeface="Grantipo"/>
              </a:rPr>
              <a:t>2021 – 2022</a:t>
            </a:r>
            <a:endParaRPr lang="en-GB" sz="1200">
              <a:solidFill>
                <a:schemeClr val="bg2">
                  <a:alpha val="50000"/>
                </a:schemeClr>
              </a:solidFill>
              <a:latin typeface="Grantipo"/>
            </a:endParaRPr>
          </a:p>
        </p:txBody>
      </p:sp>
      <p:sp>
        <p:nvSpPr>
          <p:cNvPr id="134" name="TextBox 133"/>
          <p:cNvSpPr txBox="1"/>
          <p:nvPr/>
        </p:nvSpPr>
        <p:spPr bwMode="auto">
          <a:xfrm>
            <a:off x="9584299" y="3670368"/>
            <a:ext cx="530915" cy="276999"/>
          </a:xfrm>
          <a:prstGeom prst="rect">
            <a:avLst/>
          </a:prstGeom>
          <a:noFill/>
        </p:spPr>
        <p:txBody>
          <a:bodyPr wrap="none">
            <a:spAutoFit/>
          </a:bodyPr>
          <a:lstStyle>
            <a:defPPr>
              <a:defRPr lang="en-US"/>
            </a:defPPr>
            <a:lvl1pPr>
              <a:defRPr sz="1200">
                <a:solidFill>
                  <a:schemeClr val="bg2">
                    <a:alpha val="50000"/>
                  </a:schemeClr>
                </a:solidFill>
                <a:latin typeface="Grantipo"/>
              </a:defRPr>
            </a:lvl1pPr>
          </a:lstStyle>
          <a:p>
            <a:pPr>
              <a:defRPr/>
            </a:pPr>
            <a:r>
              <a:rPr lang="en-US"/>
              <a:t>2023</a:t>
            </a:r>
            <a:endParaRPr lang="en-GB"/>
          </a:p>
        </p:txBody>
      </p:sp>
      <p:cxnSp>
        <p:nvCxnSpPr>
          <p:cNvPr id="141" name="Straight Connector 140"/>
          <p:cNvCxnSpPr>
            <a:cxnSpLocks/>
          </p:cNvCxnSpPr>
          <p:nvPr/>
        </p:nvCxnSpPr>
        <p:spPr bwMode="auto">
          <a:xfrm>
            <a:off x="8907664" y="3307243"/>
            <a:ext cx="0" cy="223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cxnSpLocks/>
          </p:cNvCxnSpPr>
          <p:nvPr/>
        </p:nvCxnSpPr>
        <p:spPr bwMode="auto">
          <a:xfrm>
            <a:off x="9221695" y="3307243"/>
            <a:ext cx="0" cy="223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bwMode="auto">
          <a:xfrm>
            <a:off x="884552" y="1613671"/>
            <a:ext cx="2044732" cy="738664"/>
          </a:xfrm>
          <a:prstGeom prst="rect">
            <a:avLst/>
          </a:prstGeom>
          <a:noFill/>
        </p:spPr>
        <p:txBody>
          <a:bodyPr wrap="square">
            <a:spAutoFit/>
          </a:bodyPr>
          <a:lstStyle/>
          <a:p>
            <a:pPr>
              <a:defRPr/>
            </a:pPr>
            <a:r>
              <a:rPr lang="en-US" sz="1200">
                <a:solidFill>
                  <a:schemeClr val="bg2"/>
                </a:solidFill>
                <a:latin typeface="Grantipo"/>
              </a:rPr>
              <a:t>2019 September</a:t>
            </a:r>
            <a:endParaRPr/>
          </a:p>
          <a:p>
            <a:pPr>
              <a:defRPr/>
            </a:pPr>
            <a:endParaRPr lang="en-US" sz="1400">
              <a:solidFill>
                <a:schemeClr val="bg2"/>
              </a:solidFill>
              <a:latin typeface="Grantipo"/>
            </a:endParaRPr>
          </a:p>
          <a:p>
            <a:pPr>
              <a:defRPr/>
            </a:pPr>
            <a:r>
              <a:rPr lang="en-US" sz="1600">
                <a:solidFill>
                  <a:schemeClr val="bg2"/>
                </a:solidFill>
                <a:latin typeface="Grantipo Medium"/>
              </a:rPr>
              <a:t>START DATE</a:t>
            </a:r>
            <a:endParaRPr sz="1600">
              <a:latin typeface="Grantipo Medium"/>
            </a:endParaRPr>
          </a:p>
        </p:txBody>
      </p:sp>
      <p:cxnSp>
        <p:nvCxnSpPr>
          <p:cNvPr id="149" name="Straight Connector 148"/>
          <p:cNvCxnSpPr>
            <a:cxnSpLocks/>
          </p:cNvCxnSpPr>
          <p:nvPr/>
        </p:nvCxnSpPr>
        <p:spPr bwMode="auto">
          <a:xfrm>
            <a:off x="9849757" y="3238843"/>
            <a:ext cx="0" cy="360000"/>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bwMode="auto">
          <a:xfrm>
            <a:off x="5767354" y="3238843"/>
            <a:ext cx="0" cy="360000"/>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cxnSpLocks/>
          </p:cNvCxnSpPr>
          <p:nvPr/>
        </p:nvCxnSpPr>
        <p:spPr bwMode="auto">
          <a:xfrm>
            <a:off x="6081385" y="3238843"/>
            <a:ext cx="0" cy="360000"/>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cxnSpLocks/>
          </p:cNvCxnSpPr>
          <p:nvPr/>
        </p:nvCxnSpPr>
        <p:spPr bwMode="auto">
          <a:xfrm>
            <a:off x="5816357" y="3418843"/>
            <a:ext cx="216024" cy="0"/>
          </a:xfrm>
          <a:prstGeom prst="line">
            <a:avLst/>
          </a:prstGeom>
          <a:ln w="19050">
            <a:solidFill>
              <a:srgbClr val="F7F7F7">
                <a:alpha val="50000"/>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cxnSpLocks/>
            <a:stCxn id="167" idx="0"/>
          </p:cNvCxnSpPr>
          <p:nvPr/>
        </p:nvCxnSpPr>
        <p:spPr bwMode="auto">
          <a:xfrm>
            <a:off x="752293" y="1841711"/>
            <a:ext cx="0" cy="1333751"/>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67" name="Oval 166"/>
          <p:cNvSpPr/>
          <p:nvPr/>
        </p:nvSpPr>
        <p:spPr bwMode="auto">
          <a:xfrm rot="10800000">
            <a:off x="654905" y="1646935"/>
            <a:ext cx="194776" cy="194776"/>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8" name="Oval 167"/>
          <p:cNvSpPr/>
          <p:nvPr/>
        </p:nvSpPr>
        <p:spPr bwMode="auto">
          <a:xfrm rot="10800000">
            <a:off x="718755" y="1710784"/>
            <a:ext cx="67076" cy="670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218" name="Group 217"/>
          <p:cNvGrpSpPr/>
          <p:nvPr/>
        </p:nvGrpSpPr>
        <p:grpSpPr bwMode="auto">
          <a:xfrm>
            <a:off x="823996" y="2344123"/>
            <a:ext cx="2400562" cy="597092"/>
            <a:chOff x="-65591" y="0"/>
            <a:chExt cx="2400562" cy="597092"/>
          </a:xfrm>
        </p:grpSpPr>
        <p:sp>
          <p:nvSpPr>
            <p:cNvPr id="179" name="TextBox 178"/>
            <p:cNvSpPr txBox="1"/>
            <p:nvPr/>
          </p:nvSpPr>
          <p:spPr bwMode="auto">
            <a:xfrm>
              <a:off x="-65591" y="12317"/>
              <a:ext cx="418705" cy="584775"/>
            </a:xfrm>
            <a:prstGeom prst="rect">
              <a:avLst/>
            </a:prstGeom>
            <a:noFill/>
          </p:spPr>
          <p:txBody>
            <a:bodyPr wrap="none">
              <a:spAutoFit/>
            </a:bodyPr>
            <a:lstStyle/>
            <a:p>
              <a:pPr algn="r">
                <a:defRPr/>
              </a:pPr>
              <a:r>
                <a:rPr lang="en-US" sz="1600">
                  <a:solidFill>
                    <a:schemeClr val="bg2"/>
                  </a:solidFill>
                  <a:latin typeface="Grantipo Medium"/>
                </a:rPr>
                <a:t>6</a:t>
              </a:r>
              <a:br>
                <a:rPr lang="en-US" sz="1600">
                  <a:solidFill>
                    <a:schemeClr val="bg2"/>
                  </a:solidFill>
                  <a:latin typeface="Grantipo Medium"/>
                </a:rPr>
              </a:br>
              <a:r>
                <a:rPr lang="en-US" sz="1600">
                  <a:solidFill>
                    <a:schemeClr val="bg2"/>
                  </a:solidFill>
                  <a:latin typeface="Grantipo Medium"/>
                </a:rPr>
                <a:t>13</a:t>
              </a:r>
              <a:endParaRPr sz="1600"/>
            </a:p>
          </p:txBody>
        </p:sp>
        <p:sp>
          <p:nvSpPr>
            <p:cNvPr id="181" name="TextBox 180"/>
            <p:cNvSpPr txBox="1"/>
            <p:nvPr/>
          </p:nvSpPr>
          <p:spPr bwMode="auto">
            <a:xfrm>
              <a:off x="268380" y="0"/>
              <a:ext cx="2066591" cy="584775"/>
            </a:xfrm>
            <a:prstGeom prst="rect">
              <a:avLst/>
            </a:prstGeom>
            <a:noFill/>
          </p:spPr>
          <p:txBody>
            <a:bodyPr wrap="none">
              <a:spAutoFit/>
            </a:bodyPr>
            <a:lstStyle/>
            <a:p>
              <a:pPr>
                <a:defRPr/>
              </a:pPr>
              <a:r>
                <a:rPr lang="en-US" sz="1600">
                  <a:solidFill>
                    <a:schemeClr val="bg2"/>
                  </a:solidFill>
                  <a:latin typeface="Grantipo Medium"/>
                </a:rPr>
                <a:t>universities and</a:t>
              </a:r>
              <a:endParaRPr sz="1600">
                <a:latin typeface="Grantipo Medium"/>
              </a:endParaRPr>
            </a:p>
            <a:p>
              <a:pPr>
                <a:defRPr/>
              </a:pPr>
              <a:r>
                <a:rPr lang="en-US" sz="1600">
                  <a:solidFill>
                    <a:schemeClr val="bg2"/>
                  </a:solidFill>
                  <a:latin typeface="Grantipo Medium"/>
                </a:rPr>
                <a:t>associated partners </a:t>
              </a:r>
              <a:endParaRPr lang="en-GB" sz="1600">
                <a:latin typeface="Grantipo Medium"/>
              </a:endParaRPr>
            </a:p>
          </p:txBody>
        </p:sp>
      </p:grpSp>
      <p:grpSp>
        <p:nvGrpSpPr>
          <p:cNvPr id="206" name="Group 205"/>
          <p:cNvGrpSpPr/>
          <p:nvPr/>
        </p:nvGrpSpPr>
        <p:grpSpPr bwMode="auto">
          <a:xfrm>
            <a:off x="3780371" y="1777861"/>
            <a:ext cx="194776" cy="1397602"/>
            <a:chOff x="4102898" y="1803531"/>
            <a:chExt cx="194776" cy="1397602"/>
          </a:xfrm>
        </p:grpSpPr>
        <p:cxnSp>
          <p:nvCxnSpPr>
            <p:cNvPr id="184" name="Straight Connector 183"/>
            <p:cNvCxnSpPr>
              <a:cxnSpLocks/>
            </p:cNvCxnSpPr>
            <p:nvPr/>
          </p:nvCxnSpPr>
          <p:spPr bwMode="auto">
            <a:xfrm>
              <a:off x="4200286" y="2091563"/>
              <a:ext cx="0" cy="1109570"/>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85" name="Oval 184"/>
            <p:cNvSpPr/>
            <p:nvPr/>
          </p:nvSpPr>
          <p:spPr bwMode="auto">
            <a:xfrm rot="10800000">
              <a:off x="4102898" y="1803531"/>
              <a:ext cx="194776" cy="194776"/>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6" name="Oval 185"/>
            <p:cNvSpPr/>
            <p:nvPr/>
          </p:nvSpPr>
          <p:spPr bwMode="auto">
            <a:xfrm rot="10800000">
              <a:off x="4166748" y="1867381"/>
              <a:ext cx="67076" cy="670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90" name="TextBox 189"/>
          <p:cNvSpPr txBox="1"/>
          <p:nvPr/>
        </p:nvSpPr>
        <p:spPr bwMode="auto">
          <a:xfrm>
            <a:off x="4046725" y="1739966"/>
            <a:ext cx="2267057" cy="1200329"/>
          </a:xfrm>
          <a:prstGeom prst="rect">
            <a:avLst/>
          </a:prstGeom>
          <a:noFill/>
        </p:spPr>
        <p:txBody>
          <a:bodyPr wrap="square">
            <a:spAutoFit/>
          </a:bodyPr>
          <a:lstStyle>
            <a:defPPr>
              <a:defRPr lang="en-US"/>
            </a:defPPr>
            <a:lvl1pPr>
              <a:defRPr sz="1200">
                <a:solidFill>
                  <a:schemeClr val="bg2"/>
                </a:solidFill>
                <a:latin typeface="Grantipo"/>
              </a:defRPr>
            </a:lvl1pPr>
          </a:lstStyle>
          <a:p>
            <a:pPr>
              <a:defRPr/>
            </a:pPr>
            <a:r>
              <a:rPr lang="lt-LT"/>
              <a:t>2020 July</a:t>
            </a:r>
            <a:endParaRPr/>
          </a:p>
          <a:p>
            <a:pPr>
              <a:defRPr/>
            </a:pPr>
            <a:endParaRPr lang="en-US"/>
          </a:p>
          <a:p>
            <a:pPr>
              <a:defRPr/>
            </a:pPr>
            <a:r>
              <a:rPr lang="en-US" sz="1600">
                <a:latin typeface="Grantipo Medium"/>
              </a:rPr>
              <a:t>Waterford Institute </a:t>
            </a:r>
            <a:br>
              <a:rPr lang="en-US" sz="1600">
                <a:latin typeface="Grantipo Medium"/>
              </a:rPr>
            </a:br>
            <a:r>
              <a:rPr lang="en-US" sz="1600">
                <a:latin typeface="Grantipo Medium"/>
              </a:rPr>
              <a:t>of Technology became associated partner</a:t>
            </a:r>
            <a:endParaRPr sz="1600">
              <a:latin typeface="Grantipo Medium"/>
            </a:endParaRPr>
          </a:p>
        </p:txBody>
      </p:sp>
      <p:sp>
        <p:nvSpPr>
          <p:cNvPr id="197" name="TextBox 196"/>
          <p:cNvSpPr txBox="1"/>
          <p:nvPr/>
        </p:nvSpPr>
        <p:spPr bwMode="auto">
          <a:xfrm>
            <a:off x="4982140" y="4267125"/>
            <a:ext cx="2100482" cy="1200329"/>
          </a:xfrm>
          <a:prstGeom prst="rect">
            <a:avLst/>
          </a:prstGeom>
          <a:noFill/>
        </p:spPr>
        <p:txBody>
          <a:bodyPr wrap="square">
            <a:spAutoFit/>
          </a:bodyPr>
          <a:lstStyle>
            <a:defPPr>
              <a:defRPr lang="en-US"/>
            </a:defPPr>
            <a:lvl1pPr>
              <a:defRPr sz="1200">
                <a:solidFill>
                  <a:schemeClr val="bg2"/>
                </a:solidFill>
                <a:latin typeface="Grantipo"/>
              </a:defRPr>
            </a:lvl1pPr>
          </a:lstStyle>
          <a:p>
            <a:pPr>
              <a:defRPr/>
            </a:pPr>
            <a:r>
              <a:rPr lang="lt-LT"/>
              <a:t>2020 </a:t>
            </a:r>
            <a:r>
              <a:rPr lang="en-US"/>
              <a:t>October</a:t>
            </a:r>
            <a:endParaRPr lang="en-US" sz="1200">
              <a:solidFill>
                <a:schemeClr val="bg2"/>
              </a:solidFill>
            </a:endParaRPr>
          </a:p>
          <a:p>
            <a:pPr>
              <a:defRPr/>
            </a:pPr>
            <a:endParaRPr lang="en-US"/>
          </a:p>
          <a:p>
            <a:pPr>
              <a:defRPr/>
            </a:pPr>
            <a:r>
              <a:rPr lang="en-US" sz="1600">
                <a:solidFill>
                  <a:schemeClr val="bg2"/>
                </a:solidFill>
                <a:latin typeface="Grantipo Medium"/>
              </a:rPr>
              <a:t>Rostock University became associated partner</a:t>
            </a:r>
            <a:endParaRPr lang="en-US" sz="1600">
              <a:latin typeface="Grantipo Medium"/>
            </a:endParaRPr>
          </a:p>
        </p:txBody>
      </p:sp>
      <p:grpSp>
        <p:nvGrpSpPr>
          <p:cNvPr id="198" name="Group 197"/>
          <p:cNvGrpSpPr/>
          <p:nvPr/>
        </p:nvGrpSpPr>
        <p:grpSpPr bwMode="auto">
          <a:xfrm>
            <a:off x="4727848" y="3700504"/>
            <a:ext cx="194776" cy="805792"/>
            <a:chOff x="907972" y="4187043"/>
            <a:chExt cx="194776" cy="805792"/>
          </a:xfrm>
        </p:grpSpPr>
        <p:cxnSp>
          <p:nvCxnSpPr>
            <p:cNvPr id="199" name="Straight Connector 198"/>
            <p:cNvCxnSpPr>
              <a:cxnSpLocks/>
            </p:cNvCxnSpPr>
            <p:nvPr/>
          </p:nvCxnSpPr>
          <p:spPr bwMode="auto">
            <a:xfrm flipV="1">
              <a:off x="1005360" y="4187043"/>
              <a:ext cx="0" cy="511177"/>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00" name="Oval 199"/>
            <p:cNvSpPr/>
            <p:nvPr/>
          </p:nvSpPr>
          <p:spPr bwMode="auto">
            <a:xfrm>
              <a:off x="907972" y="4798059"/>
              <a:ext cx="194776" cy="194776"/>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1" name="Oval 200"/>
            <p:cNvSpPr/>
            <p:nvPr/>
          </p:nvSpPr>
          <p:spPr bwMode="auto">
            <a:xfrm>
              <a:off x="971822" y="4861909"/>
              <a:ext cx="67076" cy="670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cxnSp>
        <p:nvCxnSpPr>
          <p:cNvPr id="208" name="Straight Connector 207"/>
          <p:cNvCxnSpPr>
            <a:cxnSpLocks/>
          </p:cNvCxnSpPr>
          <p:nvPr/>
        </p:nvCxnSpPr>
        <p:spPr bwMode="auto">
          <a:xfrm flipH="1">
            <a:off x="5451158" y="1364964"/>
            <a:ext cx="12787" cy="654653"/>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09" name="Oval 208"/>
          <p:cNvSpPr/>
          <p:nvPr/>
        </p:nvSpPr>
        <p:spPr bwMode="auto">
          <a:xfrm rot="10800000">
            <a:off x="5370893" y="1076933"/>
            <a:ext cx="194776" cy="194776"/>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0" name="Oval 209"/>
          <p:cNvSpPr/>
          <p:nvPr/>
        </p:nvSpPr>
        <p:spPr bwMode="auto">
          <a:xfrm rot="10800000">
            <a:off x="5434743" y="1140782"/>
            <a:ext cx="67076" cy="670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3" name="TextBox 212"/>
          <p:cNvSpPr txBox="1"/>
          <p:nvPr/>
        </p:nvSpPr>
        <p:spPr bwMode="auto">
          <a:xfrm>
            <a:off x="5664285" y="1037775"/>
            <a:ext cx="2718386" cy="954107"/>
          </a:xfrm>
          <a:prstGeom prst="rect">
            <a:avLst/>
          </a:prstGeom>
          <a:noFill/>
        </p:spPr>
        <p:txBody>
          <a:bodyPr wrap="square">
            <a:spAutoFit/>
          </a:bodyPr>
          <a:lstStyle>
            <a:defPPr>
              <a:defRPr lang="en-US"/>
            </a:defPPr>
            <a:lvl1pPr>
              <a:defRPr sz="1200">
                <a:solidFill>
                  <a:schemeClr val="bg2"/>
                </a:solidFill>
                <a:latin typeface="Grantipo"/>
              </a:defRPr>
            </a:lvl1pPr>
          </a:lstStyle>
          <a:p>
            <a:pPr>
              <a:defRPr/>
            </a:pPr>
            <a:r>
              <a:rPr lang="lt-LT"/>
              <a:t>2020 </a:t>
            </a:r>
            <a:r>
              <a:rPr lang="en-US" sz="1200">
                <a:solidFill>
                  <a:schemeClr val="bg2"/>
                </a:solidFill>
                <a:latin typeface="Grantipo"/>
              </a:rPr>
              <a:t>December</a:t>
            </a:r>
            <a:endParaRPr lang="lt-LT"/>
          </a:p>
          <a:p>
            <a:pPr>
              <a:defRPr/>
            </a:pPr>
            <a:endParaRPr lang="en-US"/>
          </a:p>
          <a:p>
            <a:pPr>
              <a:defRPr/>
            </a:pPr>
            <a:r>
              <a:rPr lang="en-US" sz="1600">
                <a:solidFill>
                  <a:schemeClr val="bg2"/>
                </a:solidFill>
                <a:latin typeface="Grantipo Medium"/>
              </a:rPr>
              <a:t>Frederick University became associated partner</a:t>
            </a:r>
            <a:endParaRPr lang="en-US" sz="1600">
              <a:latin typeface="Grantipo Medium"/>
            </a:endParaRPr>
          </a:p>
        </p:txBody>
      </p:sp>
      <p:cxnSp>
        <p:nvCxnSpPr>
          <p:cNvPr id="214" name="Straight Connector 213"/>
          <p:cNvCxnSpPr>
            <a:cxnSpLocks/>
          </p:cNvCxnSpPr>
          <p:nvPr/>
        </p:nvCxnSpPr>
        <p:spPr bwMode="auto">
          <a:xfrm>
            <a:off x="5453323" y="2996952"/>
            <a:ext cx="0" cy="178511"/>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21" name="TextBox 220"/>
          <p:cNvSpPr txBox="1"/>
          <p:nvPr/>
        </p:nvSpPr>
        <p:spPr bwMode="auto">
          <a:xfrm>
            <a:off x="9068812" y="4271943"/>
            <a:ext cx="2534660" cy="954107"/>
          </a:xfrm>
          <a:prstGeom prst="rect">
            <a:avLst/>
          </a:prstGeom>
          <a:noFill/>
        </p:spPr>
        <p:txBody>
          <a:bodyPr wrap="square">
            <a:spAutoFit/>
          </a:bodyPr>
          <a:lstStyle>
            <a:defPPr>
              <a:defRPr lang="en-US"/>
            </a:defPPr>
            <a:lvl1pPr>
              <a:defRPr sz="1200">
                <a:solidFill>
                  <a:schemeClr val="bg2"/>
                </a:solidFill>
                <a:latin typeface="Grantipo"/>
              </a:defRPr>
            </a:lvl1pPr>
          </a:lstStyle>
          <a:p>
            <a:pPr>
              <a:defRPr/>
            </a:pPr>
            <a:r>
              <a:rPr lang="lt-LT"/>
              <a:t>202</a:t>
            </a:r>
            <a:r>
              <a:rPr lang="en-US"/>
              <a:t>2</a:t>
            </a:r>
            <a:r>
              <a:rPr lang="lt-LT"/>
              <a:t> </a:t>
            </a:r>
            <a:r>
              <a:rPr lang="en-US"/>
              <a:t>October</a:t>
            </a:r>
            <a:endParaRPr lang="en-US" sz="1200">
              <a:solidFill>
                <a:schemeClr val="bg2"/>
              </a:solidFill>
            </a:endParaRPr>
          </a:p>
          <a:p>
            <a:pPr>
              <a:defRPr/>
            </a:pPr>
            <a:endParaRPr lang="en-US"/>
          </a:p>
          <a:p>
            <a:pPr>
              <a:defRPr/>
            </a:pPr>
            <a:r>
              <a:rPr lang="lt-LT" sz="1600">
                <a:solidFill>
                  <a:schemeClr val="bg1"/>
                </a:solidFill>
                <a:latin typeface="Grantipo Medium"/>
              </a:rPr>
              <a:t>EU-CONEXUS AISBL – EU-CONEXA established </a:t>
            </a:r>
            <a:endParaRPr lang="lt-LT" sz="1600">
              <a:latin typeface="Grantipo Medium"/>
            </a:endParaRPr>
          </a:p>
        </p:txBody>
      </p:sp>
      <p:grpSp>
        <p:nvGrpSpPr>
          <p:cNvPr id="222" name="Group 221"/>
          <p:cNvGrpSpPr/>
          <p:nvPr/>
        </p:nvGrpSpPr>
        <p:grpSpPr bwMode="auto">
          <a:xfrm>
            <a:off x="8810276" y="3700504"/>
            <a:ext cx="194776" cy="805792"/>
            <a:chOff x="907972" y="4187043"/>
            <a:chExt cx="194776" cy="805792"/>
          </a:xfrm>
        </p:grpSpPr>
        <p:cxnSp>
          <p:nvCxnSpPr>
            <p:cNvPr id="223" name="Straight Connector 222"/>
            <p:cNvCxnSpPr>
              <a:cxnSpLocks/>
            </p:cNvCxnSpPr>
            <p:nvPr/>
          </p:nvCxnSpPr>
          <p:spPr bwMode="auto">
            <a:xfrm flipV="1">
              <a:off x="1005360" y="4187043"/>
              <a:ext cx="0" cy="511177"/>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24" name="Oval 223"/>
            <p:cNvSpPr/>
            <p:nvPr/>
          </p:nvSpPr>
          <p:spPr bwMode="auto">
            <a:xfrm>
              <a:off x="907972" y="4798059"/>
              <a:ext cx="194776" cy="194776"/>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5" name="Oval 224"/>
            <p:cNvSpPr/>
            <p:nvPr/>
          </p:nvSpPr>
          <p:spPr bwMode="auto">
            <a:xfrm>
              <a:off x="971822" y="4861909"/>
              <a:ext cx="67076" cy="670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230" name="TextBox 229"/>
          <p:cNvSpPr txBox="1"/>
          <p:nvPr/>
        </p:nvSpPr>
        <p:spPr bwMode="auto">
          <a:xfrm>
            <a:off x="9406279" y="1742618"/>
            <a:ext cx="1720627" cy="276999"/>
          </a:xfrm>
          <a:prstGeom prst="rect">
            <a:avLst/>
          </a:prstGeom>
          <a:noFill/>
        </p:spPr>
        <p:txBody>
          <a:bodyPr wrap="square">
            <a:spAutoFit/>
          </a:bodyPr>
          <a:lstStyle>
            <a:defPPr>
              <a:defRPr lang="en-US"/>
            </a:defPPr>
            <a:lvl1pPr>
              <a:defRPr sz="1200">
                <a:solidFill>
                  <a:schemeClr val="bg2"/>
                </a:solidFill>
                <a:latin typeface="Grantipo"/>
              </a:defRPr>
            </a:lvl1pPr>
          </a:lstStyle>
          <a:p>
            <a:pPr>
              <a:defRPr/>
            </a:pPr>
            <a:r>
              <a:rPr lang="lt-LT"/>
              <a:t>202</a:t>
            </a:r>
            <a:r>
              <a:rPr lang="en-US"/>
              <a:t>2</a:t>
            </a:r>
            <a:r>
              <a:rPr lang="lt-LT"/>
              <a:t> </a:t>
            </a:r>
            <a:r>
              <a:rPr lang="en-US"/>
              <a:t>November</a:t>
            </a:r>
            <a:endParaRPr lang="lt-LT"/>
          </a:p>
        </p:txBody>
      </p:sp>
      <p:grpSp>
        <p:nvGrpSpPr>
          <p:cNvPr id="231" name="Group 230"/>
          <p:cNvGrpSpPr/>
          <p:nvPr/>
        </p:nvGrpSpPr>
        <p:grpSpPr bwMode="auto">
          <a:xfrm>
            <a:off x="9345365" y="2091359"/>
            <a:ext cx="2400921" cy="597093"/>
            <a:chOff x="1919453" y="4741095"/>
            <a:chExt cx="2400921" cy="597093"/>
          </a:xfrm>
        </p:grpSpPr>
        <p:sp>
          <p:nvSpPr>
            <p:cNvPr id="232" name="TextBox 231"/>
            <p:cNvSpPr txBox="1"/>
            <p:nvPr/>
          </p:nvSpPr>
          <p:spPr bwMode="auto">
            <a:xfrm>
              <a:off x="1919453" y="4753413"/>
              <a:ext cx="418704" cy="584775"/>
            </a:xfrm>
            <a:prstGeom prst="rect">
              <a:avLst/>
            </a:prstGeom>
            <a:noFill/>
          </p:spPr>
          <p:txBody>
            <a:bodyPr wrap="none">
              <a:spAutoFit/>
            </a:bodyPr>
            <a:lstStyle/>
            <a:p>
              <a:pPr algn="r">
                <a:defRPr/>
              </a:pPr>
              <a:r>
                <a:rPr lang="en-US" sz="1600">
                  <a:solidFill>
                    <a:schemeClr val="bg2"/>
                  </a:solidFill>
                  <a:latin typeface="Grantipo Medium"/>
                </a:rPr>
                <a:t>9</a:t>
              </a:r>
              <a:br>
                <a:rPr lang="en-US" sz="1600">
                  <a:solidFill>
                    <a:schemeClr val="bg2"/>
                  </a:solidFill>
                  <a:latin typeface="Grantipo Medium"/>
                </a:rPr>
              </a:br>
              <a:r>
                <a:rPr lang="en-US" sz="1600">
                  <a:solidFill>
                    <a:schemeClr val="bg2"/>
                  </a:solidFill>
                  <a:latin typeface="Grantipo Medium"/>
                </a:rPr>
                <a:t>18</a:t>
              </a:r>
              <a:endParaRPr sz="1600"/>
            </a:p>
          </p:txBody>
        </p:sp>
        <p:sp>
          <p:nvSpPr>
            <p:cNvPr id="233" name="TextBox 232"/>
            <p:cNvSpPr txBox="1"/>
            <p:nvPr/>
          </p:nvSpPr>
          <p:spPr bwMode="auto">
            <a:xfrm>
              <a:off x="2253783" y="4741095"/>
              <a:ext cx="2066591" cy="584775"/>
            </a:xfrm>
            <a:prstGeom prst="rect">
              <a:avLst/>
            </a:prstGeom>
            <a:noFill/>
          </p:spPr>
          <p:txBody>
            <a:bodyPr wrap="none">
              <a:spAutoFit/>
            </a:bodyPr>
            <a:lstStyle/>
            <a:p>
              <a:pPr>
                <a:defRPr/>
              </a:pPr>
              <a:r>
                <a:rPr lang="en-US" sz="1600">
                  <a:solidFill>
                    <a:schemeClr val="bg2"/>
                  </a:solidFill>
                  <a:latin typeface="Grantipo Medium"/>
                </a:rPr>
                <a:t>universities and</a:t>
              </a:r>
              <a:endParaRPr sz="1600">
                <a:latin typeface="Grantipo Medium"/>
              </a:endParaRPr>
            </a:p>
            <a:p>
              <a:pPr>
                <a:defRPr/>
              </a:pPr>
              <a:r>
                <a:rPr lang="en-US" sz="1600">
                  <a:solidFill>
                    <a:schemeClr val="bg2"/>
                  </a:solidFill>
                  <a:latin typeface="Grantipo Medium"/>
                </a:rPr>
                <a:t>associated partners </a:t>
              </a:r>
              <a:endParaRPr lang="en-GB" sz="1600">
                <a:latin typeface="Grantipo Medium"/>
              </a:endParaRPr>
            </a:p>
          </p:txBody>
        </p:sp>
      </p:grpSp>
      <p:sp>
        <p:nvSpPr>
          <p:cNvPr id="4" name="Title 1"/>
          <p:cNvSpPr>
            <a:spLocks noGrp="1"/>
          </p:cNvSpPr>
          <p:nvPr>
            <p:ph type="title"/>
          </p:nvPr>
        </p:nvSpPr>
        <p:spPr bwMode="auto">
          <a:xfrm>
            <a:off x="742858" y="662484"/>
            <a:ext cx="1679947" cy="492443"/>
          </a:xfrm>
        </p:spPr>
        <p:txBody>
          <a:bodyPr wrap="none">
            <a:spAutoFit/>
          </a:bodyPr>
          <a:lstStyle/>
          <a:p>
            <a:pPr>
              <a:lnSpc>
                <a:spcPct val="100000"/>
              </a:lnSpc>
              <a:defRPr/>
            </a:pPr>
            <a:r>
              <a:rPr lang="en-US" sz="3200">
                <a:solidFill>
                  <a:schemeClr val="bg2"/>
                </a:solidFill>
              </a:rPr>
              <a:t>Timeline</a:t>
            </a:r>
            <a:endParaRPr/>
          </a:p>
        </p:txBody>
      </p:sp>
      <p:grpSp>
        <p:nvGrpSpPr>
          <p:cNvPr id="11" name="Group 10"/>
          <p:cNvGrpSpPr/>
          <p:nvPr/>
        </p:nvGrpSpPr>
        <p:grpSpPr bwMode="auto">
          <a:xfrm>
            <a:off x="9145771" y="1781967"/>
            <a:ext cx="194776" cy="1397602"/>
            <a:chOff x="4102898" y="1803531"/>
            <a:chExt cx="194776" cy="1397602"/>
          </a:xfrm>
        </p:grpSpPr>
        <p:cxnSp>
          <p:nvCxnSpPr>
            <p:cNvPr id="13" name="Straight Connector 12"/>
            <p:cNvCxnSpPr>
              <a:cxnSpLocks/>
            </p:cNvCxnSpPr>
            <p:nvPr/>
          </p:nvCxnSpPr>
          <p:spPr bwMode="auto">
            <a:xfrm>
              <a:off x="4200286" y="2091563"/>
              <a:ext cx="0" cy="1109570"/>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rot="10800000">
              <a:off x="4102898" y="1803531"/>
              <a:ext cx="194776" cy="194776"/>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Oval 15"/>
            <p:cNvSpPr/>
            <p:nvPr/>
          </p:nvSpPr>
          <p:spPr bwMode="auto">
            <a:xfrm rot="10800000">
              <a:off x="4166748" y="1867381"/>
              <a:ext cx="67076" cy="670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5" name="TextBox 4"/>
          <p:cNvSpPr txBox="1"/>
          <p:nvPr/>
        </p:nvSpPr>
        <p:spPr bwMode="auto">
          <a:xfrm>
            <a:off x="846111" y="4056073"/>
            <a:ext cx="2813245" cy="1736886"/>
          </a:xfrm>
          <a:prstGeom prst="rect">
            <a:avLst/>
          </a:prstGeom>
          <a:noFill/>
        </p:spPr>
        <p:txBody>
          <a:bodyPr wrap="square">
            <a:spAutoFit/>
          </a:bodyPr>
          <a:lstStyle/>
          <a:p>
            <a:pPr>
              <a:lnSpc>
                <a:spcPct val="110000"/>
              </a:lnSpc>
              <a:defRPr/>
            </a:pPr>
            <a:r>
              <a:rPr lang="en-US" sz="1400">
                <a:solidFill>
                  <a:schemeClr val="bg2"/>
                </a:solidFill>
                <a:latin typeface="Grantipo Medium"/>
              </a:rPr>
              <a:t>La Rochelle Université</a:t>
            </a:r>
            <a:br>
              <a:rPr lang="en-US" sz="1400">
                <a:solidFill>
                  <a:schemeClr val="bg2"/>
                </a:solidFill>
                <a:latin typeface="Grantipo Medium"/>
              </a:rPr>
            </a:br>
            <a:r>
              <a:rPr lang="en-US" sz="1400">
                <a:solidFill>
                  <a:schemeClr val="bg2"/>
                </a:solidFill>
                <a:latin typeface="Grantipo Medium"/>
              </a:rPr>
              <a:t>Agricultural University of Athens  Catholic University of Valencia</a:t>
            </a:r>
            <a:endParaRPr/>
          </a:p>
          <a:p>
            <a:pPr>
              <a:lnSpc>
                <a:spcPct val="110000"/>
              </a:lnSpc>
              <a:defRPr/>
            </a:pPr>
            <a:r>
              <a:rPr lang="en-US" sz="1400">
                <a:solidFill>
                  <a:schemeClr val="bg2"/>
                </a:solidFill>
                <a:latin typeface="Grantipo Medium"/>
              </a:rPr>
              <a:t>Klaipeda University</a:t>
            </a:r>
            <a:br>
              <a:rPr lang="en-US" sz="1400">
                <a:solidFill>
                  <a:schemeClr val="bg2"/>
                </a:solidFill>
                <a:latin typeface="Grantipo Medium"/>
              </a:rPr>
            </a:br>
            <a:r>
              <a:rPr lang="lt-LT" sz="1400">
                <a:solidFill>
                  <a:schemeClr val="bg2"/>
                </a:solidFill>
                <a:latin typeface="Grantipo Medium"/>
              </a:rPr>
              <a:t>University</a:t>
            </a:r>
            <a:r>
              <a:rPr lang="en-US" sz="1400">
                <a:solidFill>
                  <a:schemeClr val="bg2"/>
                </a:solidFill>
                <a:latin typeface="Grantipo Medium"/>
              </a:rPr>
              <a:t> of Zadar</a:t>
            </a:r>
            <a:endParaRPr/>
          </a:p>
          <a:p>
            <a:pPr>
              <a:lnSpc>
                <a:spcPct val="110000"/>
              </a:lnSpc>
              <a:defRPr/>
            </a:pPr>
            <a:r>
              <a:rPr lang="en-US" sz="1400">
                <a:solidFill>
                  <a:schemeClr val="bg2"/>
                </a:solidFill>
                <a:latin typeface="Grantipo Medium"/>
              </a:rPr>
              <a:t>Technical University of Civil Engineering Buchares</a:t>
            </a:r>
            <a:r>
              <a:rPr lang="lt-LT" sz="1400">
                <a:solidFill>
                  <a:schemeClr val="bg2"/>
                </a:solidFill>
                <a:latin typeface="Grantipo Medium"/>
              </a:rPr>
              <a:t>t</a:t>
            </a:r>
            <a:endParaRPr lang="en-US" sz="1400">
              <a:solidFill>
                <a:schemeClr val="bg2"/>
              </a:solidFill>
              <a:latin typeface="Grantipo Medium"/>
            </a:endParaRPr>
          </a:p>
        </p:txBody>
      </p:sp>
      <p:cxnSp>
        <p:nvCxnSpPr>
          <p:cNvPr id="6" name="Straight Connector 5"/>
          <p:cNvCxnSpPr>
            <a:cxnSpLocks/>
          </p:cNvCxnSpPr>
          <p:nvPr/>
        </p:nvCxnSpPr>
        <p:spPr bwMode="auto">
          <a:xfrm flipV="1">
            <a:off x="752293" y="3691778"/>
            <a:ext cx="0" cy="2041478"/>
          </a:xfrm>
          <a:prstGeom prst="line">
            <a:avLst/>
          </a:prstGeom>
          <a:ln w="158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 name="Text Placeholder 5"/>
          <p:cNvSpPr>
            <a:spLocks noGrp="1"/>
          </p:cNvSpPr>
          <p:nvPr>
            <p:ph type="body" sz="quarter" idx="13"/>
          </p:nvPr>
        </p:nvSpPr>
        <p:spPr bwMode="auto">
          <a:xfrm>
            <a:off x="1074420" y="2060848"/>
            <a:ext cx="4573328" cy="498124"/>
          </a:xfrm>
        </p:spPr>
        <p:txBody>
          <a:bodyPr/>
          <a:lstStyle/>
          <a:p>
            <a:pPr>
              <a:defRPr/>
            </a:pPr>
            <a:r>
              <a:rPr lang="lt-LT"/>
              <a:t>International memberships</a:t>
            </a:r>
            <a:endParaRPr/>
          </a:p>
        </p:txBody>
      </p:sp>
      <p:sp>
        <p:nvSpPr>
          <p:cNvPr id="7" name="Text Placeholder 6"/>
          <p:cNvSpPr>
            <a:spLocks noGrp="1"/>
          </p:cNvSpPr>
          <p:nvPr>
            <p:ph type="body" sz="quarter" idx="14"/>
          </p:nvPr>
        </p:nvSpPr>
        <p:spPr bwMode="auto">
          <a:xfrm>
            <a:off x="1074420" y="2568232"/>
            <a:ext cx="4570493" cy="1079013"/>
          </a:xfrm>
        </p:spPr>
        <p:txBody>
          <a:bodyPr wrap="square">
            <a:spAutoFit/>
          </a:bodyPr>
          <a:lstStyle/>
          <a:p>
            <a:pPr>
              <a:spcBef>
                <a:spcPts val="1800"/>
              </a:spcBef>
              <a:defRPr/>
            </a:pPr>
            <a:r>
              <a:rPr lang="en-GB"/>
              <a:t>Agence universitaire de la Francophonie </a:t>
            </a:r>
            <a:r>
              <a:rPr lang="en-GB" sz="1200"/>
              <a:t>(AUF)</a:t>
            </a:r>
            <a:endParaRPr/>
          </a:p>
          <a:p>
            <a:pPr>
              <a:spcBef>
                <a:spcPts val="1800"/>
              </a:spcBef>
              <a:defRPr/>
            </a:pPr>
            <a:r>
              <a:rPr lang="en-GB"/>
              <a:t>European Civil Engineering Education and </a:t>
            </a:r>
            <a:br>
              <a:rPr lang="lt-LT"/>
            </a:br>
            <a:r>
              <a:rPr lang="en-GB"/>
              <a:t>Training Association </a:t>
            </a:r>
            <a:r>
              <a:rPr lang="en-GB" sz="1200"/>
              <a:t>(EUCEET)</a:t>
            </a:r>
            <a:endParaRPr/>
          </a:p>
        </p:txBody>
      </p:sp>
      <p:sp>
        <p:nvSpPr>
          <p:cNvPr id="10" name="Text Placeholder 9"/>
          <p:cNvSpPr>
            <a:spLocks noGrp="1"/>
          </p:cNvSpPr>
          <p:nvPr>
            <p:ph type="body" sz="quarter" idx="15"/>
          </p:nvPr>
        </p:nvSpPr>
        <p:spPr bwMode="auto">
          <a:xfrm>
            <a:off x="6838507" y="476672"/>
            <a:ext cx="4498888" cy="498125"/>
          </a:xfrm>
        </p:spPr>
        <p:txBody>
          <a:bodyPr/>
          <a:lstStyle/>
          <a:p>
            <a:pPr>
              <a:defRPr/>
            </a:pPr>
            <a:r>
              <a:rPr lang="en-GB"/>
              <a:t>Associated partners</a:t>
            </a:r>
            <a:endParaRPr/>
          </a:p>
        </p:txBody>
      </p:sp>
      <p:sp>
        <p:nvSpPr>
          <p:cNvPr id="11" name="Text Placeholder 10"/>
          <p:cNvSpPr>
            <a:spLocks noGrp="1"/>
          </p:cNvSpPr>
          <p:nvPr>
            <p:ph type="body" sz="quarter" idx="16"/>
          </p:nvPr>
        </p:nvSpPr>
        <p:spPr bwMode="auto">
          <a:xfrm>
            <a:off x="6838507" y="939691"/>
            <a:ext cx="5018133" cy="5227679"/>
          </a:xfrm>
        </p:spPr>
        <p:txBody>
          <a:bodyPr>
            <a:spAutoFit/>
          </a:bodyPr>
          <a:lstStyle/>
          <a:p>
            <a:pPr>
              <a:lnSpc>
                <a:spcPct val="100000"/>
              </a:lnSpc>
              <a:spcBef>
                <a:spcPts val="600"/>
              </a:spcBef>
              <a:defRPr/>
            </a:pPr>
            <a:r>
              <a:rPr lang="lt-LT"/>
              <a:t>La Rochelle Urban Community </a:t>
            </a:r>
            <a:endParaRPr/>
          </a:p>
          <a:p>
            <a:pPr>
              <a:lnSpc>
                <a:spcPct val="100000"/>
              </a:lnSpc>
              <a:spcBef>
                <a:spcPts val="600"/>
              </a:spcBef>
              <a:defRPr/>
            </a:pPr>
            <a:r>
              <a:rPr lang="lt-LT"/>
              <a:t>Regie du Port de Plaisance de La Rochelle </a:t>
            </a:r>
            <a:endParaRPr/>
          </a:p>
          <a:p>
            <a:pPr>
              <a:lnSpc>
                <a:spcPct val="100000"/>
              </a:lnSpc>
              <a:spcBef>
                <a:spcPts val="600"/>
              </a:spcBef>
              <a:defRPr/>
            </a:pPr>
            <a:r>
              <a:rPr lang="lt-LT"/>
              <a:t>Region Nouvelle-Aquitaine </a:t>
            </a:r>
            <a:endParaRPr/>
          </a:p>
          <a:p>
            <a:pPr>
              <a:lnSpc>
                <a:spcPct val="100000"/>
              </a:lnSpc>
              <a:spcBef>
                <a:spcPts val="600"/>
              </a:spcBef>
              <a:defRPr/>
            </a:pPr>
            <a:r>
              <a:rPr lang="lt-LT"/>
              <a:t>City of La Rochelle </a:t>
            </a:r>
            <a:endParaRPr/>
          </a:p>
          <a:p>
            <a:pPr>
              <a:lnSpc>
                <a:spcPct val="100000"/>
              </a:lnSpc>
              <a:spcBef>
                <a:spcPts val="600"/>
              </a:spcBef>
              <a:defRPr/>
            </a:pPr>
            <a:r>
              <a:rPr lang="lt-LT"/>
              <a:t>Grand Port Maritime of La Rochelle</a:t>
            </a:r>
            <a:endParaRPr/>
          </a:p>
          <a:p>
            <a:pPr>
              <a:lnSpc>
                <a:spcPct val="100000"/>
              </a:lnSpc>
              <a:spcBef>
                <a:spcPts val="600"/>
              </a:spcBef>
              <a:defRPr/>
            </a:pPr>
            <a:r>
              <a:rPr lang="lt-LT"/>
              <a:t>Fundación Valencia Port </a:t>
            </a:r>
            <a:endParaRPr/>
          </a:p>
          <a:p>
            <a:pPr>
              <a:lnSpc>
                <a:spcPct val="100000"/>
              </a:lnSpc>
              <a:spcBef>
                <a:spcPts val="600"/>
              </a:spcBef>
              <a:defRPr/>
            </a:pPr>
            <a:r>
              <a:rPr lang="lt-LT"/>
              <a:t>Klaipeda State Seaport Authority </a:t>
            </a:r>
            <a:endParaRPr/>
          </a:p>
          <a:p>
            <a:pPr>
              <a:lnSpc>
                <a:spcPct val="100000"/>
              </a:lnSpc>
              <a:spcBef>
                <a:spcPts val="600"/>
              </a:spcBef>
              <a:defRPr/>
            </a:pPr>
            <a:r>
              <a:rPr lang="lt-LT"/>
              <a:t>Klaipėda Science and Technology Park </a:t>
            </a:r>
            <a:endParaRPr/>
          </a:p>
          <a:p>
            <a:pPr>
              <a:lnSpc>
                <a:spcPct val="100000"/>
              </a:lnSpc>
              <a:spcBef>
                <a:spcPts val="600"/>
              </a:spcBef>
              <a:defRPr/>
            </a:pPr>
            <a:r>
              <a:rPr lang="lt-LT"/>
              <a:t>Klaipėda City Municipality </a:t>
            </a:r>
            <a:endParaRPr/>
          </a:p>
          <a:p>
            <a:pPr>
              <a:lnSpc>
                <a:spcPct val="100000"/>
              </a:lnSpc>
              <a:spcBef>
                <a:spcPts val="600"/>
              </a:spcBef>
              <a:defRPr/>
            </a:pPr>
            <a:r>
              <a:rPr lang="lt-LT"/>
              <a:t>Tankerska plovidba d.d. </a:t>
            </a:r>
            <a:endParaRPr/>
          </a:p>
          <a:p>
            <a:pPr>
              <a:lnSpc>
                <a:spcPct val="100000"/>
              </a:lnSpc>
              <a:spcBef>
                <a:spcPts val="600"/>
              </a:spcBef>
              <a:defRPr/>
            </a:pPr>
            <a:r>
              <a:rPr lang="lt-LT"/>
              <a:t>Croatian Chamber of Economy </a:t>
            </a:r>
            <a:endParaRPr/>
          </a:p>
          <a:p>
            <a:pPr>
              <a:lnSpc>
                <a:spcPct val="100000"/>
              </a:lnSpc>
              <a:spcBef>
                <a:spcPts val="600"/>
              </a:spcBef>
              <a:defRPr/>
            </a:pPr>
            <a:r>
              <a:rPr lang="lt-LT"/>
              <a:t>City Hall of District 2, Municipality of Bucharest </a:t>
            </a:r>
            <a:endParaRPr/>
          </a:p>
          <a:p>
            <a:pPr>
              <a:lnSpc>
                <a:spcPct val="100000"/>
              </a:lnSpc>
              <a:spcBef>
                <a:spcPts val="600"/>
              </a:spcBef>
              <a:defRPr/>
            </a:pPr>
            <a:r>
              <a:rPr lang="lt-LT"/>
              <a:t>Waterford Chamber of Commerce </a:t>
            </a:r>
            <a:endParaRPr/>
          </a:p>
          <a:p>
            <a:pPr>
              <a:lnSpc>
                <a:spcPct val="100000"/>
              </a:lnSpc>
              <a:spcBef>
                <a:spcPts val="600"/>
              </a:spcBef>
              <a:defRPr/>
            </a:pPr>
            <a:r>
              <a:rPr lang="lt-LT"/>
              <a:t>Southern Regional Assembly</a:t>
            </a:r>
            <a:endParaRPr/>
          </a:p>
          <a:p>
            <a:pPr>
              <a:lnSpc>
                <a:spcPct val="100000"/>
              </a:lnSpc>
              <a:spcBef>
                <a:spcPts val="600"/>
              </a:spcBef>
              <a:defRPr/>
            </a:pPr>
            <a:r>
              <a:rPr lang="lt-LT"/>
              <a:t>Hanseatic City of Rostock </a:t>
            </a:r>
            <a:endParaRPr/>
          </a:p>
          <a:p>
            <a:pPr>
              <a:lnSpc>
                <a:spcPct val="100000"/>
              </a:lnSpc>
              <a:spcBef>
                <a:spcPts val="600"/>
              </a:spcBef>
              <a:defRPr/>
            </a:pPr>
            <a:r>
              <a:rPr lang="lt-LT"/>
              <a:t>Municipality of Limassol</a:t>
            </a:r>
            <a:endParaRPr/>
          </a:p>
          <a:p>
            <a:pPr>
              <a:lnSpc>
                <a:spcPct val="100000"/>
              </a:lnSpc>
              <a:spcBef>
                <a:spcPts val="600"/>
              </a:spcBef>
              <a:defRPr/>
            </a:pPr>
            <a:r>
              <a:rPr lang="lt-LT"/>
              <a:t>Cyprus Ports Authority-Limassol Port </a:t>
            </a:r>
            <a:endParaRPr/>
          </a:p>
          <a:p>
            <a:pPr>
              <a:lnSpc>
                <a:spcPct val="100000"/>
              </a:lnSpc>
              <a:spcBef>
                <a:spcPts val="600"/>
              </a:spcBef>
              <a:defRPr/>
            </a:pPr>
            <a:r>
              <a:rPr lang="lt-LT"/>
              <a:t>Ayia Napa municipality </a:t>
            </a:r>
            <a:endParaRPr lang="en-GB"/>
          </a:p>
        </p:txBody>
      </p:sp>
      <p:sp>
        <p:nvSpPr>
          <p:cNvPr id="270945086" name="Slide Number Placeholder 4"/>
          <p:cNvSpPr>
            <a:spLocks noGrp="1"/>
          </p:cNvSpPr>
          <p:nvPr>
            <p:ph type="sldNum" sz="quarter" idx="12"/>
          </p:nvPr>
        </p:nvSpPr>
        <p:spPr bwMode="auto"/>
        <p:txBody>
          <a:bodyPr tIns="0" rIns="0" anchor="t" anchorCtr="0"/>
          <a:lstStyle/>
          <a:p>
            <a:pPr>
              <a:defRPr/>
            </a:pPr>
            <a:fld id="{16BFBFA7-A524-4B41-0A44-CDE867DD5710}" type="slidenum">
              <a:rPr lang="en-US"/>
              <a:t>4</a:t>
            </a:fld>
            <a:r>
              <a:rPr lang="en-US"/>
              <a:t> </a:t>
            </a:r>
            <a:endParaRPr/>
          </a:p>
        </p:txBody>
      </p:sp>
      <p:sp>
        <p:nvSpPr>
          <p:cNvPr id="12" name="Title 1"/>
          <p:cNvSpPr txBox="1"/>
          <p:nvPr/>
        </p:nvSpPr>
        <p:spPr bwMode="auto">
          <a:xfrm>
            <a:off x="1074420" y="870644"/>
            <a:ext cx="9666885" cy="584520"/>
          </a:xfrm>
          <a:prstGeom prst="rect">
            <a:avLst/>
          </a:prstGeom>
        </p:spPr>
        <p:txBody>
          <a:bodyPr vert="horz" lIns="91440" tIns="45720" rIns="91440" bIns="45720" rtlCol="0" anchor="t">
            <a:no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lnSpc>
                <a:spcPct val="100000"/>
              </a:lnSpc>
              <a:defRPr/>
            </a:pPr>
            <a:r>
              <a:rPr lang="lt-LT" sz="3600"/>
              <a:t>C</a:t>
            </a:r>
            <a:r>
              <a:rPr lang="lt-LT" sz="3600">
                <a:solidFill>
                  <a:schemeClr val="tx1"/>
                </a:solidFill>
              </a:rPr>
              <a:t>ooperation</a:t>
            </a:r>
            <a:endParaRPr lang="en-US" sz="3600"/>
          </a:p>
        </p:txBody>
      </p:sp>
      <p:cxnSp>
        <p:nvCxnSpPr>
          <p:cNvPr id="13" name="Straight Connector 12"/>
          <p:cNvCxnSpPr>
            <a:cxnSpLocks/>
          </p:cNvCxnSpPr>
          <p:nvPr/>
        </p:nvCxnSpPr>
        <p:spPr bwMode="auto">
          <a:xfrm>
            <a:off x="783060" y="939691"/>
            <a:ext cx="0" cy="515473"/>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5"/>
          <p:cNvSpPr txBox="1"/>
          <p:nvPr/>
        </p:nvSpPr>
        <p:spPr bwMode="auto">
          <a:xfrm>
            <a:off x="1074420" y="4300541"/>
            <a:ext cx="4573328" cy="498124"/>
          </a:xfrm>
          <a:prstGeom prst="rect">
            <a:avLst/>
          </a:prstGeom>
        </p:spPr>
        <p:txBody>
          <a:bodyPr vert="horz" lIns="91440" tIns="45720" rIns="91440" bIns="45720" rtlCol="0" anchor="t">
            <a:normAutofit/>
          </a:bodyPr>
          <a:lstStyle>
            <a:lvl1pPr marL="0" indent="0" algn="l" defTabSz="914400">
              <a:lnSpc>
                <a:spcPct val="120000"/>
              </a:lnSpc>
              <a:spcBef>
                <a:spcPts val="1000"/>
              </a:spcBef>
              <a:buClr>
                <a:schemeClr val="accent3"/>
              </a:buClr>
              <a:buSzPct val="130000"/>
              <a:buFont typeface=".SFNSDisplay"/>
              <a:buNone/>
              <a:defRPr sz="1600" b="0" i="0" cap="all">
                <a:solidFill>
                  <a:schemeClr val="accent3"/>
                </a:solidFill>
                <a:latin typeface="Campton Medium"/>
                <a:ea typeface="Campton Medium"/>
                <a:cs typeface="Campton Medium"/>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GB"/>
              <a:t>International partnerships</a:t>
            </a:r>
            <a:endParaRPr/>
          </a:p>
        </p:txBody>
      </p:sp>
      <p:sp>
        <p:nvSpPr>
          <p:cNvPr id="18" name="Text Placeholder 6"/>
          <p:cNvSpPr txBox="1"/>
          <p:nvPr/>
        </p:nvSpPr>
        <p:spPr bwMode="auto">
          <a:xfrm>
            <a:off x="1074420" y="4798259"/>
            <a:ext cx="4809134" cy="1079013"/>
          </a:xfrm>
          <a:prstGeom prst="rect">
            <a:avLst/>
          </a:prstGeom>
        </p:spPr>
        <p:txBody>
          <a:bodyPr vert="horz" wrap="square" lIns="91440" tIns="45720" rIns="91440" bIns="4572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spcBef>
                <a:spcPts val="1800"/>
              </a:spcBef>
              <a:defRPr/>
            </a:pPr>
            <a:r>
              <a:rPr lang="en-US"/>
              <a:t>Africa Center of Excellence in Coastal Resilience </a:t>
            </a:r>
            <a:r>
              <a:rPr lang="en-US" sz="1200"/>
              <a:t>(ACECoR) </a:t>
            </a:r>
            <a:r>
              <a:rPr lang="en-US"/>
              <a:t>of University of Cape Coast </a:t>
            </a:r>
            <a:r>
              <a:rPr lang="en-US" sz="1200"/>
              <a:t>(Ghana, Africa)</a:t>
            </a:r>
            <a:endParaRPr/>
          </a:p>
          <a:p>
            <a:pPr>
              <a:spcBef>
                <a:spcPts val="1800"/>
              </a:spcBef>
              <a:defRPr/>
            </a:pPr>
            <a:r>
              <a:rPr lang="en-US"/>
              <a:t>Ukraine Odessa I.I. Mechnikov National University</a:t>
            </a:r>
            <a:endParaRPr lang="en-GB"/>
          </a:p>
        </p:txBody>
      </p:sp>
      <p:cxnSp>
        <p:nvCxnSpPr>
          <p:cNvPr id="3" name="Straight Connector 2"/>
          <p:cNvCxnSpPr>
            <a:cxnSpLocks/>
          </p:cNvCxnSpPr>
          <p:nvPr/>
        </p:nvCxnSpPr>
        <p:spPr bwMode="auto">
          <a:xfrm>
            <a:off x="1074420" y="3047833"/>
            <a:ext cx="4608512"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cxnSpLocks/>
          </p:cNvCxnSpPr>
          <p:nvPr/>
        </p:nvCxnSpPr>
        <p:spPr bwMode="auto">
          <a:xfrm>
            <a:off x="1074420" y="2568233"/>
            <a:ext cx="4608512"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bwMode="auto">
          <a:xfrm>
            <a:off x="1074420" y="4802812"/>
            <a:ext cx="4608512"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bwMode="auto">
          <a:xfrm>
            <a:off x="1074420" y="5522892"/>
            <a:ext cx="4608512"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974834" y="2164348"/>
            <a:ext cx="4249934" cy="2529303"/>
          </a:xfrm>
        </p:spPr>
        <p:txBody>
          <a:bodyPr anchor="t" anchorCtr="0"/>
          <a:lstStyle/>
          <a:p>
            <a:pPr>
              <a:lnSpc>
                <a:spcPct val="100000"/>
              </a:lnSpc>
              <a:defRPr/>
            </a:pPr>
            <a:r>
              <a:rPr lang="en-GB" sz="3000">
                <a:solidFill>
                  <a:schemeClr val="tx1"/>
                </a:solidFill>
              </a:rPr>
              <a:t>A </a:t>
            </a:r>
            <a:r>
              <a:rPr lang="en-GB" sz="3000">
                <a:solidFill>
                  <a:schemeClr val="accent3"/>
                </a:solidFill>
              </a:rPr>
              <a:t>strong partnership </a:t>
            </a:r>
            <a:r>
              <a:rPr lang="en-GB" sz="3000">
                <a:solidFill>
                  <a:schemeClr val="tx1"/>
                </a:solidFill>
              </a:rPr>
              <a:t>covering European coasts</a:t>
            </a:r>
            <a:endParaRPr/>
          </a:p>
        </p:txBody>
      </p:sp>
      <p:sp>
        <p:nvSpPr>
          <p:cNvPr id="3" name="Slide Number Placeholder 2"/>
          <p:cNvSpPr>
            <a:spLocks noGrp="1"/>
          </p:cNvSpPr>
          <p:nvPr>
            <p:ph type="sldNum" sz="quarter" idx="12"/>
          </p:nvPr>
        </p:nvSpPr>
        <p:spPr bwMode="auto"/>
        <p:txBody>
          <a:bodyPr/>
          <a:lstStyle/>
          <a:p>
            <a:pPr>
              <a:defRPr/>
            </a:pPr>
            <a:fld id="{53969381-6070-C14C-AC19-9F0CCB6EE0F1}" type="slidenum">
              <a:rPr lang="en-US"/>
              <a:t>5</a:t>
            </a:fld>
            <a:r>
              <a:rPr lang="en-US"/>
              <a:t> </a:t>
            </a:r>
            <a:endParaRPr/>
          </a:p>
        </p:txBody>
      </p:sp>
      <p:sp>
        <p:nvSpPr>
          <p:cNvPr id="11" name="Text Placeholder 2"/>
          <p:cNvSpPr txBox="1"/>
          <p:nvPr/>
        </p:nvSpPr>
        <p:spPr bwMode="auto">
          <a:xfrm>
            <a:off x="6974834" y="3772023"/>
            <a:ext cx="3829655" cy="1532363"/>
          </a:xfrm>
          <a:prstGeom prst="rect">
            <a:avLst/>
          </a:prstGeom>
        </p:spPr>
        <p:txBody>
          <a:bodyPr>
            <a:noAutofit/>
          </a:bodyPr>
          <a:lstStyle>
            <a:lvl1pPr marL="228600" indent="-228600" algn="l" defTabSz="914400">
              <a:lnSpc>
                <a:spcPct val="120000"/>
              </a:lnSpc>
              <a:spcBef>
                <a:spcPts val="1000"/>
              </a:spcBef>
              <a:buClr>
                <a:schemeClr val="accent3"/>
              </a:buClr>
              <a:buSzPct val="130000"/>
              <a:buFont typeface=".SFNSDisplay"/>
              <a:buChar char="│"/>
              <a:defRPr sz="155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lt-LT" sz="1600">
                <a:latin typeface="Grantipo"/>
              </a:rPr>
              <a:t>9 U</a:t>
            </a:r>
            <a:r>
              <a:rPr lang="fr-FR" sz="1600">
                <a:latin typeface="Grantipo"/>
              </a:rPr>
              <a:t>niversities </a:t>
            </a:r>
            <a:r>
              <a:rPr lang="fr-FR" sz="1600" b="1">
                <a:latin typeface="Grantipo SemiBold"/>
              </a:rPr>
              <a:t>together</a:t>
            </a:r>
            <a:r>
              <a:rPr lang="fr-FR" sz="1600">
                <a:latin typeface="Grantipo"/>
              </a:rPr>
              <a:t> </a:t>
            </a:r>
            <a:r>
              <a:rPr lang="lt-LT" sz="1600"/>
              <a:t>are building </a:t>
            </a:r>
            <a:r>
              <a:rPr lang="fr-FR" sz="1600">
                <a:latin typeface="Grantipo"/>
              </a:rPr>
              <a:t>a European University for Smart Urban Co</a:t>
            </a:r>
            <a:r>
              <a:rPr lang="lt-LT" sz="1600">
                <a:latin typeface="Grantipo"/>
              </a:rPr>
              <a:t>a</a:t>
            </a:r>
            <a:r>
              <a:rPr lang="fr-FR" sz="1600">
                <a:latin typeface="Grantipo"/>
              </a:rPr>
              <a:t>stal</a:t>
            </a:r>
            <a:r>
              <a:rPr lang="lt-LT" sz="1600">
                <a:latin typeface="Grantipo"/>
              </a:rPr>
              <a:t> </a:t>
            </a:r>
            <a:r>
              <a:rPr lang="fr-FR" sz="1600">
                <a:latin typeface="Grantipo"/>
              </a:rPr>
              <a:t>Sustainability. </a:t>
            </a:r>
            <a:br>
              <a:rPr lang="fr-FR" sz="1600">
                <a:latin typeface="Grantipo"/>
              </a:rPr>
            </a:br>
            <a:endParaRPr lang="en-US" sz="1600">
              <a:solidFill>
                <a:schemeClr val="accent3"/>
              </a:solidFill>
              <a:latin typeface="Grantipo"/>
            </a:endParaRPr>
          </a:p>
        </p:txBody>
      </p:sp>
      <p:cxnSp>
        <p:nvCxnSpPr>
          <p:cNvPr id="9" name="Straight Connector 8"/>
          <p:cNvCxnSpPr>
            <a:cxnSpLocks/>
          </p:cNvCxnSpPr>
          <p:nvPr/>
        </p:nvCxnSpPr>
        <p:spPr bwMode="auto">
          <a:xfrm>
            <a:off x="6705878" y="2164348"/>
            <a:ext cx="0" cy="2646643"/>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7193135" name="Picture 7"/>
          <p:cNvPicPr>
            <a:picLocks noChangeAspect="1"/>
          </p:cNvPicPr>
          <p:nvPr/>
        </p:nvPicPr>
        <p:blipFill>
          <a:blip r:embed="rId3"/>
          <a:srcRect l="0" t="14320" r="0" b="4602"/>
          <a:stretch/>
        </p:blipFill>
        <p:spPr bwMode="auto">
          <a:xfrm>
            <a:off x="-19743" y="0"/>
            <a:ext cx="6196481" cy="686421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6" name="Rectangle: Rounded Corners 25"/>
          <p:cNvSpPr/>
          <p:nvPr/>
        </p:nvSpPr>
        <p:spPr bwMode="auto">
          <a:xfrm>
            <a:off x="775234" y="1812143"/>
            <a:ext cx="10641532" cy="4497177"/>
          </a:xfrm>
          <a:prstGeom prst="roundRect">
            <a:avLst>
              <a:gd name="adj" fmla="val 2892"/>
            </a:avLst>
          </a:prstGeom>
          <a:solidFill>
            <a:srgbClr val="E3E9F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schemeClr val="accent3"/>
              </a:solidFill>
            </a:endParaRPr>
          </a:p>
        </p:txBody>
      </p:sp>
      <p:sp>
        <p:nvSpPr>
          <p:cNvPr id="2" name="Title 1"/>
          <p:cNvSpPr>
            <a:spLocks noGrp="1"/>
          </p:cNvSpPr>
          <p:nvPr>
            <p:ph type="title"/>
          </p:nvPr>
        </p:nvSpPr>
        <p:spPr bwMode="auto">
          <a:xfrm>
            <a:off x="1074420" y="922806"/>
            <a:ext cx="2606804" cy="538417"/>
          </a:xfrm>
        </p:spPr>
        <p:txBody>
          <a:bodyPr wrap="none">
            <a:spAutoFit/>
          </a:bodyPr>
          <a:lstStyle/>
          <a:p>
            <a:pPr>
              <a:defRPr/>
            </a:pPr>
            <a:r>
              <a:rPr lang="en-US"/>
              <a:t>Who are we:</a:t>
            </a:r>
            <a:endParaRPr lang="en-GB"/>
          </a:p>
        </p:txBody>
      </p:sp>
      <p:sp>
        <p:nvSpPr>
          <p:cNvPr id="5" name="Title 1"/>
          <p:cNvSpPr txBox="1"/>
          <p:nvPr/>
        </p:nvSpPr>
        <p:spPr bwMode="auto">
          <a:xfrm>
            <a:off x="1447461" y="2662968"/>
            <a:ext cx="1155712" cy="371127"/>
          </a:xfrm>
          <a:prstGeom prst="rect">
            <a:avLst/>
          </a:prstGeom>
        </p:spPr>
        <p:txBody>
          <a:bodyPr vert="horz" wrap="square" lIns="91440" tIns="45720" rIns="91440" bIns="45720" rtlCol="0" anchor="t">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n-US" sz="2000"/>
              <a:t>We </a:t>
            </a:r>
            <a:r>
              <a:rPr lang="en-US" sz="2000">
                <a:solidFill>
                  <a:schemeClr val="accent3"/>
                </a:solidFill>
              </a:rPr>
              <a:t>are</a:t>
            </a:r>
            <a:endParaRPr lang="en-GB" sz="2000">
              <a:solidFill>
                <a:schemeClr val="accent3"/>
              </a:solidFill>
            </a:endParaRPr>
          </a:p>
        </p:txBody>
      </p:sp>
      <p:sp>
        <p:nvSpPr>
          <p:cNvPr id="6" name="Title 1"/>
          <p:cNvSpPr txBox="1"/>
          <p:nvPr/>
        </p:nvSpPr>
        <p:spPr bwMode="auto">
          <a:xfrm>
            <a:off x="1447461" y="4628726"/>
            <a:ext cx="1155712" cy="648126"/>
          </a:xfrm>
          <a:prstGeom prst="rect">
            <a:avLst/>
          </a:prstGeom>
        </p:spPr>
        <p:txBody>
          <a:bodyPr vert="horz" wrap="square" lIns="91440" tIns="45720" rIns="91440" bIns="45720" rtlCol="0" anchor="t">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n-US" sz="2000"/>
              <a:t>We</a:t>
            </a:r>
            <a:r>
              <a:rPr lang="en-US" sz="2000">
                <a:solidFill>
                  <a:schemeClr val="accent3"/>
                </a:solidFill>
              </a:rPr>
              <a:t> </a:t>
            </a:r>
            <a:br>
              <a:rPr lang="en-US" sz="2000">
                <a:solidFill>
                  <a:schemeClr val="accent3"/>
                </a:solidFill>
              </a:rPr>
            </a:br>
            <a:r>
              <a:rPr lang="en-US" sz="2000">
                <a:solidFill>
                  <a:schemeClr val="accent3"/>
                </a:solidFill>
              </a:rPr>
              <a:t>create</a:t>
            </a:r>
            <a:endParaRPr lang="en-GB" sz="2000">
              <a:solidFill>
                <a:schemeClr val="accent3"/>
              </a:solidFill>
            </a:endParaRPr>
          </a:p>
        </p:txBody>
      </p:sp>
      <p:sp>
        <p:nvSpPr>
          <p:cNvPr id="7" name="Title 1"/>
          <p:cNvSpPr txBox="1"/>
          <p:nvPr/>
        </p:nvSpPr>
        <p:spPr bwMode="auto">
          <a:xfrm>
            <a:off x="6562706" y="2662968"/>
            <a:ext cx="1293276" cy="648126"/>
          </a:xfrm>
          <a:prstGeom prst="rect">
            <a:avLst/>
          </a:prstGeom>
        </p:spPr>
        <p:txBody>
          <a:bodyPr vert="horz" wrap="square" lIns="91440" tIns="45720" rIns="91440" bIns="45720" rtlCol="0" anchor="t">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n-US" sz="2000"/>
              <a:t>We</a:t>
            </a:r>
            <a:r>
              <a:rPr lang="en-US" sz="2000">
                <a:solidFill>
                  <a:schemeClr val="accent3"/>
                </a:solidFill>
              </a:rPr>
              <a:t> promote</a:t>
            </a:r>
            <a:endParaRPr lang="en-GB" sz="2000">
              <a:solidFill>
                <a:schemeClr val="accent3"/>
              </a:solidFill>
            </a:endParaRPr>
          </a:p>
        </p:txBody>
      </p:sp>
      <p:sp>
        <p:nvSpPr>
          <p:cNvPr id="8" name="Title 1"/>
          <p:cNvSpPr txBox="1"/>
          <p:nvPr/>
        </p:nvSpPr>
        <p:spPr bwMode="auto">
          <a:xfrm>
            <a:off x="6562706" y="4628726"/>
            <a:ext cx="1155712" cy="648126"/>
          </a:xfrm>
          <a:prstGeom prst="rect">
            <a:avLst/>
          </a:prstGeom>
        </p:spPr>
        <p:txBody>
          <a:bodyPr vert="horz" wrap="square" lIns="91440" tIns="45720" rIns="91440" bIns="45720" rtlCol="0" anchor="t">
            <a:sp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n-US" sz="2000"/>
              <a:t>We are </a:t>
            </a:r>
            <a:r>
              <a:rPr lang="en-US" sz="2000">
                <a:solidFill>
                  <a:schemeClr val="accent3"/>
                </a:solidFill>
              </a:rPr>
              <a:t>building</a:t>
            </a:r>
            <a:endParaRPr lang="en-GB" sz="2000">
              <a:solidFill>
                <a:schemeClr val="accent3"/>
              </a:solidFill>
            </a:endParaRPr>
          </a:p>
        </p:txBody>
      </p:sp>
      <p:sp>
        <p:nvSpPr>
          <p:cNvPr id="9" name="TextBox 8"/>
          <p:cNvSpPr txBox="1"/>
          <p:nvPr/>
        </p:nvSpPr>
        <p:spPr bwMode="auto">
          <a:xfrm>
            <a:off x="2636749" y="2598439"/>
            <a:ext cx="3387243" cy="499304"/>
          </a:xfrm>
          <a:prstGeom prst="rect">
            <a:avLst/>
          </a:prstGeom>
          <a:noFill/>
        </p:spPr>
        <p:txBody>
          <a:bodyPr wrap="square" lIns="0" tIns="0" rIns="0" bIns="0" rtlCol="0" anchor="t" anchorCtr="0">
            <a:spAutoFit/>
          </a:bodyPr>
          <a:lstStyle/>
          <a:p>
            <a:pPr>
              <a:lnSpc>
                <a:spcPct val="120000"/>
              </a:lnSpc>
              <a:defRPr/>
            </a:pPr>
            <a:r>
              <a:rPr lang="en-US" sz="1400" b="0" i="0" u="none" strike="noStrike">
                <a:solidFill>
                  <a:srgbClr val="000000"/>
                </a:solidFill>
                <a:latin typeface="Grantipo"/>
              </a:rPr>
              <a:t>a European University for Smart </a:t>
            </a:r>
            <a:br>
              <a:rPr lang="en-US" sz="1400" b="0" i="0" u="none" strike="noStrike">
                <a:solidFill>
                  <a:srgbClr val="000000"/>
                </a:solidFill>
                <a:latin typeface="Grantipo"/>
              </a:rPr>
            </a:br>
            <a:r>
              <a:rPr lang="en-US" sz="1400" b="0" i="0" u="none" strike="noStrike">
                <a:solidFill>
                  <a:srgbClr val="000000"/>
                </a:solidFill>
                <a:latin typeface="Grantipo"/>
              </a:rPr>
              <a:t>Urban Coastal Sustainability</a:t>
            </a:r>
            <a:endParaRPr sz="1400"/>
          </a:p>
        </p:txBody>
      </p:sp>
      <p:sp>
        <p:nvSpPr>
          <p:cNvPr id="10" name="TextBox 9"/>
          <p:cNvSpPr txBox="1"/>
          <p:nvPr/>
        </p:nvSpPr>
        <p:spPr bwMode="auto">
          <a:xfrm>
            <a:off x="7999998" y="2662968"/>
            <a:ext cx="2736304" cy="757835"/>
          </a:xfrm>
          <a:prstGeom prst="rect">
            <a:avLst/>
          </a:prstGeom>
          <a:noFill/>
        </p:spPr>
        <p:txBody>
          <a:bodyPr wrap="square" lIns="0" tIns="0" rIns="0" bIns="0" rtlCol="0" anchor="t" anchorCtr="0">
            <a:spAutoFit/>
          </a:bodyPr>
          <a:lstStyle/>
          <a:p>
            <a:pPr>
              <a:lnSpc>
                <a:spcPct val="120000"/>
              </a:lnSpc>
              <a:defRPr/>
            </a:pPr>
            <a:r>
              <a:rPr lang="en-US" sz="1400" b="0" i="0" u="none" strike="noStrike">
                <a:solidFill>
                  <a:srgbClr val="000000"/>
                </a:solidFill>
                <a:latin typeface="Grantipo"/>
              </a:rPr>
              <a:t>European values and identity </a:t>
            </a:r>
            <a:br>
              <a:rPr lang="lt-LT" sz="1400" b="0" i="0" u="none" strike="noStrike">
                <a:solidFill>
                  <a:srgbClr val="000000"/>
                </a:solidFill>
                <a:latin typeface="Grantipo"/>
              </a:rPr>
            </a:br>
            <a:r>
              <a:rPr lang="en-US" sz="1400" b="0" i="0" u="none" strike="noStrike">
                <a:solidFill>
                  <a:srgbClr val="000000"/>
                </a:solidFill>
                <a:latin typeface="Grantipo"/>
              </a:rPr>
              <a:t>by bringing together a new</a:t>
            </a:r>
            <a:r>
              <a:rPr lang="lt-LT" sz="1400" b="0" i="0" u="none" strike="noStrike">
                <a:solidFill>
                  <a:srgbClr val="000000"/>
                </a:solidFill>
                <a:latin typeface="Grantipo"/>
              </a:rPr>
              <a:t> </a:t>
            </a:r>
            <a:r>
              <a:rPr lang="en-US" sz="1400" b="0" i="0" u="none" strike="noStrike">
                <a:solidFill>
                  <a:srgbClr val="000000"/>
                </a:solidFill>
                <a:latin typeface="Grantipo"/>
              </a:rPr>
              <a:t>generation of European citizens</a:t>
            </a:r>
            <a:endParaRPr sz="1400"/>
          </a:p>
        </p:txBody>
      </p:sp>
      <p:sp>
        <p:nvSpPr>
          <p:cNvPr id="11" name="TextBox 10"/>
          <p:cNvSpPr txBox="1"/>
          <p:nvPr/>
        </p:nvSpPr>
        <p:spPr bwMode="auto">
          <a:xfrm>
            <a:off x="2636747" y="4611283"/>
            <a:ext cx="3094196" cy="1016368"/>
          </a:xfrm>
          <a:prstGeom prst="rect">
            <a:avLst/>
          </a:prstGeom>
          <a:noFill/>
        </p:spPr>
        <p:txBody>
          <a:bodyPr wrap="square" lIns="0" tIns="0" rIns="0" bIns="0" rtlCol="0" anchor="t" anchorCtr="0">
            <a:spAutoFit/>
          </a:bodyPr>
          <a:lstStyle/>
          <a:p>
            <a:pPr marR="0" algn="l">
              <a:lnSpc>
                <a:spcPct val="120000"/>
              </a:lnSpc>
              <a:defRPr/>
            </a:pPr>
            <a:r>
              <a:rPr lang="en-US" sz="1400" b="0" i="0" u="none" strike="noStrike">
                <a:solidFill>
                  <a:srgbClr val="000000"/>
                </a:solidFill>
                <a:latin typeface="Grantipo"/>
              </a:rPr>
              <a:t>a European University which focuses on four core strategic missions: education, research, innovation and service to society</a:t>
            </a:r>
            <a:endParaRPr sz="1400"/>
          </a:p>
        </p:txBody>
      </p:sp>
      <p:sp>
        <p:nvSpPr>
          <p:cNvPr id="12" name="TextBox 11"/>
          <p:cNvSpPr txBox="1"/>
          <p:nvPr/>
        </p:nvSpPr>
        <p:spPr bwMode="auto">
          <a:xfrm>
            <a:off x="7999998" y="4680951"/>
            <a:ext cx="2592288" cy="499304"/>
          </a:xfrm>
          <a:prstGeom prst="rect">
            <a:avLst/>
          </a:prstGeom>
          <a:noFill/>
        </p:spPr>
        <p:txBody>
          <a:bodyPr wrap="square" lIns="0" tIns="0" rIns="0" bIns="0" rtlCol="0" anchor="t" anchorCtr="0">
            <a:spAutoFit/>
          </a:bodyPr>
          <a:lstStyle/>
          <a:p>
            <a:pPr marR="0" algn="l">
              <a:lnSpc>
                <a:spcPct val="120000"/>
              </a:lnSpc>
              <a:defRPr/>
            </a:pPr>
            <a:r>
              <a:rPr lang="en-US" sz="1400" b="0" i="0" u="none" strike="noStrike">
                <a:solidFill>
                  <a:srgbClr val="000000"/>
                </a:solidFill>
                <a:latin typeface="Grantipo"/>
              </a:rPr>
              <a:t>the University of the Future focusing on European coasts</a:t>
            </a:r>
            <a:endParaRPr sz="1400"/>
          </a:p>
        </p:txBody>
      </p:sp>
      <p:sp>
        <p:nvSpPr>
          <p:cNvPr id="13" name="TextBox 12"/>
          <p:cNvSpPr txBox="1"/>
          <p:nvPr/>
        </p:nvSpPr>
        <p:spPr bwMode="auto">
          <a:xfrm>
            <a:off x="4473391" y="3234325"/>
            <a:ext cx="1010981" cy="517046"/>
          </a:xfrm>
          <a:prstGeom prst="rect">
            <a:avLst/>
          </a:prstGeom>
          <a:noFill/>
        </p:spPr>
        <p:txBody>
          <a:bodyPr wrap="square" lIns="0" tIns="144000" rIns="0" bIns="0" rtlCol="0" anchor="ctr" anchorCtr="0">
            <a:spAutoFit/>
          </a:bodyPr>
          <a:lstStyle/>
          <a:p>
            <a:pPr>
              <a:lnSpc>
                <a:spcPct val="80000"/>
              </a:lnSpc>
              <a:defRPr/>
            </a:pPr>
            <a:r>
              <a:rPr lang="en-US" b="0" i="0" u="none" strike="noStrike" baseline="30000">
                <a:solidFill>
                  <a:srgbClr val="000000"/>
                </a:solidFill>
                <a:latin typeface="Grantipo Medium"/>
              </a:rPr>
              <a:t>associated partners</a:t>
            </a:r>
            <a:endParaRPr>
              <a:latin typeface="Grantipo Medium"/>
            </a:endParaRPr>
          </a:p>
        </p:txBody>
      </p:sp>
      <p:sp>
        <p:nvSpPr>
          <p:cNvPr id="15" name="TextBox 14"/>
          <p:cNvSpPr txBox="1"/>
          <p:nvPr/>
        </p:nvSpPr>
        <p:spPr bwMode="auto">
          <a:xfrm>
            <a:off x="2955179" y="3197391"/>
            <a:ext cx="1010981" cy="590913"/>
          </a:xfrm>
          <a:prstGeom prst="rect">
            <a:avLst/>
          </a:prstGeom>
          <a:noFill/>
        </p:spPr>
        <p:txBody>
          <a:bodyPr wrap="square" lIns="0" tIns="144000" rIns="0" bIns="0" rtlCol="0" anchor="ctr" anchorCtr="0">
            <a:spAutoFit/>
          </a:bodyPr>
          <a:lstStyle/>
          <a:p>
            <a:pPr>
              <a:lnSpc>
                <a:spcPct val="80000"/>
              </a:lnSpc>
              <a:defRPr/>
            </a:pPr>
            <a:r>
              <a:rPr lang="en-US" b="0" i="0" u="none" strike="noStrike" baseline="30000">
                <a:solidFill>
                  <a:srgbClr val="000000"/>
                </a:solidFill>
                <a:latin typeface="Grantipo Medium"/>
              </a:rPr>
              <a:t>partner </a:t>
            </a:r>
            <a:endParaRPr>
              <a:latin typeface="Grantipo Medium"/>
            </a:endParaRPr>
          </a:p>
          <a:p>
            <a:pPr>
              <a:lnSpc>
                <a:spcPct val="80000"/>
              </a:lnSpc>
              <a:defRPr/>
            </a:pPr>
            <a:r>
              <a:rPr lang="en-US" b="0" i="0" u="none" strike="noStrike" baseline="30000">
                <a:solidFill>
                  <a:srgbClr val="000000"/>
                </a:solidFill>
                <a:latin typeface="Grantipo Medium"/>
              </a:rPr>
              <a:t>Universities</a:t>
            </a:r>
            <a:endParaRPr>
              <a:latin typeface="Grantipo Medium"/>
            </a:endParaRPr>
          </a:p>
        </p:txBody>
      </p:sp>
      <p:sp>
        <p:nvSpPr>
          <p:cNvPr id="16" name="TextBox 15"/>
          <p:cNvSpPr txBox="1"/>
          <p:nvPr/>
        </p:nvSpPr>
        <p:spPr bwMode="auto">
          <a:xfrm>
            <a:off x="2622736" y="3121815"/>
            <a:ext cx="221214" cy="853292"/>
          </a:xfrm>
          <a:prstGeom prst="rect">
            <a:avLst/>
          </a:prstGeom>
          <a:noFill/>
        </p:spPr>
        <p:txBody>
          <a:bodyPr wrap="square" lIns="0" tIns="144000" rIns="0" bIns="0" rtlCol="0" anchor="t" anchorCtr="0">
            <a:spAutoFit/>
          </a:bodyPr>
          <a:lstStyle/>
          <a:p>
            <a:pPr>
              <a:defRPr/>
            </a:pPr>
            <a:r>
              <a:rPr lang="en-US" sz="4600" b="0" i="0" u="none" strike="noStrike" baseline="30000">
                <a:solidFill>
                  <a:srgbClr val="000000"/>
                </a:solidFill>
                <a:latin typeface="Grantipo"/>
              </a:rPr>
              <a:t>9</a:t>
            </a:r>
            <a:endParaRPr/>
          </a:p>
        </p:txBody>
      </p:sp>
      <p:sp>
        <p:nvSpPr>
          <p:cNvPr id="18" name="TextBox 17"/>
          <p:cNvSpPr txBox="1"/>
          <p:nvPr/>
        </p:nvSpPr>
        <p:spPr bwMode="auto">
          <a:xfrm>
            <a:off x="3958954" y="3312284"/>
            <a:ext cx="442429" cy="617330"/>
          </a:xfrm>
          <a:prstGeom prst="rect">
            <a:avLst/>
          </a:prstGeom>
          <a:noFill/>
        </p:spPr>
        <p:txBody>
          <a:bodyPr wrap="square" lIns="0" tIns="144000" rIns="0" bIns="0" rtlCol="0" anchor="t" anchorCtr="0">
            <a:spAutoFit/>
          </a:bodyPr>
          <a:lstStyle/>
          <a:p>
            <a:pPr>
              <a:defRPr/>
            </a:pPr>
            <a:r>
              <a:rPr lang="en-US" sz="4600" baseline="30000">
                <a:solidFill>
                  <a:srgbClr val="000000"/>
                </a:solidFill>
                <a:latin typeface="Grantipo"/>
              </a:rPr>
              <a:t>18</a:t>
            </a:r>
            <a:endParaRPr lang="en-US" sz="4600" b="0" i="0" u="none" strike="noStrike" baseline="30000">
              <a:solidFill>
                <a:srgbClr val="000000"/>
              </a:solidFill>
              <a:latin typeface="Grantipo"/>
            </a:endParaRPr>
          </a:p>
        </p:txBody>
      </p:sp>
      <p:cxnSp>
        <p:nvCxnSpPr>
          <p:cNvPr id="4" name="Straight Connector 3"/>
          <p:cNvCxnSpPr>
            <a:cxnSpLocks/>
          </p:cNvCxnSpPr>
          <p:nvPr/>
        </p:nvCxnSpPr>
        <p:spPr bwMode="auto">
          <a:xfrm>
            <a:off x="783060" y="931646"/>
            <a:ext cx="0" cy="432718"/>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3"/>
        </a:solidFill>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074420" y="908050"/>
            <a:ext cx="4249934" cy="538417"/>
          </a:xfrm>
        </p:spPr>
        <p:txBody>
          <a:bodyPr>
            <a:spAutoFit/>
          </a:bodyPr>
          <a:lstStyle/>
          <a:p>
            <a:pPr>
              <a:defRPr/>
            </a:pPr>
            <a:r>
              <a:rPr lang="en-US">
                <a:solidFill>
                  <a:schemeClr val="bg2"/>
                </a:solidFill>
              </a:rPr>
              <a:t>Thematic focus</a:t>
            </a:r>
            <a:endParaRPr/>
          </a:p>
        </p:txBody>
      </p:sp>
      <p:pic>
        <p:nvPicPr>
          <p:cNvPr id="7" name="Picture 6"/>
          <p:cNvPicPr>
            <a:picLocks noChangeAspect="1"/>
          </p:cNvPicPr>
          <p:nvPr/>
        </p:nvPicPr>
        <p:blipFill>
          <a:blip r:embed="rId3"/>
          <a:srcRect l="0" t="20699" r="0" b="1626"/>
          <a:stretch/>
        </p:blipFill>
        <p:spPr bwMode="auto">
          <a:xfrm>
            <a:off x="4766601" y="0"/>
            <a:ext cx="7425399" cy="6858000"/>
          </a:xfrm>
          <a:prstGeom prst="rect">
            <a:avLst/>
          </a:prstGeom>
        </p:spPr>
      </p:pic>
      <p:sp>
        <p:nvSpPr>
          <p:cNvPr id="18" name="Text Placeholder 7"/>
          <p:cNvSpPr>
            <a:spLocks noGrp="1"/>
          </p:cNvSpPr>
          <p:nvPr>
            <p:ph type="body" sz="quarter" idx="14"/>
          </p:nvPr>
        </p:nvSpPr>
        <p:spPr bwMode="auto">
          <a:xfrm>
            <a:off x="1074420" y="1844823"/>
            <a:ext cx="3869321" cy="4188311"/>
          </a:xfrm>
        </p:spPr>
        <p:txBody>
          <a:bodyPr wrap="square">
            <a:spAutoFit/>
          </a:bodyPr>
          <a:lstStyle/>
          <a:p>
            <a:pPr>
              <a:defRPr/>
            </a:pPr>
            <a:r>
              <a:rPr lang="en-US" spc="-11">
                <a:solidFill>
                  <a:schemeClr val="bg2"/>
                </a:solidFill>
                <a:latin typeface="Grantipo"/>
                <a:cs typeface="Arial"/>
              </a:rPr>
              <a:t>Smart Urban Coastal Sustainability is a unique thematic focus that concentrates all university missions on finding solutions to global societal challenges faced by urbanised and semi-urbanised coastal areas.</a:t>
            </a:r>
            <a:br>
              <a:rPr lang="en-US" spc="-11">
                <a:solidFill>
                  <a:schemeClr val="bg2"/>
                </a:solidFill>
                <a:latin typeface="Grantipo"/>
                <a:cs typeface="Arial"/>
              </a:rPr>
            </a:br>
            <a:br>
              <a:rPr lang="en-US" spc="-11">
                <a:solidFill>
                  <a:schemeClr val="bg2"/>
                </a:solidFill>
                <a:latin typeface="Grantipo"/>
                <a:cs typeface="Arial"/>
              </a:rPr>
            </a:br>
            <a:br>
              <a:rPr lang="en-US" spc="-11">
                <a:solidFill>
                  <a:schemeClr val="bg2"/>
                </a:solidFill>
                <a:latin typeface="Grantipo"/>
                <a:cs typeface="Arial"/>
              </a:rPr>
            </a:br>
            <a:br>
              <a:rPr lang="en-US" spc="-11">
                <a:solidFill>
                  <a:schemeClr val="bg2"/>
                </a:solidFill>
                <a:latin typeface="Grantipo"/>
                <a:cs typeface="Arial"/>
              </a:rPr>
            </a:br>
            <a:br>
              <a:rPr lang="en-US" spc="-11">
                <a:solidFill>
                  <a:schemeClr val="bg2"/>
                </a:solidFill>
                <a:latin typeface="Grantipo"/>
                <a:cs typeface="Arial"/>
              </a:rPr>
            </a:br>
            <a:br>
              <a:rPr lang="en-US" spc="-11">
                <a:solidFill>
                  <a:schemeClr val="bg2"/>
                </a:solidFill>
                <a:latin typeface="Grantipo"/>
                <a:cs typeface="Arial"/>
              </a:rPr>
            </a:br>
            <a:br>
              <a:rPr lang="en-US" spc="-11">
                <a:solidFill>
                  <a:schemeClr val="bg2"/>
                </a:solidFill>
                <a:latin typeface="Grantipo"/>
                <a:cs typeface="Arial"/>
              </a:rPr>
            </a:br>
            <a:br>
              <a:rPr lang="lt-LT" spc="-11">
                <a:solidFill>
                  <a:schemeClr val="bg2"/>
                </a:solidFill>
                <a:latin typeface="Grantipo"/>
                <a:cs typeface="Arial"/>
              </a:rPr>
            </a:br>
            <a:br>
              <a:rPr lang="en-US" spc="-11">
                <a:solidFill>
                  <a:schemeClr val="bg2"/>
                </a:solidFill>
                <a:latin typeface="Grantipo"/>
                <a:cs typeface="Arial"/>
              </a:rPr>
            </a:br>
            <a:r>
              <a:rPr lang="en-US" spc="-11">
                <a:solidFill>
                  <a:schemeClr val="bg2"/>
                </a:solidFill>
                <a:latin typeface="Grantipo"/>
                <a:cs typeface="Arial"/>
              </a:rPr>
              <a:t>The “land-sea” interface is the first area </a:t>
            </a:r>
            <a:br>
              <a:rPr lang="en-US" spc="-11">
                <a:solidFill>
                  <a:schemeClr val="bg2"/>
                </a:solidFill>
                <a:latin typeface="Grantipo"/>
                <a:cs typeface="Arial"/>
              </a:rPr>
            </a:br>
            <a:r>
              <a:rPr lang="en-US" spc="-11">
                <a:solidFill>
                  <a:schemeClr val="bg2"/>
                </a:solidFill>
                <a:latin typeface="Grantipo"/>
                <a:cs typeface="Arial"/>
              </a:rPr>
              <a:t>threatened by the climate transition and </a:t>
            </a:r>
            <a:br>
              <a:rPr lang="en-US" spc="-11">
                <a:solidFill>
                  <a:schemeClr val="bg2"/>
                </a:solidFill>
                <a:latin typeface="Grantipo"/>
                <a:cs typeface="Arial"/>
              </a:rPr>
            </a:br>
            <a:r>
              <a:rPr lang="en-US" spc="-11">
                <a:solidFill>
                  <a:schemeClr val="bg2"/>
                </a:solidFill>
                <a:latin typeface="Grantipo"/>
                <a:cs typeface="Arial"/>
              </a:rPr>
              <a:t>the rise of the oceans.</a:t>
            </a:r>
            <a:endParaRPr>
              <a:solidFill>
                <a:schemeClr val="bg2"/>
              </a:solidFill>
            </a:endParaRPr>
          </a:p>
        </p:txBody>
      </p:sp>
      <p:sp>
        <p:nvSpPr>
          <p:cNvPr id="19" name="TextBox 18"/>
          <p:cNvSpPr txBox="1"/>
          <p:nvPr/>
        </p:nvSpPr>
        <p:spPr bwMode="auto">
          <a:xfrm>
            <a:off x="1377186" y="3487359"/>
            <a:ext cx="3389415" cy="1387199"/>
          </a:xfrm>
          <a:prstGeom prst="rect">
            <a:avLst/>
          </a:prstGeom>
          <a:noFill/>
        </p:spPr>
        <p:txBody>
          <a:bodyPr wrap="square">
            <a:spAutoFit/>
          </a:bodyPr>
          <a:lstStyle/>
          <a:p>
            <a:pPr>
              <a:lnSpc>
                <a:spcPct val="125000"/>
              </a:lnSpc>
              <a:defRPr/>
            </a:pPr>
            <a:r>
              <a:rPr lang="en-US" sz="1700" i="0" u="none" spc="-13">
                <a:solidFill>
                  <a:schemeClr val="bg2"/>
                </a:solidFill>
                <a:latin typeface="Grantipo Medium"/>
                <a:ea typeface="Arial"/>
                <a:cs typeface="Arial"/>
              </a:rPr>
              <a:t>These societal challenges are global in scope, since 60% of </a:t>
            </a:r>
            <a:br>
              <a:rPr lang="en-US" sz="1700" i="0" u="none" spc="-13">
                <a:solidFill>
                  <a:schemeClr val="bg2"/>
                </a:solidFill>
                <a:latin typeface="Grantipo Medium"/>
                <a:ea typeface="Arial"/>
                <a:cs typeface="Arial"/>
              </a:rPr>
            </a:br>
            <a:r>
              <a:rPr lang="en-US" sz="1700" i="0" u="none" spc="-13">
                <a:solidFill>
                  <a:schemeClr val="bg2"/>
                </a:solidFill>
                <a:latin typeface="Grantipo Medium"/>
                <a:ea typeface="Arial"/>
                <a:cs typeface="Arial"/>
              </a:rPr>
              <a:t>the global population lives within</a:t>
            </a:r>
            <a:br>
              <a:rPr lang="en-US" sz="1700" i="0" u="none" spc="-13">
                <a:solidFill>
                  <a:schemeClr val="bg2"/>
                </a:solidFill>
                <a:latin typeface="Grantipo Medium"/>
                <a:ea typeface="Arial"/>
                <a:cs typeface="Arial"/>
              </a:rPr>
            </a:br>
            <a:r>
              <a:rPr lang="en-US" sz="1700" i="0" u="none" spc="-13">
                <a:solidFill>
                  <a:schemeClr val="bg2"/>
                </a:solidFill>
                <a:latin typeface="Grantipo Medium"/>
                <a:ea typeface="Arial"/>
                <a:cs typeface="Arial"/>
              </a:rPr>
              <a:t>       100km of the coast</a:t>
            </a:r>
            <a:endParaRPr lang="en-GB" sz="1700">
              <a:solidFill>
                <a:schemeClr val="bg2"/>
              </a:solidFill>
            </a:endParaRPr>
          </a:p>
        </p:txBody>
      </p:sp>
      <p:cxnSp>
        <p:nvCxnSpPr>
          <p:cNvPr id="20" name="Straight Connector 19"/>
          <p:cNvCxnSpPr>
            <a:cxnSpLocks/>
          </p:cNvCxnSpPr>
          <p:nvPr/>
        </p:nvCxnSpPr>
        <p:spPr bwMode="auto">
          <a:xfrm>
            <a:off x="1197166" y="3501008"/>
            <a:ext cx="0" cy="1375569"/>
          </a:xfrm>
          <a:prstGeom prst="line">
            <a:avLst/>
          </a:prstGeom>
          <a:ln w="34925"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auto">
          <a:xfrm>
            <a:off x="1499933" y="4563550"/>
            <a:ext cx="204794" cy="216024"/>
          </a:xfrm>
          <a:prstGeom prst="rect">
            <a:avLst/>
          </a:prstGeom>
          <a:solidFill>
            <a:srgbClr val="9EB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bg1"/>
        </a:solidFill>
      </p:bgPr>
    </p:bg>
    <p:spTree>
      <p:nvGrpSpPr>
        <p:cNvPr id="1" name=""/>
        <p:cNvGrpSpPr/>
        <p:nvPr/>
      </p:nvGrpSpPr>
      <p:grpSpPr bwMode="auto">
        <a:xfrm>
          <a:off x="0" y="0"/>
          <a:ext cx="0" cy="0"/>
          <a:chOff x="0" y="0"/>
          <a:chExt cx="0" cy="0"/>
        </a:xfrm>
      </p:grpSpPr>
      <p:grpSp>
        <p:nvGrpSpPr>
          <p:cNvPr id="7" name="Group 6"/>
          <p:cNvGrpSpPr/>
          <p:nvPr/>
        </p:nvGrpSpPr>
        <p:grpSpPr bwMode="auto">
          <a:xfrm>
            <a:off x="5951984" y="1385846"/>
            <a:ext cx="9077394" cy="5467825"/>
            <a:chOff x="7492091" y="1952854"/>
            <a:chExt cx="8944461" cy="4894123"/>
          </a:xfrm>
        </p:grpSpPr>
        <p:sp>
          <p:nvSpPr>
            <p:cNvPr id="5" name="Freeform: Shape 4"/>
            <p:cNvSpPr/>
            <p:nvPr/>
          </p:nvSpPr>
          <p:spPr bwMode="auto">
            <a:xfrm>
              <a:off x="11819263" y="1952854"/>
              <a:ext cx="4617289" cy="4894123"/>
            </a:xfrm>
            <a:custGeom>
              <a:avLst/>
              <a:gdLst>
                <a:gd name="connsiteX0" fmla="*/ 2714901 w 4617289"/>
                <a:gd name="connsiteY0" fmla="*/ 3129373 h 4894123"/>
                <a:gd name="connsiteX1" fmla="*/ 2087982 w 4617289"/>
                <a:gd name="connsiteY1" fmla="*/ 2429425 h 4894123"/>
                <a:gd name="connsiteX2" fmla="*/ 1267956 w 4617289"/>
                <a:gd name="connsiteY2" fmla="*/ 1261559 h 4894123"/>
                <a:gd name="connsiteX3" fmla="*/ 737363 w 4617289"/>
                <a:gd name="connsiteY3" fmla="*/ 1261559 h 4894123"/>
                <a:gd name="connsiteX4" fmla="*/ 0 w 4617289"/>
                <a:gd name="connsiteY4" fmla="*/ 0 h 4894123"/>
                <a:gd name="connsiteX5" fmla="*/ 866710 w 4617289"/>
                <a:gd name="connsiteY5" fmla="*/ 3266056 h 4894123"/>
                <a:gd name="connsiteX6" fmla="*/ 1051848 w 4617289"/>
                <a:gd name="connsiteY6" fmla="*/ 2736961 h 4894123"/>
                <a:gd name="connsiteX7" fmla="*/ 1926299 w 4617289"/>
                <a:gd name="connsiteY7" fmla="*/ 4894124 h 4894123"/>
                <a:gd name="connsiteX8" fmla="*/ 4617290 w 4617289"/>
                <a:gd name="connsiteY8" fmla="*/ 4894124 h 4894123"/>
                <a:gd name="connsiteX9" fmla="*/ 2714901 w 4617289"/>
                <a:gd name="connsiteY9" fmla="*/ 3129373 h 489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89" h="4894123" fill="norm" stroke="1" extrusionOk="0">
                  <a:moveTo>
                    <a:pt x="2714901" y="3129373"/>
                  </a:moveTo>
                  <a:lnTo>
                    <a:pt x="2087982" y="2429425"/>
                  </a:lnTo>
                  <a:lnTo>
                    <a:pt x="1267956" y="1261559"/>
                  </a:lnTo>
                  <a:lnTo>
                    <a:pt x="737363" y="1261559"/>
                  </a:lnTo>
                  <a:lnTo>
                    <a:pt x="0" y="0"/>
                  </a:lnTo>
                  <a:lnTo>
                    <a:pt x="866710" y="3266056"/>
                  </a:lnTo>
                  <a:lnTo>
                    <a:pt x="1051848" y="2736961"/>
                  </a:lnTo>
                  <a:lnTo>
                    <a:pt x="1926299" y="4894124"/>
                  </a:lnTo>
                  <a:lnTo>
                    <a:pt x="4617290" y="4894124"/>
                  </a:lnTo>
                  <a:lnTo>
                    <a:pt x="2714901" y="3129373"/>
                  </a:lnTo>
                  <a:close/>
                </a:path>
              </a:pathLst>
            </a:custGeom>
            <a:solidFill>
              <a:schemeClr val="accent3">
                <a:lumMod val="20000"/>
                <a:lumOff val="80000"/>
              </a:schemeClr>
            </a:solidFill>
            <a:ln w="0" cap="flat">
              <a:noFill/>
              <a:prstDash val="solid"/>
              <a:miter/>
            </a:ln>
          </p:spPr>
          <p:txBody>
            <a:bodyPr rtlCol="0" anchor="ctr"/>
            <a:lstStyle/>
            <a:p>
              <a:pPr>
                <a:defRPr/>
              </a:pPr>
              <a:endParaRPr lang="en-GB"/>
            </a:p>
          </p:txBody>
        </p:sp>
        <p:sp>
          <p:nvSpPr>
            <p:cNvPr id="6" name="Freeform: Shape 5"/>
            <p:cNvSpPr/>
            <p:nvPr/>
          </p:nvSpPr>
          <p:spPr bwMode="auto">
            <a:xfrm>
              <a:off x="7492091" y="1952854"/>
              <a:ext cx="6253471" cy="4894123"/>
            </a:xfrm>
            <a:custGeom>
              <a:avLst/>
              <a:gdLst>
                <a:gd name="connsiteX0" fmla="*/ 5193882 w 6253471"/>
                <a:gd name="connsiteY0" fmla="*/ 3266056 h 4894123"/>
                <a:gd name="connsiteX1" fmla="*/ 4327173 w 6253471"/>
                <a:gd name="connsiteY1" fmla="*/ 0 h 4894123"/>
                <a:gd name="connsiteX2" fmla="*/ 2701010 w 6253471"/>
                <a:gd name="connsiteY2" fmla="*/ 1962058 h 4894123"/>
                <a:gd name="connsiteX3" fmla="*/ 1398668 w 6253471"/>
                <a:gd name="connsiteY3" fmla="*/ 3246215 h 4894123"/>
                <a:gd name="connsiteX4" fmla="*/ 0 w 6253471"/>
                <a:gd name="connsiteY4" fmla="*/ 4894124 h 4894123"/>
                <a:gd name="connsiteX5" fmla="*/ 6253472 w 6253471"/>
                <a:gd name="connsiteY5" fmla="*/ 4894124 h 4894123"/>
                <a:gd name="connsiteX6" fmla="*/ 5379020 w 6253471"/>
                <a:gd name="connsiteY6" fmla="*/ 2736961 h 4894123"/>
                <a:gd name="connsiteX7" fmla="*/ 5193882 w 6253471"/>
                <a:gd name="connsiteY7" fmla="*/ 3266056 h 489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3471" h="4894123" fill="norm" stroke="1" extrusionOk="0">
                  <a:moveTo>
                    <a:pt x="5193882" y="3266056"/>
                  </a:moveTo>
                  <a:lnTo>
                    <a:pt x="4327173" y="0"/>
                  </a:lnTo>
                  <a:lnTo>
                    <a:pt x="2701010" y="1962058"/>
                  </a:lnTo>
                  <a:lnTo>
                    <a:pt x="1398668" y="3246215"/>
                  </a:lnTo>
                  <a:lnTo>
                    <a:pt x="0" y="4894124"/>
                  </a:lnTo>
                  <a:lnTo>
                    <a:pt x="6253472" y="4894124"/>
                  </a:lnTo>
                  <a:lnTo>
                    <a:pt x="5379020" y="2736961"/>
                  </a:lnTo>
                  <a:lnTo>
                    <a:pt x="5193882" y="3266056"/>
                  </a:lnTo>
                  <a:close/>
                </a:path>
              </a:pathLst>
            </a:custGeom>
            <a:solidFill>
              <a:schemeClr val="accent3">
                <a:lumMod val="40000"/>
                <a:lumOff val="60000"/>
              </a:schemeClr>
            </a:solidFill>
            <a:ln w="0" cap="flat">
              <a:noFill/>
              <a:prstDash val="solid"/>
              <a:miter/>
            </a:ln>
          </p:spPr>
          <p:txBody>
            <a:bodyPr rtlCol="0" anchor="ctr"/>
            <a:lstStyle/>
            <a:p>
              <a:pPr>
                <a:defRPr/>
              </a:pPr>
              <a:endParaRPr lang="en-GB"/>
            </a:p>
          </p:txBody>
        </p:sp>
      </p:grpSp>
      <p:sp>
        <p:nvSpPr>
          <p:cNvPr id="19" name="TextBox 18"/>
          <p:cNvSpPr txBox="1"/>
          <p:nvPr/>
        </p:nvSpPr>
        <p:spPr bwMode="auto">
          <a:xfrm>
            <a:off x="739229" y="2564904"/>
            <a:ext cx="4060625" cy="1081936"/>
          </a:xfrm>
          <a:prstGeom prst="rect">
            <a:avLst/>
          </a:prstGeom>
          <a:noFill/>
        </p:spPr>
        <p:txBody>
          <a:bodyPr wrap="square" lIns="108000" tIns="108000" rIns="108000" bIns="108000">
            <a:spAutoFit/>
          </a:bodyPr>
          <a:lstStyle/>
          <a:p>
            <a:pPr marL="396000" indent="-396000">
              <a:lnSpc>
                <a:spcPct val="120000"/>
              </a:lnSpc>
              <a:buClr>
                <a:schemeClr val="accent3"/>
              </a:buClr>
              <a:buSzPct val="130000"/>
              <a:buFont typeface="Grantipo"/>
              <a:buChar char="—"/>
              <a:defRPr/>
            </a:pPr>
            <a:r>
              <a:rPr lang="en-US" sz="1600">
                <a:latin typeface="Grantipo"/>
              </a:rPr>
              <a:t>Focus all university missions on </a:t>
            </a:r>
            <a:br>
              <a:rPr lang="en-US" sz="1600">
                <a:latin typeface="Grantipo"/>
              </a:rPr>
            </a:br>
            <a:r>
              <a:rPr lang="en-US" sz="1600">
                <a:latin typeface="Grantipo"/>
              </a:rPr>
              <a:t>a global societal challenge: Smart Urban Coastal Sustainability (SmUCS)</a:t>
            </a:r>
            <a:endParaRPr lang="en-GB" sz="1600">
              <a:latin typeface="Grantipo"/>
            </a:endParaRPr>
          </a:p>
        </p:txBody>
      </p:sp>
      <p:sp>
        <p:nvSpPr>
          <p:cNvPr id="22" name="TextBox 21"/>
          <p:cNvSpPr txBox="1"/>
          <p:nvPr/>
        </p:nvSpPr>
        <p:spPr bwMode="auto">
          <a:xfrm>
            <a:off x="722155" y="3856840"/>
            <a:ext cx="4077699" cy="786470"/>
          </a:xfrm>
          <a:prstGeom prst="rect">
            <a:avLst/>
          </a:prstGeom>
          <a:noFill/>
        </p:spPr>
        <p:txBody>
          <a:bodyPr wrap="square" lIns="108000" tIns="108000" rIns="108000" bIns="108000">
            <a:spAutoFit/>
          </a:bodyPr>
          <a:lstStyle/>
          <a:p>
            <a:pPr marL="396000" indent="-396000">
              <a:lnSpc>
                <a:spcPct val="120000"/>
              </a:lnSpc>
              <a:buClr>
                <a:schemeClr val="accent3"/>
              </a:buClr>
              <a:buSzPct val="130000"/>
              <a:buFont typeface="Grantipo"/>
              <a:buChar char="—"/>
              <a:defRPr/>
            </a:pPr>
            <a:r>
              <a:rPr lang="en-US" sz="1600">
                <a:latin typeface="Grantipo"/>
              </a:rPr>
              <a:t>Create a transnational inter-university campus with seamless mobility for all</a:t>
            </a:r>
            <a:endParaRPr/>
          </a:p>
        </p:txBody>
      </p:sp>
      <p:sp>
        <p:nvSpPr>
          <p:cNvPr id="29" name="TextBox 28"/>
          <p:cNvSpPr txBox="1"/>
          <p:nvPr/>
        </p:nvSpPr>
        <p:spPr bwMode="auto">
          <a:xfrm>
            <a:off x="739230" y="4853312"/>
            <a:ext cx="3772594" cy="786470"/>
          </a:xfrm>
          <a:prstGeom prst="rect">
            <a:avLst/>
          </a:prstGeom>
          <a:noFill/>
        </p:spPr>
        <p:txBody>
          <a:bodyPr wrap="square" lIns="108000" tIns="108000" rIns="108000" bIns="108000">
            <a:spAutoFit/>
          </a:bodyPr>
          <a:lstStyle/>
          <a:p>
            <a:pPr marL="396000" indent="-396000">
              <a:lnSpc>
                <a:spcPct val="120000"/>
              </a:lnSpc>
              <a:buClr>
                <a:schemeClr val="accent3"/>
              </a:buClr>
              <a:buSzPct val="130000"/>
              <a:buFont typeface="Grantipo"/>
              <a:buChar char="—"/>
              <a:defRPr/>
            </a:pPr>
            <a:r>
              <a:rPr lang="en-US" sz="1600">
                <a:latin typeface="Grantipo"/>
              </a:rPr>
              <a:t>Foster challenge-driven excellent research on SmUCS themes</a:t>
            </a:r>
            <a:endParaRPr lang="en-GB" sz="1600">
              <a:latin typeface="Grantipo"/>
            </a:endParaRPr>
          </a:p>
        </p:txBody>
      </p:sp>
      <p:sp>
        <p:nvSpPr>
          <p:cNvPr id="20" name="Title 19"/>
          <p:cNvSpPr>
            <a:spLocks noGrp="1"/>
          </p:cNvSpPr>
          <p:nvPr>
            <p:ph type="title"/>
          </p:nvPr>
        </p:nvSpPr>
        <p:spPr bwMode="auto">
          <a:xfrm>
            <a:off x="1074421" y="908101"/>
            <a:ext cx="8982020" cy="584520"/>
          </a:xfrm>
        </p:spPr>
        <p:txBody>
          <a:bodyPr/>
          <a:lstStyle/>
          <a:p>
            <a:pPr>
              <a:lnSpc>
                <a:spcPct val="100000"/>
              </a:lnSpc>
              <a:defRPr/>
            </a:pPr>
            <a:r>
              <a:rPr lang="en-GB">
                <a:solidFill>
                  <a:schemeClr val="accent3"/>
                </a:solidFill>
              </a:rPr>
              <a:t>Main objectives </a:t>
            </a:r>
            <a:r>
              <a:rPr lang="en-GB"/>
              <a:t>of the European University for Smart Urban Coastal Sustainability</a:t>
            </a:r>
            <a:endParaRPr lang="lt-LT"/>
          </a:p>
        </p:txBody>
      </p:sp>
      <p:cxnSp>
        <p:nvCxnSpPr>
          <p:cNvPr id="21" name="Straight Connector 20"/>
          <p:cNvCxnSpPr>
            <a:cxnSpLocks/>
          </p:cNvCxnSpPr>
          <p:nvPr/>
        </p:nvCxnSpPr>
        <p:spPr bwMode="auto">
          <a:xfrm>
            <a:off x="767408" y="908050"/>
            <a:ext cx="0" cy="1080790"/>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Freeform: Shape 22"/>
          <p:cNvSpPr/>
          <p:nvPr/>
        </p:nvSpPr>
        <p:spPr bwMode="auto">
          <a:xfrm>
            <a:off x="8304245" y="1440303"/>
            <a:ext cx="2024281" cy="5420808"/>
          </a:xfrm>
          <a:custGeom>
            <a:avLst/>
            <a:gdLst>
              <a:gd name="connsiteX0" fmla="*/ 2009192 w 2009192"/>
              <a:gd name="connsiteY0" fmla="*/ 0 h 5411755"/>
              <a:gd name="connsiteX1" fmla="*/ 1586204 w 2009192"/>
              <a:gd name="connsiteY1" fmla="*/ 1331167 h 5411755"/>
              <a:gd name="connsiteX2" fmla="*/ 1723053 w 2009192"/>
              <a:gd name="connsiteY2" fmla="*/ 1766596 h 5411755"/>
              <a:gd name="connsiteX3" fmla="*/ 1038808 w 2009192"/>
              <a:gd name="connsiteY3" fmla="*/ 2712098 h 5411755"/>
              <a:gd name="connsiteX4" fmla="*/ 1144555 w 2009192"/>
              <a:gd name="connsiteY4" fmla="*/ 3352800 h 5411755"/>
              <a:gd name="connsiteX5" fmla="*/ 0 w 2009192"/>
              <a:gd name="connsiteY5" fmla="*/ 5411755 h 5411755"/>
              <a:gd name="connsiteX0" fmla="*/ 2033335 w 2033335"/>
              <a:gd name="connsiteY0" fmla="*/ 0 h 5441933"/>
              <a:gd name="connsiteX1" fmla="*/ 1586204 w 2033335"/>
              <a:gd name="connsiteY1" fmla="*/ 1361345 h 5441933"/>
              <a:gd name="connsiteX2" fmla="*/ 1723053 w 2033335"/>
              <a:gd name="connsiteY2" fmla="*/ 1796774 h 5441933"/>
              <a:gd name="connsiteX3" fmla="*/ 1038808 w 2033335"/>
              <a:gd name="connsiteY3" fmla="*/ 2742276 h 5441933"/>
              <a:gd name="connsiteX4" fmla="*/ 1144555 w 2033335"/>
              <a:gd name="connsiteY4" fmla="*/ 3382978 h 5441933"/>
              <a:gd name="connsiteX5" fmla="*/ 0 w 2033335"/>
              <a:gd name="connsiteY5" fmla="*/ 5441933 h 5441933"/>
              <a:gd name="connsiteX0" fmla="*/ 2024281 w 2024281"/>
              <a:gd name="connsiteY0" fmla="*/ 0 h 5420808"/>
              <a:gd name="connsiteX1" fmla="*/ 1586204 w 2024281"/>
              <a:gd name="connsiteY1" fmla="*/ 1340220 h 5420808"/>
              <a:gd name="connsiteX2" fmla="*/ 1723053 w 2024281"/>
              <a:gd name="connsiteY2" fmla="*/ 1775649 h 5420808"/>
              <a:gd name="connsiteX3" fmla="*/ 1038808 w 2024281"/>
              <a:gd name="connsiteY3" fmla="*/ 2721151 h 5420808"/>
              <a:gd name="connsiteX4" fmla="*/ 1144555 w 2024281"/>
              <a:gd name="connsiteY4" fmla="*/ 3361853 h 5420808"/>
              <a:gd name="connsiteX5" fmla="*/ 0 w 2024281"/>
              <a:gd name="connsiteY5" fmla="*/ 5420808 h 54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4281" h="5420808" fill="norm" stroke="1" extrusionOk="0">
                <a:moveTo>
                  <a:pt x="2024281" y="0"/>
                </a:moveTo>
                <a:lnTo>
                  <a:pt x="1586204" y="1340220"/>
                </a:lnTo>
                <a:lnTo>
                  <a:pt x="1723053" y="1775649"/>
                </a:lnTo>
                <a:lnTo>
                  <a:pt x="1038808" y="2721151"/>
                </a:lnTo>
                <a:lnTo>
                  <a:pt x="1144555" y="3361853"/>
                </a:lnTo>
                <a:lnTo>
                  <a:pt x="0" y="5420808"/>
                </a:lnTo>
              </a:path>
            </a:pathLst>
          </a:custGeom>
          <a:ln w="47625" cap="sq" cmpd="sng">
            <a:solidFill>
              <a:schemeClr val="accent3">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grpSp>
        <p:nvGrpSpPr>
          <p:cNvPr id="28" name="Group 27"/>
          <p:cNvGrpSpPr/>
          <p:nvPr/>
        </p:nvGrpSpPr>
        <p:grpSpPr bwMode="auto">
          <a:xfrm>
            <a:off x="9261718" y="4075758"/>
            <a:ext cx="194776" cy="194776"/>
            <a:chOff x="5370893" y="1076933"/>
            <a:chExt cx="194776" cy="194776"/>
          </a:xfrm>
        </p:grpSpPr>
        <p:sp>
          <p:nvSpPr>
            <p:cNvPr id="30" name="Oval 29"/>
            <p:cNvSpPr/>
            <p:nvPr/>
          </p:nvSpPr>
          <p:spPr bwMode="auto">
            <a:xfrm rot="10800000">
              <a:off x="5370893" y="1076933"/>
              <a:ext cx="194776" cy="194776"/>
            </a:xfrm>
            <a:prstGeom prst="ellipse">
              <a:avLst/>
            </a:prstGeom>
            <a:solidFill>
              <a:schemeClr val="accent3">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 name="Oval 32"/>
            <p:cNvSpPr/>
            <p:nvPr/>
          </p:nvSpPr>
          <p:spPr bwMode="auto">
            <a:xfrm rot="10800000">
              <a:off x="5434743" y="1140782"/>
              <a:ext cx="67076" cy="67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4" name="Group 33"/>
          <p:cNvGrpSpPr/>
          <p:nvPr/>
        </p:nvGrpSpPr>
        <p:grpSpPr bwMode="auto">
          <a:xfrm>
            <a:off x="9331223" y="4691619"/>
            <a:ext cx="194776" cy="194776"/>
            <a:chOff x="5370893" y="1076933"/>
            <a:chExt cx="194776" cy="194776"/>
          </a:xfrm>
        </p:grpSpPr>
        <p:sp>
          <p:nvSpPr>
            <p:cNvPr id="35" name="Oval 34"/>
            <p:cNvSpPr/>
            <p:nvPr/>
          </p:nvSpPr>
          <p:spPr bwMode="auto">
            <a:xfrm rot="10800000">
              <a:off x="5370893" y="1076933"/>
              <a:ext cx="194776" cy="194776"/>
            </a:xfrm>
            <a:prstGeom prst="ellipse">
              <a:avLst/>
            </a:prstGeom>
            <a:solidFill>
              <a:schemeClr val="accent3">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Oval 35"/>
            <p:cNvSpPr/>
            <p:nvPr/>
          </p:nvSpPr>
          <p:spPr bwMode="auto">
            <a:xfrm rot="10800000">
              <a:off x="5434743" y="1140782"/>
              <a:ext cx="67076" cy="67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7" name="Group 36"/>
          <p:cNvGrpSpPr/>
          <p:nvPr/>
        </p:nvGrpSpPr>
        <p:grpSpPr bwMode="auto">
          <a:xfrm>
            <a:off x="8781544" y="5730377"/>
            <a:ext cx="194776" cy="194776"/>
            <a:chOff x="5370893" y="1076933"/>
            <a:chExt cx="194776" cy="194776"/>
          </a:xfrm>
        </p:grpSpPr>
        <p:sp>
          <p:nvSpPr>
            <p:cNvPr id="38" name="Oval 37"/>
            <p:cNvSpPr/>
            <p:nvPr/>
          </p:nvSpPr>
          <p:spPr bwMode="auto">
            <a:xfrm rot="10800000">
              <a:off x="5370893" y="1076933"/>
              <a:ext cx="194776" cy="194776"/>
            </a:xfrm>
            <a:prstGeom prst="ellipse">
              <a:avLst/>
            </a:prstGeom>
            <a:solidFill>
              <a:schemeClr val="accent3">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Oval 38"/>
            <p:cNvSpPr/>
            <p:nvPr/>
          </p:nvSpPr>
          <p:spPr bwMode="auto">
            <a:xfrm rot="10800000">
              <a:off x="5434743" y="1140782"/>
              <a:ext cx="67076" cy="67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40" name="Group 39"/>
          <p:cNvGrpSpPr/>
          <p:nvPr/>
        </p:nvGrpSpPr>
        <p:grpSpPr bwMode="auto">
          <a:xfrm>
            <a:off x="9907790" y="3136385"/>
            <a:ext cx="194776" cy="194776"/>
            <a:chOff x="5370893" y="1076933"/>
            <a:chExt cx="194776" cy="194776"/>
          </a:xfrm>
        </p:grpSpPr>
        <p:sp>
          <p:nvSpPr>
            <p:cNvPr id="41" name="Oval 40"/>
            <p:cNvSpPr/>
            <p:nvPr/>
          </p:nvSpPr>
          <p:spPr bwMode="auto">
            <a:xfrm rot="10800000">
              <a:off x="5370893" y="1076933"/>
              <a:ext cx="194776" cy="194776"/>
            </a:xfrm>
            <a:prstGeom prst="ellipse">
              <a:avLst/>
            </a:prstGeom>
            <a:solidFill>
              <a:schemeClr val="accent3">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Oval 41"/>
            <p:cNvSpPr/>
            <p:nvPr/>
          </p:nvSpPr>
          <p:spPr bwMode="auto">
            <a:xfrm rot="10800000">
              <a:off x="5434743" y="1140782"/>
              <a:ext cx="67076" cy="67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pic>
        <p:nvPicPr>
          <p:cNvPr id="10" name="Graphic 9"/>
          <p:cNvPicPr>
            <a:picLocks noChangeAspect="1"/>
          </p:cNvPicPr>
          <p:nvPr/>
        </p:nvPicPr>
        <p:blipFill>
          <a:blip r:embed="rId3"/>
          <a:stretch/>
        </p:blipFill>
        <p:spPr bwMode="auto">
          <a:xfrm>
            <a:off x="10313438" y="795747"/>
            <a:ext cx="463082" cy="621853"/>
          </a:xfrm>
          <a:prstGeom prst="rect">
            <a:avLst/>
          </a:prstGeom>
        </p:spPr>
      </p:pic>
      <p:sp>
        <p:nvSpPr>
          <p:cNvPr id="31" name="TextBox 30"/>
          <p:cNvSpPr txBox="1"/>
          <p:nvPr/>
        </p:nvSpPr>
        <p:spPr bwMode="auto">
          <a:xfrm>
            <a:off x="5141934" y="3856840"/>
            <a:ext cx="2754265" cy="1081936"/>
          </a:xfrm>
          <a:prstGeom prst="rect">
            <a:avLst/>
          </a:prstGeom>
          <a:noFill/>
        </p:spPr>
        <p:txBody>
          <a:bodyPr wrap="square" lIns="108000" tIns="108000" rIns="108000" bIns="108000">
            <a:spAutoFit/>
          </a:bodyPr>
          <a:lstStyle/>
          <a:p>
            <a:pPr marL="396000" indent="-396000">
              <a:lnSpc>
                <a:spcPct val="120000"/>
              </a:lnSpc>
              <a:buClr>
                <a:schemeClr val="accent3"/>
              </a:buClr>
              <a:buSzPct val="130000"/>
              <a:buFont typeface="Grantipo"/>
              <a:buChar char="—"/>
              <a:defRPr/>
            </a:pPr>
            <a:r>
              <a:rPr lang="en-US" sz="1600">
                <a:latin typeface="Grantipo"/>
              </a:rPr>
              <a:t>Provide internationally-renowned quality </a:t>
            </a:r>
            <a:br>
              <a:rPr lang="en-US" sz="1600">
                <a:latin typeface="Grantipo"/>
              </a:rPr>
            </a:br>
            <a:r>
              <a:rPr lang="en-US" sz="1600">
                <a:latin typeface="Grantipo"/>
              </a:rPr>
              <a:t>of education</a:t>
            </a:r>
            <a:endParaRPr lang="en-GB" sz="1600">
              <a:latin typeface="Grantipo"/>
            </a:endParaRPr>
          </a:p>
        </p:txBody>
      </p:sp>
      <p:sp>
        <p:nvSpPr>
          <p:cNvPr id="32" name="TextBox 31"/>
          <p:cNvSpPr txBox="1"/>
          <p:nvPr/>
        </p:nvSpPr>
        <p:spPr bwMode="auto">
          <a:xfrm>
            <a:off x="5141935" y="2564904"/>
            <a:ext cx="3048911" cy="786470"/>
          </a:xfrm>
          <a:prstGeom prst="rect">
            <a:avLst/>
          </a:prstGeom>
          <a:solidFill>
            <a:schemeClr val="bg1"/>
          </a:solidFill>
        </p:spPr>
        <p:txBody>
          <a:bodyPr wrap="square" lIns="108000" tIns="108000" rIns="108000" bIns="108000">
            <a:spAutoFit/>
          </a:bodyPr>
          <a:lstStyle/>
          <a:p>
            <a:pPr marL="396000" indent="-396000">
              <a:lnSpc>
                <a:spcPct val="120000"/>
              </a:lnSpc>
              <a:buClr>
                <a:schemeClr val="accent3"/>
              </a:buClr>
              <a:buSzPct val="130000"/>
              <a:buFont typeface="Grantipo"/>
              <a:buChar char="—"/>
              <a:defRPr/>
            </a:pPr>
            <a:r>
              <a:rPr lang="en-US" sz="1600">
                <a:latin typeface="Grantipo"/>
              </a:rPr>
              <a:t>Develop innovation-led services to society</a:t>
            </a:r>
            <a:endParaRPr/>
          </a:p>
        </p:txBody>
      </p:sp>
      <p:grpSp>
        <p:nvGrpSpPr>
          <p:cNvPr id="25" name="Group 24"/>
          <p:cNvGrpSpPr/>
          <p:nvPr/>
        </p:nvGrpSpPr>
        <p:grpSpPr bwMode="auto">
          <a:xfrm>
            <a:off x="9959053" y="2171751"/>
            <a:ext cx="194776" cy="194776"/>
            <a:chOff x="5370893" y="1076933"/>
            <a:chExt cx="194776" cy="194776"/>
          </a:xfrm>
        </p:grpSpPr>
        <p:sp>
          <p:nvSpPr>
            <p:cNvPr id="26" name="Oval 25"/>
            <p:cNvSpPr/>
            <p:nvPr/>
          </p:nvSpPr>
          <p:spPr bwMode="auto">
            <a:xfrm rot="10800000">
              <a:off x="5370893" y="1076933"/>
              <a:ext cx="194776" cy="194776"/>
            </a:xfrm>
            <a:prstGeom prst="ellipse">
              <a:avLst/>
            </a:prstGeom>
            <a:solidFill>
              <a:schemeClr val="accent3">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7" name="Oval 26"/>
            <p:cNvSpPr/>
            <p:nvPr/>
          </p:nvSpPr>
          <p:spPr bwMode="auto">
            <a:xfrm rot="10800000">
              <a:off x="5434743" y="1140782"/>
              <a:ext cx="67076" cy="67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3"/>
        </a:solidFill>
      </p:bgPr>
    </p:bg>
    <p:spTree>
      <p:nvGrpSpPr>
        <p:cNvPr id="1" name=""/>
        <p:cNvGrpSpPr/>
        <p:nvPr/>
      </p:nvGrpSpPr>
      <p:grpSpPr bwMode="auto">
        <a:xfrm>
          <a:off x="0" y="0"/>
          <a:ext cx="0" cy="0"/>
          <a:chOff x="0" y="0"/>
          <a:chExt cx="0" cy="0"/>
        </a:xfrm>
      </p:grpSpPr>
      <p:sp>
        <p:nvSpPr>
          <p:cNvPr id="15" name="Text Placeholder 5"/>
          <p:cNvSpPr txBox="1"/>
          <p:nvPr/>
        </p:nvSpPr>
        <p:spPr bwMode="auto">
          <a:xfrm>
            <a:off x="839416" y="1988840"/>
            <a:ext cx="4596705" cy="3725480"/>
          </a:xfrm>
          <a:prstGeom prst="rect">
            <a:avLst/>
          </a:prstGeom>
        </p:spPr>
        <p:txBody>
          <a:bodyPr vert="horz" lIns="108000" tIns="108000" rIns="108000" bIns="10800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ts val="3400"/>
              </a:lnSpc>
              <a:spcBef>
                <a:spcPts val="600"/>
              </a:spcBef>
              <a:buClr>
                <a:srgbClr val="346FFD"/>
              </a:buClr>
              <a:defRPr/>
            </a:pPr>
            <a:r>
              <a:rPr lang="en-US" sz="1600">
                <a:solidFill>
                  <a:schemeClr val="bg2">
                    <a:alpha val="90000"/>
                  </a:schemeClr>
                </a:solidFill>
                <a:cs typeface="Arial"/>
              </a:rPr>
              <a:t>As a European higher education and research institution </a:t>
            </a:r>
            <a:r>
              <a:rPr lang="en-US" sz="2200" u="sng">
                <a:solidFill>
                  <a:schemeClr val="bg2"/>
                </a:solidFill>
                <a:latin typeface="Grantipo Medium"/>
                <a:cs typeface="Arial"/>
              </a:rPr>
              <a:t>academic freedom</a:t>
            </a:r>
            <a:r>
              <a:rPr lang="en-US" sz="1600">
                <a:solidFill>
                  <a:schemeClr val="bg2"/>
                </a:solidFill>
                <a:cs typeface="Arial"/>
              </a:rPr>
              <a:t> </a:t>
            </a:r>
            <a:r>
              <a:rPr lang="en-US" sz="1600">
                <a:solidFill>
                  <a:schemeClr val="bg2">
                    <a:alpha val="90000"/>
                  </a:schemeClr>
                </a:solidFill>
                <a:cs typeface="Arial"/>
              </a:rPr>
              <a:t>is a key value for all of our activities.</a:t>
            </a:r>
            <a:endParaRPr/>
          </a:p>
          <a:p>
            <a:pPr>
              <a:lnSpc>
                <a:spcPts val="3400"/>
              </a:lnSpc>
              <a:spcBef>
                <a:spcPts val="600"/>
              </a:spcBef>
              <a:buClr>
                <a:srgbClr val="346FFD"/>
              </a:buClr>
              <a:defRPr/>
            </a:pPr>
            <a:br>
              <a:rPr lang="en-US" sz="1600" u="sng">
                <a:solidFill>
                  <a:schemeClr val="bg2"/>
                </a:solidFill>
                <a:latin typeface="Grantipo Medium"/>
                <a:cs typeface="Arial"/>
              </a:rPr>
            </a:br>
            <a:br>
              <a:rPr lang="en-US" sz="1600" u="sng">
                <a:solidFill>
                  <a:schemeClr val="bg2"/>
                </a:solidFill>
                <a:latin typeface="Grantipo Medium"/>
                <a:cs typeface="Arial"/>
              </a:rPr>
            </a:br>
            <a:r>
              <a:rPr lang="en-US" sz="2400" u="sng">
                <a:solidFill>
                  <a:schemeClr val="bg2"/>
                </a:solidFill>
                <a:latin typeface="Grantipo Medium"/>
                <a:cs typeface="Arial"/>
              </a:rPr>
              <a:t>Responsiveness</a:t>
            </a:r>
            <a:r>
              <a:rPr lang="en-US" sz="1600">
                <a:solidFill>
                  <a:schemeClr val="bg2"/>
                </a:solidFill>
                <a:cs typeface="Arial"/>
              </a:rPr>
              <a:t> </a:t>
            </a:r>
            <a:r>
              <a:rPr lang="en-US" sz="1600">
                <a:solidFill>
                  <a:schemeClr val="bg2">
                    <a:alpha val="90000"/>
                  </a:schemeClr>
                </a:solidFill>
                <a:cs typeface="Arial"/>
              </a:rPr>
              <a:t>to societal </a:t>
            </a:r>
            <a:br>
              <a:rPr lang="en-US" sz="1600">
                <a:solidFill>
                  <a:schemeClr val="bg2">
                    <a:alpha val="90000"/>
                  </a:schemeClr>
                </a:solidFill>
                <a:cs typeface="Arial"/>
              </a:rPr>
            </a:br>
            <a:r>
              <a:rPr lang="en-US" sz="1600">
                <a:solidFill>
                  <a:schemeClr val="bg2">
                    <a:alpha val="90000"/>
                  </a:schemeClr>
                </a:solidFill>
                <a:cs typeface="Arial"/>
              </a:rPr>
              <a:t>challenges as the starting point for the design </a:t>
            </a:r>
            <a:br>
              <a:rPr lang="en-US" sz="1600">
                <a:solidFill>
                  <a:schemeClr val="bg2">
                    <a:alpha val="90000"/>
                  </a:schemeClr>
                </a:solidFill>
                <a:cs typeface="Arial"/>
              </a:rPr>
            </a:br>
            <a:r>
              <a:rPr lang="en-US" sz="1600">
                <a:solidFill>
                  <a:schemeClr val="bg2">
                    <a:alpha val="90000"/>
                  </a:schemeClr>
                </a:solidFill>
                <a:cs typeface="Arial"/>
              </a:rPr>
              <a:t>of all university missions.</a:t>
            </a:r>
            <a:endParaRPr sz="1600">
              <a:solidFill>
                <a:schemeClr val="bg2">
                  <a:alpha val="90000"/>
                </a:schemeClr>
              </a:solidFill>
              <a:cs typeface="Arial"/>
            </a:endParaRPr>
          </a:p>
        </p:txBody>
      </p:sp>
      <p:sp>
        <p:nvSpPr>
          <p:cNvPr id="18" name="Text Placeholder 7"/>
          <p:cNvSpPr txBox="1"/>
          <p:nvPr/>
        </p:nvSpPr>
        <p:spPr bwMode="auto">
          <a:xfrm>
            <a:off x="5879976" y="1988840"/>
            <a:ext cx="5839072" cy="3744716"/>
          </a:xfrm>
          <a:prstGeom prst="rect">
            <a:avLst/>
          </a:prstGeom>
        </p:spPr>
        <p:txBody>
          <a:bodyPr vert="horz" wrap="square" lIns="108000" tIns="108000" rIns="108000" bIns="108000" rtlCol="0" anchor="t">
            <a:spAutoFit/>
          </a:bodyPr>
          <a:lstStyle>
            <a:lvl1pPr marL="0" indent="0" algn="l" defTabSz="914400">
              <a:lnSpc>
                <a:spcPct val="120000"/>
              </a:lnSpc>
              <a:spcBef>
                <a:spcPts val="1000"/>
              </a:spcBef>
              <a:buClr>
                <a:schemeClr val="accent3"/>
              </a:buClr>
              <a:buSzPct val="130000"/>
              <a:buFont typeface=".SFNSDisplay"/>
              <a:buNone/>
              <a:defRPr sz="1400">
                <a:solidFill>
                  <a:schemeClr val="tx1"/>
                </a:solidFill>
                <a:latin typeface="Grantipo"/>
                <a:ea typeface="Grantipo"/>
                <a:cs typeface="Grantipo"/>
              </a:defRPr>
            </a:lvl1pPr>
            <a:lvl2pPr marL="6858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2pPr>
            <a:lvl3pPr marL="11430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3pPr>
            <a:lvl4pPr marL="16002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4pPr>
            <a:lvl5pPr marL="2057400" indent="-228600" algn="l" defTabSz="914400">
              <a:lnSpc>
                <a:spcPct val="120000"/>
              </a:lnSpc>
              <a:spcBef>
                <a:spcPts val="500"/>
              </a:spcBef>
              <a:buClr>
                <a:schemeClr val="accent3"/>
              </a:buClr>
              <a:buSzPct val="130000"/>
              <a:buFont typeface=".SFNSDisplay"/>
              <a:buChar char="│"/>
              <a:defRPr sz="1550">
                <a:solidFill>
                  <a:schemeClr val="tx1"/>
                </a:solidFill>
                <a:latin typeface="Grantipo"/>
                <a:ea typeface="Grantipo"/>
                <a:cs typeface="Grantipo"/>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ts val="3400"/>
              </a:lnSpc>
              <a:spcBef>
                <a:spcPts val="600"/>
              </a:spcBef>
              <a:buClr>
                <a:srgbClr val="346FFD"/>
              </a:buClr>
              <a:defRPr/>
            </a:pPr>
            <a:r>
              <a:rPr lang="en-US" sz="1600">
                <a:solidFill>
                  <a:schemeClr val="bg2">
                    <a:alpha val="90000"/>
                  </a:schemeClr>
                </a:solidFill>
                <a:cs typeface="Arial"/>
              </a:rPr>
              <a:t>The promotion of </a:t>
            </a:r>
            <a:r>
              <a:rPr lang="en-US" sz="2200" u="sng">
                <a:solidFill>
                  <a:schemeClr val="bg2"/>
                </a:solidFill>
                <a:latin typeface="Grantipo Medium"/>
                <a:cs typeface="Arial"/>
              </a:rPr>
              <a:t>diversity, inclusiveness, </a:t>
            </a:r>
            <a:br>
              <a:rPr lang="en-US" sz="2200" u="sng">
                <a:solidFill>
                  <a:schemeClr val="bg2"/>
                </a:solidFill>
                <a:latin typeface="Grantipo Medium"/>
                <a:cs typeface="Arial"/>
              </a:rPr>
            </a:br>
            <a:r>
              <a:rPr lang="en-US" sz="2200" u="sng">
                <a:solidFill>
                  <a:schemeClr val="bg2"/>
                </a:solidFill>
                <a:latin typeface="Grantipo Medium"/>
                <a:cs typeface="Arial"/>
              </a:rPr>
              <a:t>gender equality</a:t>
            </a:r>
            <a:r>
              <a:rPr lang="en-US" sz="1600">
                <a:solidFill>
                  <a:schemeClr val="bg2"/>
                </a:solidFill>
                <a:cs typeface="Arial"/>
              </a:rPr>
              <a:t> </a:t>
            </a:r>
            <a:r>
              <a:rPr lang="en-US" sz="1600">
                <a:solidFill>
                  <a:schemeClr val="bg2">
                    <a:alpha val="90000"/>
                  </a:schemeClr>
                </a:solidFill>
                <a:cs typeface="Arial"/>
              </a:rPr>
              <a:t>and</a:t>
            </a:r>
            <a:r>
              <a:rPr lang="en-US" sz="1600">
                <a:solidFill>
                  <a:schemeClr val="bg2"/>
                </a:solidFill>
                <a:cs typeface="Arial"/>
              </a:rPr>
              <a:t> </a:t>
            </a:r>
            <a:r>
              <a:rPr lang="en-US" sz="2200" u="sng">
                <a:solidFill>
                  <a:schemeClr val="bg2"/>
                </a:solidFill>
                <a:latin typeface="Grantipo Medium"/>
                <a:cs typeface="Arial"/>
              </a:rPr>
              <a:t>non- discrimination</a:t>
            </a:r>
            <a:r>
              <a:rPr lang="en-US" sz="1600">
                <a:solidFill>
                  <a:schemeClr val="bg2"/>
                </a:solidFill>
                <a:latin typeface="Grantipo Medium"/>
                <a:cs typeface="Arial"/>
              </a:rPr>
              <a:t> </a:t>
            </a:r>
            <a:r>
              <a:rPr lang="en-US" sz="1600">
                <a:solidFill>
                  <a:schemeClr val="bg2">
                    <a:alpha val="90000"/>
                  </a:schemeClr>
                </a:solidFill>
                <a:cs typeface="Arial"/>
              </a:rPr>
              <a:t>of </a:t>
            </a:r>
            <a:br>
              <a:rPr lang="en-US" sz="1600">
                <a:solidFill>
                  <a:schemeClr val="bg2">
                    <a:alpha val="90000"/>
                  </a:schemeClr>
                </a:solidFill>
                <a:cs typeface="Arial"/>
              </a:rPr>
            </a:br>
            <a:r>
              <a:rPr lang="en-US" sz="1600">
                <a:solidFill>
                  <a:schemeClr val="bg2">
                    <a:alpha val="90000"/>
                  </a:schemeClr>
                </a:solidFill>
                <a:cs typeface="Arial"/>
              </a:rPr>
              <a:t>any kind is a basic principle of our organisational </a:t>
            </a:r>
            <a:r>
              <a:rPr lang="en-IE" sz="1600">
                <a:solidFill>
                  <a:schemeClr val="bg2">
                    <a:alpha val="90000"/>
                  </a:schemeClr>
                </a:solidFill>
                <a:cs typeface="Arial"/>
              </a:rPr>
              <a:t>behaviour</a:t>
            </a:r>
            <a:r>
              <a:rPr lang="en-US" sz="1600">
                <a:solidFill>
                  <a:schemeClr val="bg2">
                    <a:alpha val="90000"/>
                  </a:schemeClr>
                </a:solidFill>
                <a:cs typeface="Arial"/>
              </a:rPr>
              <a:t>.</a:t>
            </a:r>
            <a:endParaRPr/>
          </a:p>
          <a:p>
            <a:pPr>
              <a:lnSpc>
                <a:spcPts val="3400"/>
              </a:lnSpc>
              <a:spcBef>
                <a:spcPts val="600"/>
              </a:spcBef>
              <a:buClr>
                <a:srgbClr val="346FFD"/>
              </a:buClr>
              <a:defRPr/>
            </a:pPr>
            <a:br>
              <a:rPr lang="en-US" sz="1600">
                <a:solidFill>
                  <a:schemeClr val="bg2"/>
                </a:solidFill>
                <a:cs typeface="Arial"/>
              </a:rPr>
            </a:br>
            <a:br>
              <a:rPr lang="en-US" sz="1600">
                <a:solidFill>
                  <a:schemeClr val="bg2"/>
                </a:solidFill>
                <a:cs typeface="Arial"/>
              </a:rPr>
            </a:br>
            <a:r>
              <a:rPr lang="en-US" sz="1600">
                <a:solidFill>
                  <a:schemeClr val="bg2">
                    <a:alpha val="90000"/>
                  </a:schemeClr>
                </a:solidFill>
                <a:cs typeface="Arial"/>
              </a:rPr>
              <a:t>We adhere to the principle of sustainability </a:t>
            </a:r>
            <a:br>
              <a:rPr lang="en-US" sz="1600">
                <a:solidFill>
                  <a:schemeClr val="bg2">
                    <a:alpha val="90000"/>
                  </a:schemeClr>
                </a:solidFill>
                <a:cs typeface="Arial"/>
              </a:rPr>
            </a:br>
            <a:r>
              <a:rPr lang="en-US" sz="1600">
                <a:solidFill>
                  <a:schemeClr val="bg2">
                    <a:alpha val="90000"/>
                  </a:schemeClr>
                </a:solidFill>
                <a:cs typeface="Arial"/>
              </a:rPr>
              <a:t>and align with the </a:t>
            </a:r>
            <a:r>
              <a:rPr lang="en-US" sz="2200" u="sng">
                <a:solidFill>
                  <a:schemeClr val="bg2"/>
                </a:solidFill>
                <a:latin typeface="Grantipo Medium"/>
                <a:cs typeface="Arial"/>
              </a:rPr>
              <a:t>UN Sustainable </a:t>
            </a:r>
            <a:br>
              <a:rPr lang="en-US" sz="2200" u="sng">
                <a:solidFill>
                  <a:schemeClr val="bg2"/>
                </a:solidFill>
                <a:latin typeface="Grantipo Medium"/>
                <a:cs typeface="Arial"/>
              </a:rPr>
            </a:br>
            <a:r>
              <a:rPr lang="en-US" sz="2200" u="sng">
                <a:solidFill>
                  <a:schemeClr val="bg2"/>
                </a:solidFill>
                <a:latin typeface="Grantipo Medium"/>
                <a:cs typeface="Arial"/>
              </a:rPr>
              <a:t>Development Goals</a:t>
            </a:r>
            <a:r>
              <a:rPr lang="en-US" sz="1600">
                <a:solidFill>
                  <a:schemeClr val="bg2"/>
                </a:solidFill>
                <a:latin typeface="Grantipo"/>
                <a:cs typeface="Arial"/>
              </a:rPr>
              <a:t>.</a:t>
            </a:r>
            <a:endParaRPr>
              <a:latin typeface="Grantipo"/>
            </a:endParaRPr>
          </a:p>
        </p:txBody>
      </p:sp>
      <p:sp>
        <p:nvSpPr>
          <p:cNvPr id="9" name="Title 8"/>
          <p:cNvSpPr>
            <a:spLocks noGrp="1"/>
          </p:cNvSpPr>
          <p:nvPr>
            <p:ph type="title"/>
          </p:nvPr>
        </p:nvSpPr>
        <p:spPr bwMode="auto">
          <a:xfrm>
            <a:off x="1074420" y="908050"/>
            <a:ext cx="9666885" cy="584520"/>
          </a:xfrm>
        </p:spPr>
        <p:txBody>
          <a:bodyPr/>
          <a:lstStyle/>
          <a:p>
            <a:pPr>
              <a:defRPr/>
            </a:pPr>
            <a:r>
              <a:rPr lang="en-GB">
                <a:solidFill>
                  <a:schemeClr val="bg2"/>
                </a:solidFill>
              </a:rPr>
              <a:t>Values</a:t>
            </a:r>
            <a:endParaRPr lang="lt-LT">
              <a:solidFill>
                <a:schemeClr val="bg2"/>
              </a:solidFill>
            </a:endParaRPr>
          </a:p>
        </p:txBody>
      </p:sp>
      <p:cxnSp>
        <p:nvCxnSpPr>
          <p:cNvPr id="13" name="Straight Connector 12"/>
          <p:cNvCxnSpPr>
            <a:cxnSpLocks/>
          </p:cNvCxnSpPr>
          <p:nvPr/>
        </p:nvCxnSpPr>
        <p:spPr bwMode="auto">
          <a:xfrm>
            <a:off x="783060" y="931646"/>
            <a:ext cx="0" cy="432718"/>
          </a:xfrm>
          <a:prstGeom prst="line">
            <a:avLst/>
          </a:prstGeom>
          <a:ln w="47625" cap="rnd">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EU-CONEXUS">
      <a:dk1>
        <a:srgbClr val="011117"/>
      </a:dk1>
      <a:lt1>
        <a:srgbClr val="F7F7F7"/>
      </a:lt1>
      <a:dk2>
        <a:srgbClr val="432CFE"/>
      </a:dk2>
      <a:lt2>
        <a:srgbClr val="FEFFFF"/>
      </a:lt2>
      <a:accent1>
        <a:srgbClr val="00E7BA"/>
      </a:accent1>
      <a:accent2>
        <a:srgbClr val="00CFF1"/>
      </a:accent2>
      <a:accent3>
        <a:srgbClr val="346FFD"/>
      </a:accent3>
      <a:accent4>
        <a:srgbClr val="2A1EFF"/>
      </a:accent4>
      <a:accent5>
        <a:srgbClr val="5337FD"/>
      </a:accent5>
      <a:accent6>
        <a:srgbClr val="744BFB"/>
      </a:accent6>
      <a:hlink>
        <a:srgbClr val="2A1EFF"/>
      </a:hlink>
      <a:folHlink>
        <a:srgbClr val="000000"/>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ONLYOFFICE/8.2.0.143</Application>
  <DocSecurity>0</DocSecurity>
  <PresentationFormat>On-screen Show (4:3)</PresentationFormat>
  <Paragraphs>0</Paragraphs>
  <Slides>29</Slides>
  <Notes>29</Notes>
  <HiddenSlides>0</HiddenSlides>
  <MMClips>2</MMClips>
  <ScaleCrop>0</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Aiste Ginaityte</dc:creator>
  <cp:keywords/>
  <dc:description/>
  <dc:identifier/>
  <dc:language/>
  <cp:lastModifiedBy>Inga PETRAUSKIENE</cp:lastModifiedBy>
  <cp:revision>695</cp:revision>
  <dcterms:created xsi:type="dcterms:W3CDTF">2019-07-24T07:24:43Z</dcterms:created>
  <dcterms:modified xsi:type="dcterms:W3CDTF">2024-11-05T06:59:08Z</dcterms:modified>
  <cp:category/>
  <cp:contentStatus/>
  <cp:version/>
</cp:coreProperties>
</file>