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howSpecialPlsOnTitleSld="0">
  <p:sldMasterIdLst>
    <p:sldMasterId id="2147483648" r:id="rId1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37" Type="http://schemas.openxmlformats.org/officeDocument/2006/relationships/presProps" Target="presProps.xml" /><Relationship Id="rId38" Type="http://schemas.openxmlformats.org/officeDocument/2006/relationships/tableStyles" Target="tableStyles.xml" /><Relationship Id="rId3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169DD2A-5FB5-CD45-BBD6-F224A426AC86}" type="datetime3">
              <a:rPr lang="en-US"/>
              <a:t/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6331CC-8A06-6844-B66C-D2205B6DB553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1" ftr="0" hdr="0" sldNum="1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1200" b="1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The Governing Board : </a:t>
            </a: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The GB takes </a:t>
            </a:r>
            <a:r>
              <a:rPr lang="fr-FR"/>
              <a:t>strategic</a:t>
            </a:r>
            <a:r>
              <a:rPr lang="fr-FR"/>
              <a:t> </a:t>
            </a:r>
            <a:r>
              <a:rPr lang="fr-FR"/>
              <a:t>decision</a:t>
            </a:r>
            <a:r>
              <a:rPr lang="fr-FR"/>
              <a:t>. It </a:t>
            </a:r>
            <a:r>
              <a:rPr lang="fr-FR"/>
              <a:t>is</a:t>
            </a:r>
            <a:r>
              <a:rPr lang="fr-FR"/>
              <a:t> </a:t>
            </a:r>
            <a:r>
              <a:rPr lang="fr-FR"/>
              <a:t>composed</a:t>
            </a:r>
            <a:r>
              <a:rPr lang="fr-FR"/>
              <a:t> of </a:t>
            </a:r>
            <a:r>
              <a:rPr lang="fr-FR"/>
              <a:t>Presidents</a:t>
            </a:r>
            <a:r>
              <a:rPr lang="fr-FR"/>
              <a:t>/</a:t>
            </a:r>
            <a:r>
              <a:rPr lang="fr-FR"/>
              <a:t>Rectors</a:t>
            </a:r>
            <a:r>
              <a:rPr lang="fr-FR"/>
              <a:t> of </a:t>
            </a:r>
            <a:r>
              <a:rPr lang="fr-FR"/>
              <a:t>each</a:t>
            </a:r>
            <a:r>
              <a:rPr lang="fr-FR"/>
              <a:t> </a:t>
            </a:r>
            <a:r>
              <a:rPr lang="fr-FR"/>
              <a:t>University</a:t>
            </a:r>
            <a:r>
              <a:rPr lang="fr-FR"/>
              <a:t>. </a:t>
            </a:r>
            <a:endParaRPr lang="fr-FR" sz="1200" b="0" i="0" u="none" strike="noStrike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en-GB" sz="1200" b="1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An Academic Council and its Programme Committees : </a:t>
            </a: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is composed of EU- CONEXUS teaching, research staff and students per partner institution. Th AC makes the proposal on academic offers to the GB. </a:t>
            </a:r>
            <a:endParaRPr lang="fr-FR" sz="1200" b="0" i="0" u="none" strike="noStrike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A Student Board : </a:t>
            </a: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Composed of 2 students per partner University, the student board will participate to all activities of EU-CONEXUS. It has representatives for the GB and the AC.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A Management Board : </a:t>
            </a: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composed of an Executive Director at </a:t>
            </a: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LRUniv</a:t>
            </a: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 and the WP leaders. The MB is responsible for the daily management of the project.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1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One coordination team </a:t>
            </a: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composed of 1 executive director, 2 project managers and one project assistant based in La Rochelle.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Two other </a:t>
            </a: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boads</a:t>
            </a: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 give advices on the project implementation : </a:t>
            </a:r>
            <a:endParaRPr lang="fr-FR" sz="1200" b="0" i="0" u="none" strike="noStrike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en-GB" sz="1200" b="1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A Financial and Administrative Council </a:t>
            </a: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: gives advices and support on financial and administrative issues</a:t>
            </a:r>
            <a:endParaRPr lang="fr-FR" sz="1200" b="0" i="0" u="none" strike="noStrike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defRPr/>
            </a:pPr>
            <a:r>
              <a:rPr lang="en-GB" sz="1200" b="1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An External Advisory Board : </a:t>
            </a:r>
            <a:r>
              <a:rPr lang="en-GB"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rPr>
              <a:t>that ensures evaluations and quality control of strategies and activities. It also gives advices ion the governance. 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1169DD2A-5FB5-CD45-BBD6-F224A426AC86}" type="datetime3">
              <a:rPr lang="en-US"/>
              <a:t/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6331CC-8A06-6844-B66C-D2205B6DB553}" type="slidenum">
              <a:rPr lang="en-US"/>
              <a:t/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  <a:latin typeface="Grantipo"/>
              </a:rPr>
              <a:t>KPI mobility</a:t>
            </a:r>
            <a:r>
              <a:rPr lang="en-GB">
                <a:solidFill>
                  <a:schemeClr val="accent4"/>
                </a:solidFill>
                <a:latin typeface="Grantipo"/>
              </a:rPr>
              <a:t>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GB">
                <a:solidFill>
                  <a:srgbClr val="363437"/>
                </a:solidFill>
                <a:latin typeface="Grantipo"/>
              </a:rPr>
              <a:t>between the EU-CONEXUS programs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GB">
                <a:solidFill>
                  <a:srgbClr val="363437"/>
                </a:solidFill>
                <a:latin typeface="Grantipo"/>
              </a:rPr>
              <a:t>between EU-CONEXUS partners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GB">
                <a:solidFill>
                  <a:srgbClr val="363437"/>
                </a:solidFill>
                <a:latin typeface="Grantipo"/>
              </a:rPr>
              <a:t>among other partners</a:t>
            </a:r>
            <a:endParaRPr/>
          </a:p>
          <a:p>
            <a:pPr>
              <a:defRPr/>
            </a:pPr>
            <a:r>
              <a:rPr lang="en-GB" sz="3200">
                <a:solidFill>
                  <a:schemeClr val="accent4"/>
                </a:solidFill>
                <a:latin typeface="Grantipo"/>
              </a:rPr>
              <a:t>for: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GB" sz="3200">
                <a:solidFill>
                  <a:srgbClr val="363437"/>
                </a:solidFill>
                <a:latin typeface="Grantipo"/>
              </a:rPr>
              <a:t>students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GB" sz="3200">
                <a:solidFill>
                  <a:srgbClr val="363437"/>
                </a:solidFill>
                <a:latin typeface="Grantipo"/>
              </a:rPr>
              <a:t>personal and research teacher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GB" sz="3200">
                <a:solidFill>
                  <a:srgbClr val="363437"/>
                </a:solidFill>
                <a:latin typeface="Grantipo"/>
              </a:rPr>
              <a:t>personal administrative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en-GB" sz="3200">
                <a:solidFill>
                  <a:srgbClr val="363437"/>
                </a:solidFill>
                <a:latin typeface="Grantipo"/>
                <a:ea typeface="Roboto"/>
                <a:cs typeface="Arial"/>
              </a:rPr>
              <a:t>Objectives for mobility: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en-GB" sz="3200">
                <a:solidFill>
                  <a:srgbClr val="363437"/>
                </a:solidFill>
                <a:latin typeface="Grantipo"/>
                <a:ea typeface="Roboto"/>
                <a:cs typeface="Arial"/>
              </a:rPr>
              <a:t>50% in students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en-GB" sz="3200">
                <a:solidFill>
                  <a:srgbClr val="363437"/>
                </a:solidFill>
                <a:latin typeface="Grantipo"/>
                <a:ea typeface="Roboto"/>
                <a:cs typeface="Arial"/>
              </a:rPr>
              <a:t>30% </a:t>
            </a:r>
            <a:r>
              <a:rPr lang="en-GB" sz="3200">
                <a:solidFill>
                  <a:srgbClr val="363437"/>
                </a:solidFill>
                <a:latin typeface="Grantipo"/>
                <a:ea typeface="Roboto"/>
                <a:cs typeface="Arial"/>
              </a:rPr>
              <a:t>Phd</a:t>
            </a:r>
            <a:r>
              <a:rPr lang="en-GB" sz="3200">
                <a:solidFill>
                  <a:srgbClr val="363437"/>
                </a:solidFill>
                <a:latin typeface="Grantipo"/>
                <a:ea typeface="Roboto"/>
                <a:cs typeface="Arial"/>
              </a:rPr>
              <a:t> students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en-GB" sz="3200">
                <a:solidFill>
                  <a:srgbClr val="363437"/>
                </a:solidFill>
                <a:latin typeface="Grantipo"/>
                <a:ea typeface="Roboto"/>
                <a:cs typeface="Arial"/>
              </a:rPr>
              <a:t>10% PDI – PhD and teaching staff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en-GB" sz="3200">
                <a:solidFill>
                  <a:srgbClr val="363437"/>
                </a:solidFill>
                <a:latin typeface="Grantipo"/>
                <a:ea typeface="Roboto"/>
                <a:cs typeface="Arial"/>
              </a:rPr>
              <a:t>5% PAS – Administrative Staff 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endParaRPr lang="en-GB" sz="3200">
              <a:solidFill>
                <a:srgbClr val="363437"/>
              </a:solidFill>
              <a:latin typeface="Grantipo"/>
              <a:ea typeface="Roboto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endParaRPr lang="es-ES" sz="3200">
              <a:solidFill>
                <a:srgbClr val="363437"/>
              </a:solidFill>
              <a:latin typeface="Grantipo"/>
              <a:ea typeface="Roboto"/>
              <a:cs typeface="Arial"/>
            </a:endParaRPr>
          </a:p>
          <a:p>
            <a:pPr>
              <a:defRPr/>
            </a:pP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1169DD2A-5FB5-CD45-BBD6-F224A426AC86}" type="datetime3">
              <a:rPr lang="en-US"/>
              <a:t/>
            </a:fld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6D6331CC-8A06-6844-B66C-D2205B6DB553}" type="slidenum">
              <a:rPr lang="en-US"/>
              <a:t/>
            </a:fld>
            <a:endParaRPr lang="en-US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">
    <p:bg>
      <p:bgPr shadeToTitle="0">
        <a:solidFill>
          <a:schemeClr val="tx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879600" y="5502964"/>
            <a:ext cx="6943344" cy="41081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>
                <a:solidFill>
                  <a:srgbClr val="FFFFFF"/>
                </a:solidFill>
                <a:latin typeface="Grantipo"/>
                <a:ea typeface="Grantipo"/>
                <a:cs typeface="Grantip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fld id="{60BF1996-4579-DF41-B2AE-154DF8AEB4DB}" type="datetime3">
              <a:rPr lang="en-US"/>
              <a:t/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879599" y="724372"/>
            <a:ext cx="2199600" cy="5833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chemeClr val="bg2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r>
              <a:rPr lang="en-GB"/>
              <a:t>Subtitle name sit </a:t>
            </a:r>
            <a:r>
              <a:rPr lang="en-GB"/>
              <a:t>amet</a:t>
            </a:r>
            <a:br>
              <a:rPr lang="en-GB"/>
            </a:br>
            <a:r>
              <a:rPr lang="en-GB"/>
              <a:t>dolor</a:t>
            </a:r>
            <a:r>
              <a:rPr lang="en-GB"/>
              <a:t> </a:t>
            </a:r>
            <a:r>
              <a:rPr lang="en-GB"/>
              <a:t>delenit</a:t>
            </a:r>
            <a:r>
              <a:rPr lang="en-GB"/>
              <a:t> </a:t>
            </a:r>
            <a:r>
              <a:rPr lang="en-GB"/>
              <a:t>augue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Numbered li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65343" y="2789088"/>
            <a:ext cx="9666885" cy="3160862"/>
          </a:xfrm>
        </p:spPr>
        <p:txBody>
          <a:bodyPr wrap="square" numCol="2" spcCol="540000">
            <a:noAutofit/>
          </a:bodyPr>
          <a:lstStyle>
            <a:lvl1pPr marL="342900" indent="-342900">
              <a:lnSpc>
                <a:spcPct val="12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1600"/>
            </a:lvl1pPr>
          </a:lstStyle>
          <a:p>
            <a:pPr lvl="0">
              <a:defRPr/>
            </a:pPr>
            <a:r>
              <a:rPr lang="en-GB"/>
              <a:t>To develop joint academic offers</a:t>
            </a:r>
            <a:endParaRPr/>
          </a:p>
          <a:p>
            <a:pPr lvl="0">
              <a:defRPr/>
            </a:pPr>
            <a:r>
              <a:rPr lang="en-GB"/>
              <a:t>To facilitate blended mobility </a:t>
            </a:r>
            <a:endParaRPr/>
          </a:p>
          <a:p>
            <a:pPr lvl="0">
              <a:defRPr/>
            </a:pPr>
            <a:r>
              <a:rPr lang="en-GB"/>
              <a:t>To create a joint research area</a:t>
            </a:r>
            <a:endParaRPr/>
          </a:p>
          <a:p>
            <a:pPr lvl="0">
              <a:defRPr/>
            </a:pPr>
            <a:r>
              <a:rPr lang="en-GB"/>
              <a:t>To foster university-industry cooperation  </a:t>
            </a:r>
            <a:endParaRPr/>
          </a:p>
          <a:p>
            <a:pPr lvl="0">
              <a:defRPr/>
            </a:pPr>
            <a:r>
              <a:rPr lang="en-GB"/>
              <a:t>To impact public policies</a:t>
            </a:r>
            <a:endParaRPr/>
          </a:p>
          <a:p>
            <a:pPr lvl="0">
              <a:defRPr/>
            </a:pPr>
            <a:r>
              <a:rPr lang="en-GB"/>
              <a:t>To create a Smart Campus</a:t>
            </a:r>
            <a:br>
              <a:rPr lang="en-GB"/>
            </a:br>
            <a:endParaRPr lang="en-GB"/>
          </a:p>
          <a:p>
            <a:pPr lvl="0">
              <a:defRPr/>
            </a:pPr>
            <a:r>
              <a:rPr lang="en-GB"/>
              <a:t>To raise social awareness on coastal areas challenges and opportunities</a:t>
            </a:r>
            <a:endParaRPr/>
          </a:p>
          <a:p>
            <a:pPr lvl="0">
              <a:defRPr/>
            </a:pPr>
            <a:r>
              <a:rPr lang="en-GB"/>
              <a:t>To promote cultural diversity and European identity</a:t>
            </a:r>
            <a:endParaRPr/>
          </a:p>
          <a:p>
            <a:pPr lvl="0">
              <a:defRPr/>
            </a:pPr>
            <a:r>
              <a:rPr lang="en-GB"/>
              <a:t>To develop a hub of expertise on Smart Urban Coastal Sustainability</a:t>
            </a:r>
            <a:endParaRPr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4420" y="1319250"/>
            <a:ext cx="9666885" cy="58452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Main objectives of EU-CONEXUS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Numbered list. Six points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39420" y="1428897"/>
            <a:ext cx="4692808" cy="4027633"/>
          </a:xfrm>
        </p:spPr>
        <p:txBody>
          <a:bodyPr wrap="square" numCol="1" spcCol="540000" anchor="ctr" anchorCtr="0">
            <a:noAutofit/>
          </a:bodyPr>
          <a:lstStyle>
            <a:lvl1pPr marL="342900" indent="-342900">
              <a:lnSpc>
                <a:spcPct val="120000"/>
              </a:lnSpc>
              <a:spcBef>
                <a:spcPts val="1200"/>
              </a:spcBef>
              <a:buSzPct val="100000"/>
              <a:buFont typeface="+mj-lt"/>
              <a:buAutoNum type="arabicPeriod"/>
              <a:defRPr sz="1600"/>
            </a:lvl1pPr>
          </a:lstStyle>
          <a:p>
            <a:pPr lvl="0">
              <a:defRPr/>
            </a:pPr>
            <a:r>
              <a:rPr lang="en-GB"/>
              <a:t>To develop joint academic offers</a:t>
            </a:r>
            <a:endParaRPr/>
          </a:p>
          <a:p>
            <a:pPr lvl="0">
              <a:defRPr/>
            </a:pPr>
            <a:r>
              <a:rPr lang="en-GB"/>
              <a:t>To facilitate blended mobility </a:t>
            </a:r>
            <a:endParaRPr/>
          </a:p>
          <a:p>
            <a:pPr lvl="0">
              <a:defRPr/>
            </a:pPr>
            <a:r>
              <a:rPr lang="en-GB"/>
              <a:t>To create a joint research area</a:t>
            </a:r>
            <a:endParaRPr/>
          </a:p>
          <a:p>
            <a:pPr lvl="0">
              <a:defRPr/>
            </a:pPr>
            <a:r>
              <a:rPr lang="en-GB"/>
              <a:t>To foster university-industry cooperation  </a:t>
            </a:r>
            <a:endParaRPr/>
          </a:p>
          <a:p>
            <a:pPr lvl="0">
              <a:defRPr/>
            </a:pPr>
            <a:r>
              <a:rPr lang="en-GB"/>
              <a:t>To impact public policies</a:t>
            </a:r>
            <a:endParaRPr/>
          </a:p>
          <a:p>
            <a:pPr lvl="0">
              <a:defRPr/>
            </a:pPr>
            <a:r>
              <a:rPr lang="en-GB"/>
              <a:t>To create a Smart Campus</a:t>
            </a: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4420" y="1428897"/>
            <a:ext cx="4107180" cy="4027633"/>
          </a:xfrm>
        </p:spPr>
        <p:txBody>
          <a:bodyPr anchor="ctr" anchorCtr="0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Main</a:t>
            </a:r>
            <a:br>
              <a:rPr lang="en-US"/>
            </a:br>
            <a:r>
              <a:rPr lang="en-US"/>
              <a:t>objectives of EU-CONEXUS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 text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4420" y="1428897"/>
            <a:ext cx="4107180" cy="4027633"/>
          </a:xfrm>
        </p:spPr>
        <p:txBody>
          <a:bodyPr anchor="ctr" anchorCtr="0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Smart urban</a:t>
            </a:r>
            <a:br>
              <a:rPr lang="en-GB"/>
            </a:br>
            <a:r>
              <a:rPr lang="en-GB"/>
              <a:t>sustainable </a:t>
            </a:r>
            <a:br>
              <a:rPr lang="en-GB"/>
            </a:br>
            <a:r>
              <a:rPr lang="en-GB"/>
              <a:t>coastal </a:t>
            </a:r>
            <a:br>
              <a:rPr lang="en-GB"/>
            </a:br>
            <a:r>
              <a:rPr lang="en-GB"/>
              <a:t>development.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78220" y="1889791"/>
            <a:ext cx="4488180" cy="42160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346FFD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 lvl="0">
              <a:defRPr/>
            </a:pPr>
            <a:r>
              <a:rPr lang="en-US"/>
              <a:t>SHORT SUBTITLE DOLOR SIT AMET</a:t>
            </a:r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78220" y="2711598"/>
            <a:ext cx="4488180" cy="2744933"/>
          </a:xfrm>
        </p:spPr>
        <p:txBody>
          <a:bodyPr numCol="1" spcCol="684000" anchor="t" anchorCtr="0">
            <a:normAutofit/>
          </a:bodyPr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en-GB"/>
              <a:t>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</a:t>
            </a:r>
            <a:r>
              <a:rPr lang="en-GB"/>
              <a:t>euismod</a:t>
            </a:r>
            <a:r>
              <a:rPr lang="en-GB"/>
              <a:t> </a:t>
            </a:r>
            <a:r>
              <a:rPr lang="en-GB"/>
              <a:t>tincidunt</a:t>
            </a:r>
            <a:r>
              <a:rPr lang="en-GB"/>
              <a:t> </a:t>
            </a:r>
            <a:r>
              <a:rPr lang="en-GB"/>
              <a:t>ut</a:t>
            </a:r>
            <a:r>
              <a:rPr lang="en-GB"/>
              <a:t> </a:t>
            </a:r>
            <a:r>
              <a:rPr lang="en-GB"/>
              <a:t>laoreet</a:t>
            </a:r>
            <a:r>
              <a:rPr lang="en-GB"/>
              <a:t> dolore magna </a:t>
            </a:r>
            <a:r>
              <a:rPr lang="en-GB"/>
              <a:t>aliquam</a:t>
            </a:r>
            <a:r>
              <a:rPr lang="en-GB"/>
              <a:t> </a:t>
            </a:r>
            <a:r>
              <a:rPr lang="en-GB"/>
              <a:t>erat</a:t>
            </a:r>
            <a:r>
              <a:rPr lang="en-GB"/>
              <a:t> </a:t>
            </a:r>
            <a:r>
              <a:rPr lang="en-GB"/>
              <a:t>volutpat</a:t>
            </a:r>
            <a:r>
              <a:rPr lang="en-GB"/>
              <a:t>.</a:t>
            </a:r>
            <a:endParaRPr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 text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075120" y="2789087"/>
            <a:ext cx="4573328" cy="498124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>
                <a:solidFill>
                  <a:schemeClr val="accent3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 lvl="0">
              <a:defRPr/>
            </a:pPr>
            <a:r>
              <a:rPr lang="en-US"/>
              <a:t>Short subtitle dolor sit </a:t>
            </a:r>
            <a:r>
              <a:rPr lang="en-US"/>
              <a:t>amet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74421" y="3452961"/>
            <a:ext cx="4574026" cy="24043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en-GB"/>
              <a:t>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</a:t>
            </a:r>
            <a:r>
              <a:rPr lang="en-GB"/>
              <a:t>euismod</a:t>
            </a:r>
            <a:r>
              <a:rPr lang="en-GB"/>
              <a:t> </a:t>
            </a:r>
            <a:r>
              <a:rPr lang="en-GB"/>
              <a:t>tincidunt</a:t>
            </a:r>
            <a:r>
              <a:rPr lang="en-GB"/>
              <a:t> </a:t>
            </a:r>
            <a:r>
              <a:rPr lang="en-GB"/>
              <a:t>ut</a:t>
            </a:r>
            <a:r>
              <a:rPr lang="en-GB"/>
              <a:t> </a:t>
            </a:r>
            <a:r>
              <a:rPr lang="en-GB"/>
              <a:t>laoreet</a:t>
            </a:r>
            <a:r>
              <a:rPr lang="en-GB"/>
              <a:t> dolore magna </a:t>
            </a:r>
            <a:r>
              <a:rPr lang="en-GB"/>
              <a:t>aliquam</a:t>
            </a:r>
            <a:r>
              <a:rPr lang="en-GB"/>
              <a:t> </a:t>
            </a:r>
            <a:r>
              <a:rPr lang="en-GB"/>
              <a:t>erat</a:t>
            </a:r>
            <a:r>
              <a:rPr lang="en-GB"/>
              <a:t> </a:t>
            </a:r>
            <a:r>
              <a:rPr lang="en-GB"/>
              <a:t>volutpat</a:t>
            </a:r>
            <a:r>
              <a:rPr lang="en-GB"/>
              <a:t>.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149823" y="2789086"/>
            <a:ext cx="4498888" cy="498125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>
                <a:solidFill>
                  <a:schemeClr val="accent3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 lvl="0">
              <a:defRPr/>
            </a:pPr>
            <a:r>
              <a:rPr lang="en-US"/>
              <a:t>Short subtitle dolor sit </a:t>
            </a:r>
            <a:r>
              <a:rPr lang="en-US"/>
              <a:t>amet</a:t>
            </a:r>
            <a:endParaRPr lang="en-US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149124" y="3452961"/>
            <a:ext cx="4499586" cy="24043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en-GB"/>
              <a:t>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</a:t>
            </a:r>
            <a:r>
              <a:rPr lang="en-GB"/>
              <a:t>euismod</a:t>
            </a:r>
            <a:r>
              <a:rPr lang="en-GB"/>
              <a:t> </a:t>
            </a:r>
            <a:r>
              <a:rPr lang="en-GB"/>
              <a:t>tincidunt</a:t>
            </a:r>
            <a:r>
              <a:rPr lang="en-GB"/>
              <a:t> </a:t>
            </a:r>
            <a:r>
              <a:rPr lang="en-GB"/>
              <a:t>ut</a:t>
            </a:r>
            <a:r>
              <a:rPr lang="en-GB"/>
              <a:t> </a:t>
            </a:r>
            <a:r>
              <a:rPr lang="en-GB"/>
              <a:t>laoreet</a:t>
            </a:r>
            <a:r>
              <a:rPr lang="en-GB"/>
              <a:t> dolore magna </a:t>
            </a:r>
            <a:r>
              <a:rPr lang="en-GB"/>
              <a:t>aliquam</a:t>
            </a:r>
            <a:r>
              <a:rPr lang="en-GB"/>
              <a:t> </a:t>
            </a:r>
            <a:r>
              <a:rPr lang="en-GB"/>
              <a:t>erat</a:t>
            </a:r>
            <a:r>
              <a:rPr lang="en-GB"/>
              <a:t> </a:t>
            </a:r>
            <a:r>
              <a:rPr lang="en-GB"/>
              <a:t>volutpat</a:t>
            </a:r>
            <a:r>
              <a:rPr lang="en-GB"/>
              <a:t>.</a:t>
            </a: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4420" y="1319249"/>
            <a:ext cx="9666885" cy="962394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Subtitle name</a:t>
            </a:r>
            <a:br>
              <a:rPr lang="en-GB"/>
            </a:br>
            <a:r>
              <a:rPr lang="en-GB"/>
              <a:t>lorem ipsum long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Right Photo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4420" y="1321091"/>
            <a:ext cx="4249934" cy="175777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Title name</a:t>
            </a:r>
            <a:br>
              <a:rPr lang="en-GB"/>
            </a:br>
            <a:r>
              <a:rPr lang="en-GB"/>
              <a:t>lorem ipsum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562582" y="3452961"/>
            <a:ext cx="3999319" cy="26853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en-GB"/>
              <a:t>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</a:t>
            </a:r>
            <a:r>
              <a:rPr lang="en-GB"/>
              <a:t>euismod</a:t>
            </a:r>
            <a:r>
              <a:rPr lang="en-GB"/>
              <a:t> </a:t>
            </a:r>
            <a:r>
              <a:rPr lang="en-GB"/>
              <a:t>tincidunt</a:t>
            </a:r>
            <a:r>
              <a:rPr lang="en-GB"/>
              <a:t> </a:t>
            </a:r>
            <a:r>
              <a:rPr lang="en-GB"/>
              <a:t>ut</a:t>
            </a:r>
            <a:r>
              <a:rPr lang="en-GB"/>
              <a:t> </a:t>
            </a:r>
            <a:r>
              <a:rPr lang="en-GB"/>
              <a:t>laoreet</a:t>
            </a:r>
            <a:r>
              <a:rPr lang="en-GB"/>
              <a:t> dolore magna </a:t>
            </a:r>
            <a:r>
              <a:rPr lang="en-GB"/>
              <a:t>aliquam</a:t>
            </a:r>
            <a:r>
              <a:rPr lang="en-GB"/>
              <a:t> </a:t>
            </a:r>
            <a:r>
              <a:rPr lang="en-GB"/>
              <a:t>erat</a:t>
            </a:r>
            <a:r>
              <a:rPr lang="en-GB"/>
              <a:t> </a:t>
            </a:r>
            <a:r>
              <a:rPr lang="en-GB"/>
              <a:t>volutpat</a:t>
            </a:r>
            <a:r>
              <a:rPr lang="en-GB"/>
              <a:t>. 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6285053" y="0"/>
            <a:ext cx="4537276" cy="68580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4663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chemeClr val="tx1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 Left photo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981367" y="1321091"/>
            <a:ext cx="4249934" cy="175777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Title name</a:t>
            </a:r>
            <a:br>
              <a:rPr lang="en-GB"/>
            </a:br>
            <a:r>
              <a:rPr lang="en-GB"/>
              <a:t>lorem ipsum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0"/>
            <a:ext cx="5906947" cy="68580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PICTURE</a:t>
            </a:r>
            <a:endParaRPr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469530" y="3452963"/>
            <a:ext cx="3761772" cy="21028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en-GB"/>
              <a:t>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</a:t>
            </a:r>
            <a:r>
              <a:rPr lang="en-GB"/>
              <a:t>euismod</a:t>
            </a:r>
            <a:r>
              <a:rPr lang="en-GB"/>
              <a:t> </a:t>
            </a:r>
            <a:r>
              <a:rPr lang="en-GB"/>
              <a:t>tincidunt</a:t>
            </a:r>
            <a:r>
              <a:rPr lang="en-GB"/>
              <a:t> </a:t>
            </a:r>
            <a:r>
              <a:rPr lang="en-GB"/>
              <a:t>ut</a:t>
            </a:r>
            <a:r>
              <a:rPr lang="en-GB"/>
              <a:t> </a:t>
            </a:r>
            <a:r>
              <a:rPr lang="en-GB"/>
              <a:t>laoreet</a:t>
            </a:r>
            <a:r>
              <a:rPr lang="en-GB"/>
              <a:t> dolore magna </a:t>
            </a:r>
            <a:r>
              <a:rPr lang="en-GB"/>
              <a:t>aliquam</a:t>
            </a:r>
            <a:r>
              <a:rPr lang="en-GB"/>
              <a:t> </a:t>
            </a:r>
            <a:r>
              <a:rPr lang="en-GB"/>
              <a:t>erat</a:t>
            </a:r>
            <a:r>
              <a:rPr lang="en-GB"/>
              <a:t> </a:t>
            </a:r>
            <a:r>
              <a:rPr lang="en-GB"/>
              <a:t>volutpat</a:t>
            </a:r>
            <a:r>
              <a:rPr lang="en-GB"/>
              <a:t>. 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6367910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chemeClr val="tx1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1 Left photo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981367" y="1321091"/>
            <a:ext cx="4249934" cy="175777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Title name</a:t>
            </a:r>
            <a:br>
              <a:rPr lang="en-GB"/>
            </a:br>
            <a:r>
              <a:rPr lang="en-GB"/>
              <a:t>lorem ipsum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0"/>
            <a:ext cx="5906947" cy="68580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PICTURE</a:t>
            </a:r>
            <a:endParaRPr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469530" y="3452963"/>
            <a:ext cx="3761772" cy="21028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en-GB"/>
              <a:t>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</a:t>
            </a:r>
            <a:r>
              <a:rPr lang="en-GB"/>
              <a:t>euismod</a:t>
            </a:r>
            <a:r>
              <a:rPr lang="en-GB"/>
              <a:t> </a:t>
            </a:r>
            <a:r>
              <a:rPr lang="en-GB"/>
              <a:t>tincidunt</a:t>
            </a:r>
            <a:r>
              <a:rPr lang="en-GB"/>
              <a:t> </a:t>
            </a:r>
            <a:r>
              <a:rPr lang="en-GB"/>
              <a:t>ut</a:t>
            </a:r>
            <a:r>
              <a:rPr lang="en-GB"/>
              <a:t> </a:t>
            </a:r>
            <a:r>
              <a:rPr lang="en-GB"/>
              <a:t>laoreet</a:t>
            </a:r>
            <a:r>
              <a:rPr lang="en-GB"/>
              <a:t> dolore magna </a:t>
            </a:r>
            <a:r>
              <a:rPr lang="en-GB"/>
              <a:t>aliquam</a:t>
            </a:r>
            <a:r>
              <a:rPr lang="en-GB"/>
              <a:t> </a:t>
            </a:r>
            <a:r>
              <a:rPr lang="en-GB"/>
              <a:t>erat</a:t>
            </a:r>
            <a:r>
              <a:rPr lang="en-GB"/>
              <a:t> </a:t>
            </a:r>
            <a:r>
              <a:rPr lang="en-GB"/>
              <a:t>volutpat</a:t>
            </a:r>
            <a:r>
              <a:rPr lang="en-GB"/>
              <a:t>. 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 Left photo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0"/>
            <a:ext cx="7592992" cy="68580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PICTURE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8053955" y="404813"/>
            <a:ext cx="2779949" cy="250647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chemeClr val="tx1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53955" y="1321091"/>
            <a:ext cx="3725041" cy="110959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Title name</a:t>
            </a:r>
            <a:br>
              <a:rPr lang="en-GB"/>
            </a:br>
            <a:r>
              <a:rPr lang="en-GB"/>
              <a:t>lorem ipsum</a:t>
            </a:r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8542118" y="2774075"/>
            <a:ext cx="3236878" cy="21491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en-GB"/>
              <a:t>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</a:t>
            </a:r>
            <a:r>
              <a:rPr lang="en-GB"/>
              <a:t>euismod</a:t>
            </a:r>
            <a:r>
              <a:rPr lang="en-GB"/>
              <a:t> </a:t>
            </a:r>
            <a:r>
              <a:rPr lang="en-GB"/>
              <a:t>tincidunt</a:t>
            </a:r>
            <a:r>
              <a:rPr lang="en-GB"/>
              <a:t> </a:t>
            </a:r>
            <a:r>
              <a:rPr lang="en-GB"/>
              <a:t>ut</a:t>
            </a:r>
            <a:r>
              <a:rPr lang="en-GB"/>
              <a:t> </a:t>
            </a:r>
            <a:r>
              <a:rPr lang="en-GB"/>
              <a:t>laoreet</a:t>
            </a:r>
            <a:r>
              <a:rPr lang="en-GB"/>
              <a:t> dolore magna </a:t>
            </a:r>
            <a:r>
              <a:rPr lang="en-GB"/>
              <a:t>aliquam</a:t>
            </a:r>
            <a:r>
              <a:rPr lang="en-GB"/>
              <a:t> </a:t>
            </a:r>
            <a:r>
              <a:rPr lang="en-GB"/>
              <a:t>erat</a:t>
            </a:r>
            <a:r>
              <a:rPr lang="en-GB"/>
              <a:t> </a:t>
            </a:r>
            <a:r>
              <a:rPr lang="en-GB"/>
              <a:t>volutpat</a:t>
            </a:r>
            <a:r>
              <a:rPr lang="en-GB"/>
              <a:t>. 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Quote">
    <p:bg>
      <p:bgPr shadeToTitle="0">
        <a:solidFill>
          <a:schemeClr val="accent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32989" y="5949950"/>
            <a:ext cx="558800" cy="49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4420" y="902824"/>
            <a:ext cx="8752486" cy="4815069"/>
          </a:xfrm>
        </p:spPr>
        <p:txBody>
          <a:bodyPr lIns="0" tIns="0" rIns="0" bIns="0" anchor="ctr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„Lorem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“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>
            <a:lvl1pPr>
              <a:defRPr>
                <a:solidFill>
                  <a:srgbClr val="F7F7F7"/>
                </a:solidFill>
              </a:defRPr>
            </a:lvl1pPr>
          </a:lstStyle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4663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chemeClr val="bg2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able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4420" y="1319916"/>
            <a:ext cx="9919162" cy="97187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Title name lorem </a:t>
            </a:r>
            <a:r>
              <a:rPr lang="en-GB"/>
              <a:t>laoreet</a:t>
            </a:r>
            <a:r>
              <a:rPr lang="en-GB"/>
              <a:t> </a:t>
            </a:r>
            <a:br>
              <a:rPr lang="en-GB"/>
            </a:br>
            <a:r>
              <a:rPr lang="en-GB"/>
              <a:t>dolor</a:t>
            </a:r>
            <a:r>
              <a:rPr lang="en-GB"/>
              <a:t> ipsum long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 bwMode="auto">
          <a:xfrm>
            <a:off x="1074419" y="2327275"/>
            <a:ext cx="9919163" cy="339061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Title+EU_Logotype">
    <p:bg>
      <p:bgPr shadeToTitle="0">
        <a:solidFill>
          <a:schemeClr val="tx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879600" y="5502964"/>
            <a:ext cx="6943344" cy="41081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>
                <a:solidFill>
                  <a:srgbClr val="FFFFFF"/>
                </a:solidFill>
                <a:latin typeface="Grantipo"/>
                <a:ea typeface="Grantipo"/>
                <a:cs typeface="Grantip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fld id="{D53F55B0-5AC2-8242-844E-0421012AA4E4}" type="datetime3">
              <a:rPr lang="en-US"/>
              <a:t/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879599" y="724372"/>
            <a:ext cx="2199600" cy="5833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chemeClr val="bg2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r>
              <a:rPr lang="en-GB"/>
              <a:t>Subtitle name sit </a:t>
            </a:r>
            <a:r>
              <a:rPr lang="en-GB"/>
              <a:t>amet</a:t>
            </a:r>
            <a:br>
              <a:rPr lang="en-GB"/>
            </a:br>
            <a:r>
              <a:rPr lang="en-GB"/>
              <a:t>dolor</a:t>
            </a:r>
            <a:r>
              <a:rPr lang="en-GB"/>
              <a:t> </a:t>
            </a:r>
            <a:r>
              <a:rPr lang="en-GB"/>
              <a:t>delenit</a:t>
            </a:r>
            <a:r>
              <a:rPr lang="en-GB"/>
              <a:t> </a:t>
            </a:r>
            <a:r>
              <a:rPr lang="en-GB"/>
              <a:t>augue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656851" y="727630"/>
            <a:ext cx="2645144" cy="57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hank you">
    <p:bg>
      <p:bgPr shadeToTitle="0">
        <a:solidFill>
          <a:schemeClr val="tx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879599" y="5893429"/>
            <a:ext cx="9413240" cy="380480"/>
          </a:xfrm>
        </p:spPr>
        <p:txBody>
          <a:bodyPr lIns="90000" rIns="0" numCol="3" spcCol="36000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Grantipo"/>
                <a:ea typeface="Grantipo"/>
                <a:cs typeface="Grantip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GB"/>
              <a:t>+370 682 67890</a:t>
            </a:r>
            <a:endParaRPr/>
          </a:p>
          <a:p>
            <a:pPr>
              <a:defRPr/>
            </a:pPr>
            <a:r>
              <a:rPr lang="en-GB"/>
              <a:t>info@conexus.com</a:t>
            </a:r>
            <a:endParaRPr lang="en-GB"/>
          </a:p>
          <a:p>
            <a:pPr>
              <a:defRPr/>
            </a:pPr>
            <a:r>
              <a:rPr lang="en-GB"/>
              <a:t>www.conexus.com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auto">
          <a:xfrm>
            <a:off x="1884099" y="2465593"/>
            <a:ext cx="9408740" cy="1926812"/>
          </a:xfrm>
        </p:spPr>
        <p:txBody>
          <a:bodyPr anchor="ctr"/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000" b="0" i="0">
                <a:solidFill>
                  <a:srgbClr val="FFFFFF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r>
              <a:rPr lang="en-GB"/>
              <a:t>Thank you!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879599" y="724372"/>
            <a:ext cx="2199600" cy="58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1 text-no stripe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074420" y="1544387"/>
            <a:ext cx="10148948" cy="377684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>
                <a:solidFill>
                  <a:schemeClr val="accent3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 lvl="0">
              <a:defRPr/>
            </a:pPr>
            <a:r>
              <a:rPr lang="en-US"/>
              <a:t>Short subtitle dolor sit </a:t>
            </a:r>
            <a:r>
              <a:rPr lang="en-US"/>
              <a:t>amet</a:t>
            </a: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4420" y="974879"/>
            <a:ext cx="10150348" cy="51703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Subtitle name lorem ipsum long</a:t>
            </a: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3" name="Marcador de contenido 4"/>
          <p:cNvSpPr>
            <a:spLocks noGrp="1"/>
          </p:cNvSpPr>
          <p:nvPr>
            <p:ph sz="quarter" idx="15" hasCustomPrompt="1"/>
          </p:nvPr>
        </p:nvSpPr>
        <p:spPr bwMode="auto">
          <a:xfrm>
            <a:off x="1074420" y="2294021"/>
            <a:ext cx="10148948" cy="36559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400"/>
            </a:lvl1pPr>
            <a:lvl2pPr marL="800100" indent="-342900">
              <a:buFont typeface="+mj-lt"/>
              <a:buAutoNum type="arabicPeriod"/>
              <a:defRPr sz="1400"/>
            </a:lvl2pPr>
            <a:lvl3pPr marL="1257300" indent="-342900">
              <a:buFont typeface="Courier New"/>
              <a:buChar char="o"/>
              <a:defRPr sz="1400"/>
            </a:lvl3pPr>
            <a:lvl4pPr marL="1714500" indent="-342900">
              <a:buFont typeface="Arial"/>
              <a:buChar char="•"/>
              <a:defRPr sz="1400"/>
            </a:lvl4pPr>
            <a:lvl5pPr marL="2171700" indent="-342900">
              <a:buFont typeface="+mj-lt"/>
              <a:buAutoNum type="arabicPeriod"/>
              <a:defRPr sz="1400"/>
            </a:lvl5pPr>
          </a:lstStyle>
          <a:p>
            <a:pPr lvl="0">
              <a:defRPr/>
            </a:pPr>
            <a:r>
              <a:rPr lang="en-GB"/>
              <a:t>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</a:t>
            </a:r>
            <a:r>
              <a:rPr lang="en-GB"/>
              <a:t>euismod</a:t>
            </a:r>
            <a:r>
              <a:rPr lang="en-GB"/>
              <a:t> </a:t>
            </a:r>
            <a:r>
              <a:rPr lang="en-GB"/>
              <a:t>tincidunt</a:t>
            </a:r>
            <a:r>
              <a:rPr lang="en-GB"/>
              <a:t> </a:t>
            </a:r>
            <a:r>
              <a:rPr lang="en-GB"/>
              <a:t>ut</a:t>
            </a:r>
            <a:r>
              <a:rPr lang="en-GB"/>
              <a:t> </a:t>
            </a:r>
            <a:r>
              <a:rPr lang="en-GB"/>
              <a:t>laoreet</a:t>
            </a:r>
            <a:r>
              <a:rPr lang="en-GB"/>
              <a:t> </a:t>
            </a:r>
            <a:r>
              <a:rPr lang="en-GB"/>
              <a:t>dolore</a:t>
            </a:r>
            <a:r>
              <a:rPr lang="en-GB"/>
              <a:t> magna </a:t>
            </a:r>
            <a:r>
              <a:rPr lang="en-GB"/>
              <a:t>aliquam</a:t>
            </a:r>
            <a:r>
              <a:rPr lang="en-GB"/>
              <a:t> </a:t>
            </a:r>
            <a:r>
              <a:rPr lang="en-GB"/>
              <a:t>erat</a:t>
            </a:r>
            <a:r>
              <a:rPr lang="en-GB"/>
              <a:t> </a:t>
            </a:r>
            <a:r>
              <a:rPr lang="en-GB"/>
              <a:t>volutpat</a:t>
            </a:r>
            <a:r>
              <a:rPr lang="en-GB"/>
              <a:t>.</a:t>
            </a:r>
            <a:endParaRPr/>
          </a:p>
          <a:p>
            <a:pPr lvl="1">
              <a:defRPr/>
            </a:pPr>
            <a:r>
              <a:rPr lang="es-ES"/>
              <a:t>Segundo nivel</a:t>
            </a:r>
            <a:endParaRPr/>
          </a:p>
          <a:p>
            <a:pPr lvl="2">
              <a:defRPr/>
            </a:pPr>
            <a:r>
              <a:rPr lang="es-ES"/>
              <a:t>Tercer nivel</a:t>
            </a:r>
            <a:endParaRPr/>
          </a:p>
          <a:p>
            <a:pPr lvl="3">
              <a:defRPr/>
            </a:pPr>
            <a:r>
              <a:rPr lang="es-ES"/>
              <a:t>Cuarto nivel</a:t>
            </a:r>
            <a:endParaRPr/>
          </a:p>
          <a:p>
            <a:pPr lvl="4">
              <a:defRPr/>
            </a:pPr>
            <a:r>
              <a:rPr lang="es-ES"/>
              <a:t>Quinto nivel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1 text bigtitle-no stripe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3789" y="1446091"/>
            <a:ext cx="4107180" cy="4027633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Smart urban</a:t>
            </a:r>
            <a:br>
              <a:rPr lang="en-GB"/>
            </a:br>
            <a:r>
              <a:rPr lang="en-GB"/>
              <a:t>sustainable </a:t>
            </a:r>
            <a:br>
              <a:rPr lang="en-GB"/>
            </a:br>
            <a:r>
              <a:rPr lang="en-GB"/>
              <a:t>coastal </a:t>
            </a:r>
            <a:br>
              <a:rPr lang="en-GB"/>
            </a:br>
            <a:r>
              <a:rPr lang="en-GB"/>
              <a:t>development.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78220" y="1889791"/>
            <a:ext cx="4488180" cy="42160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346FFD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 lvl="0">
              <a:defRPr/>
            </a:pPr>
            <a:r>
              <a:rPr lang="en-US"/>
              <a:t>SHORT SUBTITLE DOLOR SIT AMET</a:t>
            </a:r>
            <a:endParaRPr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78220" y="2711598"/>
            <a:ext cx="4488180" cy="2744933"/>
          </a:xfrm>
        </p:spPr>
        <p:txBody>
          <a:bodyPr numCol="1" spcCol="684000" anchor="t" anchorCtr="0">
            <a:normAutofit/>
          </a:bodyPr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en-GB"/>
              <a:t>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Lorem ipsum </a:t>
            </a:r>
            <a:r>
              <a:rPr lang="en-GB"/>
              <a:t>dolor</a:t>
            </a:r>
            <a:r>
              <a:rPr lang="en-GB"/>
              <a:t> sit </a:t>
            </a:r>
            <a:r>
              <a:rPr lang="en-GB"/>
              <a:t>amet</a:t>
            </a:r>
            <a:r>
              <a:rPr lang="en-GB"/>
              <a:t>, </a:t>
            </a:r>
            <a:r>
              <a:rPr lang="en-GB"/>
              <a:t>consectetuer</a:t>
            </a:r>
            <a:r>
              <a:rPr lang="en-GB"/>
              <a:t> </a:t>
            </a:r>
            <a:r>
              <a:rPr lang="en-GB"/>
              <a:t>adipiscing</a:t>
            </a:r>
            <a:r>
              <a:rPr lang="en-GB"/>
              <a:t> </a:t>
            </a:r>
            <a:r>
              <a:rPr lang="en-GB"/>
              <a:t>elit</a:t>
            </a:r>
            <a:r>
              <a:rPr lang="en-GB"/>
              <a:t>, </a:t>
            </a:r>
            <a:r>
              <a:rPr lang="en-GB"/>
              <a:t>sed</a:t>
            </a:r>
            <a:r>
              <a:rPr lang="en-GB"/>
              <a:t> </a:t>
            </a:r>
            <a:r>
              <a:rPr lang="en-GB"/>
              <a:t>diam</a:t>
            </a:r>
            <a:r>
              <a:rPr lang="en-GB"/>
              <a:t> </a:t>
            </a:r>
            <a:r>
              <a:rPr lang="en-GB"/>
              <a:t>nonummy</a:t>
            </a:r>
            <a:r>
              <a:rPr lang="en-GB"/>
              <a:t> </a:t>
            </a:r>
            <a:r>
              <a:rPr lang="en-GB"/>
              <a:t>nibh</a:t>
            </a:r>
            <a:r>
              <a:rPr lang="en-GB"/>
              <a:t> </a:t>
            </a:r>
            <a:r>
              <a:rPr lang="en-GB"/>
              <a:t>euismod</a:t>
            </a:r>
            <a:r>
              <a:rPr lang="en-GB"/>
              <a:t> </a:t>
            </a:r>
            <a:r>
              <a:rPr lang="en-GB"/>
              <a:t>tincidunt</a:t>
            </a:r>
            <a:r>
              <a:rPr lang="en-GB"/>
              <a:t> </a:t>
            </a:r>
            <a:r>
              <a:rPr lang="en-GB"/>
              <a:t>ut</a:t>
            </a:r>
            <a:r>
              <a:rPr lang="en-GB"/>
              <a:t> </a:t>
            </a:r>
            <a:r>
              <a:rPr lang="en-GB"/>
              <a:t>laoreet</a:t>
            </a:r>
            <a:r>
              <a:rPr lang="en-GB"/>
              <a:t> dolore magna </a:t>
            </a:r>
            <a:r>
              <a:rPr lang="en-GB"/>
              <a:t>aliquam</a:t>
            </a:r>
            <a:r>
              <a:rPr lang="en-GB"/>
              <a:t> </a:t>
            </a:r>
            <a:r>
              <a:rPr lang="en-GB"/>
              <a:t>erat</a:t>
            </a:r>
            <a:r>
              <a:rPr lang="en-GB"/>
              <a:t> </a:t>
            </a:r>
            <a:r>
              <a:rPr lang="en-GB"/>
              <a:t>volutpat</a:t>
            </a:r>
            <a:r>
              <a:rPr lang="en-GB"/>
              <a:t>.</a:t>
            </a:r>
            <a:endParaRPr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Intro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r>
              <a:rPr lang="en-GB"/>
              <a:t>Subtitle name sit </a:t>
            </a:r>
            <a:r>
              <a:rPr lang="en-GB"/>
              <a:t>amet</a:t>
            </a:r>
            <a:br>
              <a:rPr lang="en-GB"/>
            </a:br>
            <a:r>
              <a:rPr lang="en-GB"/>
              <a:t>dolor</a:t>
            </a:r>
            <a:r>
              <a:rPr lang="en-GB"/>
              <a:t> </a:t>
            </a:r>
            <a:r>
              <a:rPr lang="en-GB"/>
              <a:t>delenit</a:t>
            </a:r>
            <a:r>
              <a:rPr lang="en-GB"/>
              <a:t> </a:t>
            </a:r>
            <a:r>
              <a:rPr lang="en-GB"/>
              <a:t>augue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879599" y="727630"/>
            <a:ext cx="2199600" cy="580114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879600" y="5502964"/>
            <a:ext cx="6943344" cy="410817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fld id="{A38F165B-DEBE-1F43-8CFE-5BB40AE975A9}" type="datetime3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Intro+EU_Logotype">
    <p:bg>
      <p:bgPr shadeToTitle="0">
        <a:solidFill>
          <a:srgbClr val="F7F7F7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268548" y="2369148"/>
            <a:ext cx="8061190" cy="2253790"/>
          </a:xfrm>
        </p:spPr>
        <p:txBody>
          <a:bodyPr lIns="0" tIns="0" rIns="0" bIns="0" anchor="t" anchorCtr="0"/>
          <a:lstStyle>
            <a:lvl1pPr>
              <a:defRPr sz="4600" b="0" i="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r>
              <a:rPr lang="en-GB"/>
              <a:t>Subtitle name sit </a:t>
            </a:r>
            <a:r>
              <a:rPr lang="en-GB"/>
              <a:t>amet</a:t>
            </a:r>
            <a:br>
              <a:rPr lang="en-GB"/>
            </a:br>
            <a:r>
              <a:rPr lang="en-GB"/>
              <a:t>dolor</a:t>
            </a:r>
            <a:r>
              <a:rPr lang="en-GB"/>
              <a:t> </a:t>
            </a:r>
            <a:r>
              <a:rPr lang="en-GB"/>
              <a:t>delenit</a:t>
            </a:r>
            <a:r>
              <a:rPr lang="en-GB"/>
              <a:t> </a:t>
            </a:r>
            <a:r>
              <a:rPr lang="en-GB"/>
              <a:t>augue</a:t>
            </a:r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11335" y="4855011"/>
            <a:ext cx="2785389" cy="22896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fld id="{878A0F15-9C23-6642-B232-3600444686E2}" type="datetime3">
              <a:rPr lang="en-US"/>
              <a:t/>
            </a:fld>
            <a:endParaRPr lang="en-US"/>
          </a:p>
        </p:txBody>
      </p:sp>
      <p:pic>
        <p:nvPicPr>
          <p:cNvPr id="19" name="Graphic 1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11336" y="682797"/>
            <a:ext cx="2382840" cy="63012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9437499" y="0"/>
            <a:ext cx="27545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37499" y="0"/>
            <a:ext cx="2754500" cy="6858000"/>
          </a:xfrm>
          <a:prstGeom prst="rect">
            <a:avLst/>
          </a:prstGeom>
        </p:spPr>
      </p:pic>
      <p:pic>
        <p:nvPicPr>
          <p:cNvPr id="7" name="Graphic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3707837" y="682797"/>
            <a:ext cx="3119139" cy="6301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able of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723570" y="2075290"/>
            <a:ext cx="11200387" cy="3155821"/>
          </a:xfrm>
        </p:spPr>
        <p:txBody>
          <a:bodyPr numCol="2" spcCol="504000" anchor="t" anchorCtr="0">
            <a:noAutofit/>
          </a:bodyPr>
          <a:lstStyle>
            <a:lvl1pPr marL="446088" indent="-446088">
              <a:lnSpc>
                <a:spcPct val="10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1400"/>
            </a:lvl1pPr>
          </a:lstStyle>
          <a:p>
            <a:pPr lvl="0">
              <a:defRPr/>
            </a:pPr>
            <a:r>
              <a:rPr lang="en-GB"/>
              <a:t>European universities</a:t>
            </a:r>
            <a:endParaRPr/>
          </a:p>
          <a:p>
            <a:pPr lvl="0">
              <a:defRPr/>
            </a:pPr>
            <a:r>
              <a:rPr lang="en-GB"/>
              <a:t>A strong partnership covering </a:t>
            </a:r>
            <a:r>
              <a:rPr lang="en-GB"/>
              <a:t>european</a:t>
            </a:r>
            <a:r>
              <a:rPr lang="en-GB"/>
              <a:t> coasts</a:t>
            </a:r>
            <a:endParaRPr/>
          </a:p>
          <a:p>
            <a:pPr lvl="0">
              <a:defRPr/>
            </a:pPr>
            <a:r>
              <a:rPr lang="en-GB"/>
              <a:t>Gathered around the same values</a:t>
            </a:r>
            <a:endParaRPr/>
          </a:p>
          <a:p>
            <a:pPr lvl="0">
              <a:defRPr/>
            </a:pPr>
            <a:r>
              <a:rPr lang="en-GB"/>
              <a:t>EU-CONEXUS opens up opportunities to education</a:t>
            </a:r>
            <a:br>
              <a:rPr lang="en-GB"/>
            </a:br>
            <a:r>
              <a:rPr lang="en-GB"/>
              <a:t>through new generation of </a:t>
            </a:r>
            <a:r>
              <a:rPr lang="en-GB"/>
              <a:t>european</a:t>
            </a:r>
            <a:r>
              <a:rPr lang="en-GB"/>
              <a:t> universities</a:t>
            </a:r>
            <a:endParaRPr/>
          </a:p>
          <a:p>
            <a:pPr lvl="0">
              <a:defRPr/>
            </a:pPr>
            <a:r>
              <a:rPr lang="en-GB"/>
              <a:t>One of the 17 first “universities of the future</a:t>
            </a:r>
            <a:endParaRPr/>
          </a:p>
          <a:p>
            <a:pPr lvl="0">
              <a:defRPr/>
            </a:pPr>
            <a:r>
              <a:rPr lang="en-GB"/>
              <a:t>Building an EU-CONEXUS community</a:t>
            </a:r>
            <a:endParaRPr/>
          </a:p>
          <a:p>
            <a:pPr lvl="0">
              <a:defRPr/>
            </a:pPr>
            <a:r>
              <a:rPr lang="en-GB"/>
              <a:t>A new role model of collaborative university </a:t>
            </a:r>
            <a:endParaRPr/>
          </a:p>
          <a:p>
            <a:pPr lvl="0">
              <a:defRPr/>
            </a:pPr>
            <a:r>
              <a:rPr lang="en-GB"/>
              <a:t>Performing all missions of a university</a:t>
            </a:r>
            <a:endParaRPr/>
          </a:p>
          <a:p>
            <a:pPr lvl="0">
              <a:defRPr/>
            </a:pPr>
            <a:r>
              <a:rPr lang="en-GB"/>
              <a:t>Main objectives of EU-CONEXUS</a:t>
            </a:r>
            <a:endParaRPr/>
          </a:p>
          <a:p>
            <a:pPr lvl="0">
              <a:defRPr/>
            </a:pPr>
            <a:r>
              <a:rPr lang="en-GB"/>
              <a:t>Activities by thematic areas</a:t>
            </a:r>
            <a:endParaRPr/>
          </a:p>
          <a:p>
            <a:pPr lvl="0">
              <a:defRPr/>
            </a:pPr>
            <a:r>
              <a:rPr lang="en-GB"/>
              <a:t>Management</a:t>
            </a:r>
            <a:endParaRPr/>
          </a:p>
          <a:p>
            <a:pPr lvl="0">
              <a:defRPr/>
            </a:pPr>
            <a:r>
              <a:rPr lang="en-GB"/>
              <a:t>A comprehensive academic offer</a:t>
            </a:r>
            <a:endParaRPr/>
          </a:p>
          <a:p>
            <a:pPr lvl="0">
              <a:defRPr/>
            </a:pPr>
            <a:r>
              <a:rPr lang="en-GB"/>
              <a:t>Blended  mobility</a:t>
            </a:r>
            <a:endParaRPr/>
          </a:p>
          <a:p>
            <a:pPr lvl="0">
              <a:defRPr/>
            </a:pPr>
            <a:r>
              <a:rPr lang="en-GB"/>
              <a:t>A hub of excellence in smart urban costal sustainability</a:t>
            </a:r>
            <a:endParaRPr/>
          </a:p>
          <a:p>
            <a:pPr lvl="0">
              <a:defRPr/>
            </a:pPr>
            <a:r>
              <a:rPr lang="en-GB"/>
              <a:t>A close industry-university cooperation</a:t>
            </a:r>
            <a:endParaRPr/>
          </a:p>
          <a:p>
            <a:pPr lvl="0">
              <a:defRPr/>
            </a:pPr>
            <a:r>
              <a:rPr lang="en-GB"/>
              <a:t>An inter-university campus life </a:t>
            </a:r>
            <a:endParaRPr/>
          </a:p>
          <a:p>
            <a:pPr lvl="0">
              <a:defRPr/>
            </a:pPr>
            <a:r>
              <a:rPr lang="en-GB"/>
              <a:t>An EU-CONEXUS smart campus </a:t>
            </a:r>
            <a:endParaRPr/>
          </a:p>
          <a:p>
            <a:pPr lvl="0">
              <a:defRPr/>
            </a:pPr>
            <a:r>
              <a:rPr lang="en-GB"/>
              <a:t>Dissemination and sustainability</a:t>
            </a:r>
            <a:endParaRPr/>
          </a:p>
          <a:p>
            <a:pPr lvl="0">
              <a:defRPr/>
            </a:pPr>
            <a:r>
              <a:rPr lang="en-GB"/>
              <a:t>Milestones </a:t>
            </a:r>
            <a:endParaRPr/>
          </a:p>
          <a:p>
            <a:pPr lvl="0">
              <a:defRPr/>
            </a:pPr>
            <a:r>
              <a:rPr lang="en-GB"/>
              <a:t>EU-CONEXUS challenges</a:t>
            </a:r>
            <a:endParaRPr/>
          </a:p>
        </p:txBody>
      </p:sp>
      <p:sp>
        <p:nvSpPr>
          <p:cNvPr id="12" name="Title 5"/>
          <p:cNvSpPr txBox="1"/>
          <p:nvPr userDrawn="1"/>
        </p:nvSpPr>
        <p:spPr bwMode="auto">
          <a:xfrm>
            <a:off x="1074420" y="838052"/>
            <a:ext cx="4157534" cy="962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0" i="0" cap="none" spc="0">
                <a:solidFill>
                  <a:schemeClr val="tx1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r>
              <a:rPr lang="es-ES"/>
              <a:t>Table </a:t>
            </a:r>
            <a:r>
              <a:rPr lang="es-ES"/>
              <a:t>of</a:t>
            </a:r>
            <a:r>
              <a:rPr lang="lt-LT"/>
              <a:t> c</a:t>
            </a:r>
            <a:r>
              <a:rPr lang="es-ES"/>
              <a:t>ontent</a:t>
            </a:r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 bwMode="auto">
          <a:xfrm>
            <a:off x="783060" y="772042"/>
            <a:ext cx="0" cy="575561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Bulleted li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65343" y="2995070"/>
            <a:ext cx="9666885" cy="2954879"/>
          </a:xfrm>
        </p:spPr>
        <p:txBody>
          <a:bodyPr wrap="square" numCol="2" spcCol="540000">
            <a:noAutofit/>
          </a:bodyPr>
          <a:lstStyle>
            <a:lvl1pPr marL="612000" indent="-612000">
              <a:lnSpc>
                <a:spcPct val="120000"/>
              </a:lnSpc>
              <a:spcBef>
                <a:spcPts val="1200"/>
              </a:spcBef>
              <a:buSzPct val="180000"/>
              <a:buFont typeface="Grantipo"/>
              <a:buChar char="—"/>
              <a:defRPr sz="1600">
                <a:latin typeface="Grantipo"/>
              </a:defRPr>
            </a:lvl1pPr>
          </a:lstStyle>
          <a:p>
            <a:pPr lvl="0">
              <a:defRPr/>
            </a:pPr>
            <a:r>
              <a:rPr lang="en-GB"/>
              <a:t>to sustainable development of urban coasts</a:t>
            </a:r>
            <a:endParaRPr/>
          </a:p>
          <a:p>
            <a:pPr lvl="0">
              <a:defRPr/>
            </a:pPr>
            <a:r>
              <a:rPr lang="en-GB"/>
              <a:t>to sustainability</a:t>
            </a:r>
            <a:endParaRPr/>
          </a:p>
          <a:p>
            <a:pPr lvl="0">
              <a:defRPr/>
            </a:pPr>
            <a:r>
              <a:rPr lang="en-GB"/>
              <a:t>to create blue economy in your city and in Europe</a:t>
            </a:r>
            <a:endParaRPr/>
          </a:p>
          <a:p>
            <a:pPr lvl="0">
              <a:defRPr/>
            </a:pPr>
            <a:r>
              <a:rPr lang="en-GB"/>
              <a:t>to act globally</a:t>
            </a:r>
            <a:endParaRPr/>
          </a:p>
          <a:p>
            <a:pPr lvl="0">
              <a:defRPr/>
            </a:pPr>
            <a:r>
              <a:rPr lang="en-GB"/>
              <a:t>to 6 coasts</a:t>
            </a:r>
            <a:endParaRPr/>
          </a:p>
          <a:p>
            <a:pPr lvl="0">
              <a:defRPr/>
            </a:pPr>
            <a:r>
              <a:rPr lang="en-GB"/>
              <a:t>to local experts to solve global challenges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4420" y="1319250"/>
            <a:ext cx="9666885" cy="58452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EU-CONEXUS opens up opportunities :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074421" y="1903769"/>
            <a:ext cx="7907121" cy="561162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>
                <a:solidFill>
                  <a:srgbClr val="346FFD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 lvl="0">
              <a:defRPr/>
            </a:pPr>
            <a:r>
              <a:rPr lang="en-GB"/>
              <a:t>TO EDUCATION THROUGH NEW GENERATION OF EUROPEAN UNIVERSITIES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Bulleted li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pPr>
              <a:defRPr/>
            </a:pPr>
            <a:fld id="{53969381-6070-C14C-AC19-9F0CCB6EE0F1}" type="slidenum">
              <a:rPr lang="en-US"/>
              <a:t/>
            </a:fld>
            <a:r>
              <a:rPr lang="en-US"/>
              <a:t> 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65343" y="2995070"/>
            <a:ext cx="9666885" cy="2954879"/>
          </a:xfrm>
        </p:spPr>
        <p:txBody>
          <a:bodyPr wrap="square" numCol="2" spcCol="540000">
            <a:noAutofit/>
          </a:bodyPr>
          <a:lstStyle>
            <a:lvl1pPr marL="612000" indent="-612000">
              <a:lnSpc>
                <a:spcPct val="120000"/>
              </a:lnSpc>
              <a:spcBef>
                <a:spcPts val="1200"/>
              </a:spcBef>
              <a:buSzPct val="180000"/>
              <a:buFont typeface="Grantipo"/>
              <a:buChar char="—"/>
              <a:defRPr sz="1600">
                <a:latin typeface="Grantipo"/>
              </a:defRPr>
            </a:lvl1pPr>
          </a:lstStyle>
          <a:p>
            <a:pPr lvl="0">
              <a:defRPr/>
            </a:pPr>
            <a:r>
              <a:rPr lang="en-GB"/>
              <a:t>to sustainable development of urban coasts</a:t>
            </a:r>
            <a:endParaRPr/>
          </a:p>
          <a:p>
            <a:pPr lvl="0">
              <a:defRPr/>
            </a:pPr>
            <a:r>
              <a:rPr lang="en-GB"/>
              <a:t>to sustainability</a:t>
            </a:r>
            <a:endParaRPr/>
          </a:p>
          <a:p>
            <a:pPr lvl="0">
              <a:defRPr/>
            </a:pPr>
            <a:r>
              <a:rPr lang="en-GB"/>
              <a:t>to create blue economy in your city and in Europe</a:t>
            </a:r>
            <a:endParaRPr/>
          </a:p>
          <a:p>
            <a:pPr lvl="0">
              <a:defRPr/>
            </a:pPr>
            <a:r>
              <a:rPr lang="en-GB"/>
              <a:t>to act globally</a:t>
            </a:r>
            <a:endParaRPr/>
          </a:p>
          <a:p>
            <a:pPr lvl="0">
              <a:defRPr/>
            </a:pPr>
            <a:r>
              <a:rPr lang="en-GB"/>
              <a:t>to 6 coasts</a:t>
            </a:r>
            <a:endParaRPr/>
          </a:p>
          <a:p>
            <a:pPr lvl="0">
              <a:defRPr/>
            </a:pPr>
            <a:r>
              <a:rPr lang="en-GB"/>
              <a:t>to local experts to solve global challenges</a:t>
            </a: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4420" y="1319250"/>
            <a:ext cx="9666885" cy="58452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EU-CONEXUS opens up opportunities :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074421" y="1903769"/>
            <a:ext cx="7907121" cy="561162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>
                <a:solidFill>
                  <a:srgbClr val="346FFD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 lvl="0">
              <a:defRPr/>
            </a:pPr>
            <a:r>
              <a:rPr lang="en-GB"/>
              <a:t>TO EDUCATION THROUGH NEW GENERATION OF EUROPEAN UNIVERSITIES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224768" y="5949950"/>
            <a:ext cx="558800" cy="49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074420" y="1319250"/>
            <a:ext cx="9666885" cy="58452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Main objectives of EU-CONEXUS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646664" cy="1926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497641"/>
            <a:ext cx="10646664" cy="3505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38200" y="62198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 cap="all">
                <a:solidFill>
                  <a:schemeClr val="tx1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41664" y="6219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fld id="{53969381-6070-C14C-AC19-9F0CCB6EE0F1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5000" b="0" i="0" cap="none" spc="0">
          <a:solidFill>
            <a:srgbClr val="2E34D1"/>
          </a:solidFill>
          <a:latin typeface="Campton Medium"/>
          <a:ea typeface="Campton Medium"/>
          <a:cs typeface="Campton Medium"/>
        </a:defRPr>
      </a:lvl1pPr>
    </p:titleStyle>
    <p:bodyStyle>
      <a:lvl1pPr marL="228600" indent="-228600" algn="l" defTabSz="914400">
        <a:lnSpc>
          <a:spcPct val="120000"/>
        </a:lnSpc>
        <a:spcBef>
          <a:spcPts val="1000"/>
        </a:spcBef>
        <a:buClr>
          <a:schemeClr val="accent3"/>
        </a:buClr>
        <a:buSzPct val="130000"/>
        <a:buFont typeface=".SFNSDisplay"/>
        <a:buChar char="│"/>
        <a:defRPr sz="1550">
          <a:solidFill>
            <a:schemeClr val="tx1"/>
          </a:solidFill>
          <a:latin typeface="Grantipo"/>
          <a:ea typeface="Grantipo"/>
          <a:cs typeface="Grantipo"/>
        </a:defRPr>
      </a:lvl1pPr>
      <a:lvl2pPr marL="685800" indent="-228600" algn="l" defTabSz="914400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/>
        <a:buChar char="│"/>
        <a:defRPr sz="1550">
          <a:solidFill>
            <a:schemeClr val="tx1"/>
          </a:solidFill>
          <a:latin typeface="Grantipo"/>
          <a:ea typeface="Grantipo"/>
          <a:cs typeface="Grantipo"/>
        </a:defRPr>
      </a:lvl2pPr>
      <a:lvl3pPr marL="1143000" indent="-228600" algn="l" defTabSz="914400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/>
        <a:buChar char="│"/>
        <a:defRPr sz="1550">
          <a:solidFill>
            <a:schemeClr val="tx1"/>
          </a:solidFill>
          <a:latin typeface="Grantipo"/>
          <a:ea typeface="Grantipo"/>
          <a:cs typeface="Grantipo"/>
        </a:defRPr>
      </a:lvl3pPr>
      <a:lvl4pPr marL="1600200" indent="-228600" algn="l" defTabSz="914400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/>
        <a:buChar char="│"/>
        <a:defRPr sz="1550">
          <a:solidFill>
            <a:schemeClr val="tx1"/>
          </a:solidFill>
          <a:latin typeface="Grantipo"/>
          <a:ea typeface="Grantipo"/>
          <a:cs typeface="Grantipo"/>
        </a:defRPr>
      </a:lvl4pPr>
      <a:lvl5pPr marL="2057400" indent="-228600" algn="l" defTabSz="914400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/>
        <a:buChar char="│"/>
        <a:defRPr sz="1550">
          <a:solidFill>
            <a:schemeClr val="tx1"/>
          </a:solidFill>
          <a:latin typeface="Grantipo"/>
          <a:ea typeface="Grantipo"/>
          <a:cs typeface="Grantipo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c.europa.eu/education/education-in-the-eu/council-recommendation-on-common-values-inclusive-education-and-the-european-dimension-of-teaching_en" TargetMode="External"/><Relationship Id="rId3" Type="http://schemas.openxmlformats.org/officeDocument/2006/relationships/hyperlink" Target="https://ec.europa.eu/education/policies/higher-education/relevant-and-high-quality-higher-education_en" TargetMode="External"/><Relationship Id="rId4" Type="http://schemas.openxmlformats.org/officeDocument/2006/relationships/hyperlink" Target="https://ec.europa.eu/education/policies/international-cooperation/making-eu-more-attractive-foreign-students_en" TargetMode="External"/><Relationship Id="rId5" Type="http://schemas.openxmlformats.org/officeDocument/2006/relationships/image" Target="../media/image9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4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23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15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g"/><Relationship Id="rId3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23169" y="2315087"/>
            <a:ext cx="8061325" cy="2371213"/>
          </a:xfrm>
        </p:spPr>
        <p:txBody>
          <a:bodyPr/>
          <a:lstStyle/>
          <a:p>
            <a:pPr>
              <a:defRPr/>
            </a:pPr>
            <a:r>
              <a:rPr lang="en-US" sz="4600"/>
              <a:t>EU-CONEXUS: </a:t>
            </a:r>
            <a:br>
              <a:rPr lang="en-US" sz="4600"/>
            </a:br>
            <a:r>
              <a:rPr lang="en-US" sz="4600"/>
              <a:t>European University for Smart Urban Coastal Sustainability 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711200" y="5940424"/>
            <a:ext cx="2786063" cy="230188"/>
          </a:xfrm>
        </p:spPr>
        <p:txBody>
          <a:bodyPr/>
          <a:lstStyle/>
          <a:p>
            <a:pPr>
              <a:defRPr/>
            </a:pPr>
            <a:fld id="{AF7173C5-5D35-EB4F-B190-33D51AAA5807}" type="datetime3">
              <a:rPr lang="en-US"/>
              <a:t>31 January 2023</a:t>
            </a:fld>
            <a:endParaRPr lang="en-US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711200" y="2247220"/>
            <a:ext cx="0" cy="2492657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562110" y="2283"/>
            <a:ext cx="363454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auto">
          <a:xfrm>
            <a:off x="1074420" y="647374"/>
            <a:ext cx="4966161" cy="930231"/>
          </a:xfrm>
        </p:spPr>
        <p:txBody>
          <a:bodyPr lIns="0" rIns="0"/>
          <a:lstStyle/>
          <a:p>
            <a:pPr>
              <a:defRPr/>
            </a:pPr>
            <a:r>
              <a:rPr lang="en-GB"/>
              <a:t>A new role model of</a:t>
            </a:r>
            <a:br>
              <a:rPr lang="en-GB"/>
            </a:br>
            <a:r>
              <a:rPr lang="en-GB"/>
              <a:t>collaborative university </a:t>
            </a:r>
            <a:endParaRPr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 bwMode="auto">
          <a:xfrm>
            <a:off x="783060" y="689390"/>
            <a:ext cx="0" cy="888215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 bwMode="auto">
          <a:xfrm>
            <a:off x="594394" y="2873294"/>
            <a:ext cx="3672530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takes</a:t>
            </a:r>
            <a:r>
              <a:rPr lang="fr-FR" sz="1200">
                <a:latin typeface="Grantipo"/>
              </a:rPr>
              <a:t> </a:t>
            </a:r>
            <a:r>
              <a:rPr lang="fr-FR" sz="1200">
                <a:latin typeface="Grantipo"/>
              </a:rPr>
              <a:t>strategic</a:t>
            </a:r>
            <a:r>
              <a:rPr lang="fr-FR" sz="1200">
                <a:latin typeface="Grantipo"/>
              </a:rPr>
              <a:t> </a:t>
            </a:r>
            <a:r>
              <a:rPr lang="fr-FR" sz="1200">
                <a:latin typeface="Grantipo"/>
              </a:rPr>
              <a:t>decisions</a:t>
            </a:r>
            <a:r>
              <a:rPr lang="fr-FR" sz="1200">
                <a:latin typeface="Grantipo"/>
              </a:rPr>
              <a:t>; </a:t>
            </a:r>
            <a:r>
              <a:rPr lang="fr-FR" sz="1200">
                <a:latin typeface="Grantipo"/>
              </a:rPr>
              <a:t>is</a:t>
            </a:r>
            <a:r>
              <a:rPr lang="fr-FR" sz="1200">
                <a:latin typeface="Grantipo"/>
              </a:rPr>
              <a:t> </a:t>
            </a:r>
            <a:r>
              <a:rPr lang="fr-FR" sz="1200">
                <a:latin typeface="Grantipo"/>
              </a:rPr>
              <a:t>composed</a:t>
            </a:r>
            <a:r>
              <a:rPr lang="fr-FR" sz="1200">
                <a:latin typeface="Grantipo"/>
              </a:rPr>
              <a:t> of </a:t>
            </a:r>
            <a:r>
              <a:rPr lang="fr-FR" sz="1200">
                <a:latin typeface="Grantipo"/>
              </a:rPr>
              <a:t>Rectors</a:t>
            </a:r>
            <a:r>
              <a:rPr lang="fr-FR" sz="1200">
                <a:latin typeface="Grantipo"/>
              </a:rPr>
              <a:t>/</a:t>
            </a:r>
            <a:r>
              <a:rPr lang="fr-FR" sz="1200">
                <a:latin typeface="Grantipo"/>
              </a:rPr>
              <a:t>Presidents</a:t>
            </a:r>
            <a:r>
              <a:rPr lang="fr-FR" sz="1200">
                <a:latin typeface="Grantipo"/>
              </a:rPr>
              <a:t> of </a:t>
            </a:r>
            <a:r>
              <a:rPr lang="fr-FR" sz="1200">
                <a:latin typeface="Grantipo"/>
              </a:rPr>
              <a:t>each</a:t>
            </a:r>
            <a:r>
              <a:rPr lang="fr-FR" sz="1200">
                <a:latin typeface="Grantipo"/>
              </a:rPr>
              <a:t> </a:t>
            </a:r>
            <a:r>
              <a:rPr lang="fr-FR" sz="1200">
                <a:latin typeface="Grantipo"/>
              </a:rPr>
              <a:t>university</a:t>
            </a:r>
            <a:r>
              <a:rPr lang="fr-FR" sz="1200">
                <a:latin typeface="Grantipo"/>
              </a:rPr>
              <a:t>. </a:t>
            </a:r>
            <a:endParaRPr lang="en-GB" sz="1200">
              <a:latin typeface="Grantipo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94393" y="2436377"/>
            <a:ext cx="2429971" cy="30777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GB" sz="1400" cap="all">
                <a:latin typeface="Campton Medium"/>
                <a:ea typeface=".SFNSDisplay"/>
                <a:cs typeface="Calibri"/>
              </a:rPr>
              <a:t>Governing Board</a:t>
            </a:r>
            <a:r>
              <a:rPr lang="lt-LT" sz="1400" cap="all">
                <a:latin typeface="Campton Medium"/>
                <a:ea typeface=".SFNSDisplay"/>
                <a:cs typeface="Calibri"/>
              </a:rPr>
              <a:t> </a:t>
            </a:r>
            <a:r>
              <a:rPr lang="lt-LT" sz="1000" cap="all">
                <a:latin typeface="Campton Medium"/>
                <a:ea typeface=".SFNSDisplay"/>
                <a:cs typeface="Calibri"/>
              </a:rPr>
              <a:t>(GB)</a:t>
            </a:r>
            <a:endParaRPr lang="en-GB" sz="1000"/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 bwMode="auto">
          <a:xfrm>
            <a:off x="507753" y="2801159"/>
            <a:ext cx="3031118" cy="0"/>
          </a:xfrm>
          <a:prstGeom prst="line">
            <a:avLst/>
          </a:prstGeom>
          <a:ln w="349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 bwMode="auto">
          <a:xfrm>
            <a:off x="601348" y="4201008"/>
            <a:ext cx="1987318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GB" sz="1200">
                <a:latin typeface="Grantipo"/>
              </a:rPr>
              <a:t>makes the proposal on academic offers to the GB </a:t>
            </a:r>
            <a:endParaRPr/>
          </a:p>
        </p:txBody>
      </p:sp>
      <p:sp>
        <p:nvSpPr>
          <p:cNvPr id="36" name="Rectangle 35"/>
          <p:cNvSpPr/>
          <p:nvPr/>
        </p:nvSpPr>
        <p:spPr bwMode="auto">
          <a:xfrm>
            <a:off x="601349" y="3814174"/>
            <a:ext cx="225061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en-GB" sz="1400" cap="all">
                <a:latin typeface="Campton Medium"/>
                <a:ea typeface=".SFNSDisplay"/>
                <a:cs typeface="Calibri"/>
              </a:rPr>
              <a:t>Academic Council</a:t>
            </a:r>
            <a:r>
              <a:rPr lang="lt-LT" sz="1400" cap="all">
                <a:latin typeface="Campton Medium"/>
                <a:ea typeface=".SFNSDisplay"/>
                <a:cs typeface="Calibri"/>
              </a:rPr>
              <a:t> </a:t>
            </a:r>
            <a:r>
              <a:rPr lang="lt-LT" sz="1000" cap="all">
                <a:latin typeface="Campton Medium"/>
                <a:ea typeface=".SFNSDisplay"/>
                <a:cs typeface="Calibri"/>
              </a:rPr>
              <a:t>(AC)</a:t>
            </a:r>
            <a:endParaRPr lang="en-GB" sz="1000"/>
          </a:p>
        </p:txBody>
      </p:sp>
      <p:sp>
        <p:nvSpPr>
          <p:cNvPr id="37" name="Rectangle 36"/>
          <p:cNvSpPr/>
          <p:nvPr/>
        </p:nvSpPr>
        <p:spPr bwMode="auto">
          <a:xfrm>
            <a:off x="3351752" y="4201008"/>
            <a:ext cx="2129453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makes</a:t>
            </a:r>
            <a:r>
              <a:rPr lang="fr-FR" sz="1200">
                <a:latin typeface="Grantipo"/>
              </a:rPr>
              <a:t> </a:t>
            </a:r>
            <a:r>
              <a:rPr lang="fr-FR" sz="1200">
                <a:latin typeface="Grantipo"/>
              </a:rPr>
              <a:t>proposals</a:t>
            </a:r>
            <a:r>
              <a:rPr lang="fr-FR" sz="1200">
                <a:latin typeface="Grantipo"/>
              </a:rPr>
              <a:t> to AC, GB and </a:t>
            </a:r>
            <a:r>
              <a:rPr lang="fr-FR" sz="1200">
                <a:latin typeface="Grantipo"/>
              </a:rPr>
              <a:t>other</a:t>
            </a:r>
            <a:r>
              <a:rPr lang="fr-FR" sz="1200">
                <a:latin typeface="Grantipo"/>
              </a:rPr>
              <a:t> </a:t>
            </a:r>
            <a:r>
              <a:rPr lang="fr-FR" sz="1200">
                <a:latin typeface="Grantipo"/>
              </a:rPr>
              <a:t>units</a:t>
            </a:r>
            <a:r>
              <a:rPr lang="fr-FR" sz="1200">
                <a:latin typeface="Grantipo"/>
              </a:rPr>
              <a:t> of the </a:t>
            </a:r>
            <a:r>
              <a:rPr lang="fr-FR" sz="1200">
                <a:latin typeface="Grantipo"/>
              </a:rPr>
              <a:t>project</a:t>
            </a:r>
            <a:r>
              <a:rPr lang="fr-FR" sz="1200">
                <a:latin typeface="Grantipo"/>
              </a:rPr>
              <a:t>.</a:t>
            </a:r>
            <a:endParaRPr lang="en-GB" sz="1200">
              <a:latin typeface="Grantipo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312250" y="3814174"/>
            <a:ext cx="1925207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en-GB" sz="1400" cap="all">
                <a:latin typeface="Campton Medium"/>
                <a:ea typeface=".SFNSDisplay"/>
                <a:cs typeface="Calibri"/>
              </a:rPr>
              <a:t>Student Board</a:t>
            </a:r>
            <a:r>
              <a:rPr lang="lt-LT" sz="1400" cap="all">
                <a:latin typeface="Campton Medium"/>
                <a:ea typeface=".SFNSDisplay"/>
                <a:cs typeface="Calibri"/>
              </a:rPr>
              <a:t> </a:t>
            </a:r>
            <a:r>
              <a:rPr lang="lt-LT" sz="1000" cap="all">
                <a:latin typeface="Campton Medium"/>
                <a:ea typeface=".SFNSDisplay"/>
                <a:cs typeface="Calibri"/>
              </a:rPr>
              <a:t>(SB)</a:t>
            </a:r>
            <a:r>
              <a:rPr lang="en-GB" sz="1000" cap="all">
                <a:latin typeface="Campton Medium"/>
                <a:ea typeface=".SFNSDisplay"/>
                <a:cs typeface="Calibri"/>
              </a:rPr>
              <a:t> </a:t>
            </a:r>
            <a:endParaRPr lang="en-GB" sz="1000"/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 bwMode="auto">
          <a:xfrm>
            <a:off x="513617" y="4151340"/>
            <a:ext cx="7587906" cy="0"/>
          </a:xfrm>
          <a:prstGeom prst="line">
            <a:avLst/>
          </a:prstGeom>
          <a:ln w="34925" cap="rnd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auto">
          <a:xfrm>
            <a:off x="3316679" y="5565147"/>
            <a:ext cx="1900489" cy="27699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GB" sz="1200">
                <a:latin typeface="Grantipo"/>
              </a:rPr>
              <a:t>for operational actions</a:t>
            </a:r>
            <a:endParaRPr/>
          </a:p>
        </p:txBody>
      </p:sp>
      <p:sp>
        <p:nvSpPr>
          <p:cNvPr id="42" name="Rectangle 41"/>
          <p:cNvSpPr/>
          <p:nvPr/>
        </p:nvSpPr>
        <p:spPr bwMode="auto">
          <a:xfrm>
            <a:off x="3307994" y="5162865"/>
            <a:ext cx="241572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en-GB" sz="1400" cap="all">
                <a:latin typeface="Campton Medium"/>
                <a:ea typeface=".SFNSDisplay"/>
                <a:cs typeface="Calibri"/>
              </a:rPr>
              <a:t>Management board </a:t>
            </a:r>
            <a:r>
              <a:rPr lang="en-GB" sz="1000" cap="all">
                <a:latin typeface="Campton Medium"/>
                <a:ea typeface=".SFNSDisplay"/>
                <a:cs typeface="Calibri"/>
              </a:rPr>
              <a:t>(MB) </a:t>
            </a:r>
            <a:endParaRPr lang="en-GB" sz="1000"/>
          </a:p>
        </p:txBody>
      </p:sp>
      <p:sp>
        <p:nvSpPr>
          <p:cNvPr id="43" name="Rectangle 42"/>
          <p:cNvSpPr/>
          <p:nvPr/>
        </p:nvSpPr>
        <p:spPr bwMode="auto">
          <a:xfrm>
            <a:off x="5936909" y="5162865"/>
            <a:ext cx="202459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en-GB" sz="1400" cap="all">
                <a:latin typeface="Campton Medium"/>
                <a:ea typeface=".SFNSDisplay"/>
                <a:cs typeface="Calibri"/>
              </a:rPr>
              <a:t>coordination team</a:t>
            </a:r>
            <a:endParaRPr lang="en-GB" sz="1400"/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 bwMode="auto">
          <a:xfrm>
            <a:off x="3252355" y="5504002"/>
            <a:ext cx="4908130" cy="0"/>
          </a:xfrm>
          <a:prstGeom prst="line">
            <a:avLst/>
          </a:prstGeom>
          <a:ln w="34925" cap="rnd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 bwMode="auto">
          <a:xfrm>
            <a:off x="9076616" y="3856565"/>
            <a:ext cx="2525753" cy="1114025"/>
            <a:chOff x="8820429" y="2364385"/>
            <a:chExt cx="2525753" cy="1114025"/>
          </a:xfrm>
        </p:grpSpPr>
        <p:sp>
          <p:nvSpPr>
            <p:cNvPr id="26" name="Rectangle 25"/>
            <p:cNvSpPr/>
            <p:nvPr/>
          </p:nvSpPr>
          <p:spPr bwMode="auto">
            <a:xfrm>
              <a:off x="8832673" y="2364385"/>
              <a:ext cx="2513509" cy="523220"/>
            </a:xfrm>
            <a:prstGeom prst="rect">
              <a:avLst/>
            </a:prstGeom>
            <a:grpFill/>
          </p:spPr>
          <p:txBody>
            <a:bodyPr wrap="none" lIns="0" rIns="0">
              <a:spAutoFit/>
            </a:bodyPr>
            <a:lstStyle/>
            <a:p>
              <a:pPr>
                <a:defRPr/>
              </a:pPr>
              <a:r>
                <a:rPr lang="en-GB" sz="1400" cap="all">
                  <a:solidFill>
                    <a:schemeClr val="bg2"/>
                  </a:solidFill>
                  <a:latin typeface="Campton Medium"/>
                  <a:ea typeface=".SFNSDisplay"/>
                  <a:cs typeface="Calibri"/>
                </a:rPr>
                <a:t>Financial and</a:t>
              </a:r>
              <a:br>
                <a:rPr lang="en-GB" sz="1400" cap="all">
                  <a:solidFill>
                    <a:schemeClr val="bg2"/>
                  </a:solidFill>
                  <a:latin typeface="Campton Medium"/>
                  <a:ea typeface=".SFNSDisplay"/>
                  <a:cs typeface="Calibri"/>
                </a:rPr>
              </a:br>
              <a:r>
                <a:rPr lang="en-GB" sz="1400" cap="all">
                  <a:solidFill>
                    <a:schemeClr val="bg2"/>
                  </a:solidFill>
                  <a:latin typeface="Campton Medium"/>
                  <a:ea typeface=".SFNSDisplay"/>
                  <a:cs typeface="Calibri"/>
                </a:rPr>
                <a:t>Administrative Council </a:t>
              </a:r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8832673" y="3016745"/>
              <a:ext cx="2454140" cy="461665"/>
            </a:xfrm>
            <a:prstGeom prst="rect">
              <a:avLst/>
            </a:prstGeom>
            <a:grpFill/>
          </p:spPr>
          <p:txBody>
            <a:bodyPr wrap="square" lIns="0" rIns="0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2"/>
                  </a:solidFill>
                  <a:latin typeface="Grantipo"/>
                </a:rPr>
                <a:t>give advice and support on financial and administrative issues</a:t>
              </a:r>
              <a:endParaRPr/>
            </a:p>
          </p:txBody>
        </p:sp>
        <p:cxnSp>
          <p:nvCxnSpPr>
            <p:cNvPr id="50" name="Straight Connector 49"/>
            <p:cNvCxnSpPr>
              <a:cxnSpLocks/>
            </p:cNvCxnSpPr>
            <p:nvPr/>
          </p:nvCxnSpPr>
          <p:spPr bwMode="auto">
            <a:xfrm>
              <a:off x="8820429" y="2944610"/>
              <a:ext cx="2478627" cy="0"/>
            </a:xfrm>
            <a:prstGeom prst="line">
              <a:avLst/>
            </a:prstGeom>
            <a:ln w="3175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 bwMode="auto">
          <a:xfrm>
            <a:off x="9076616" y="1641645"/>
            <a:ext cx="252575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accent3">
                    <a:lumMod val="40000"/>
                    <a:lumOff val="60000"/>
                  </a:schemeClr>
                </a:solidFill>
                <a:latin typeface="Grantipo"/>
              </a:rPr>
              <a:t>Advisory boards of </a:t>
            </a:r>
            <a:r>
              <a:rPr lang="en-GB" sz="1200" cap="all">
                <a:solidFill>
                  <a:schemeClr val="accent3">
                    <a:lumMod val="40000"/>
                    <a:lumOff val="60000"/>
                  </a:schemeClr>
                </a:solidFill>
                <a:latin typeface="Grantipo"/>
              </a:rPr>
              <a:t>eu-conexus</a:t>
            </a:r>
            <a:r>
              <a:rPr lang="en-GB" sz="1200" cap="all">
                <a:solidFill>
                  <a:schemeClr val="accent3">
                    <a:lumMod val="40000"/>
                    <a:lumOff val="60000"/>
                  </a:schemeClr>
                </a:solidFill>
                <a:latin typeface="Grantipo"/>
              </a:rPr>
              <a:t> </a:t>
            </a:r>
            <a:endParaRPr/>
          </a:p>
        </p:txBody>
      </p:sp>
      <p:grpSp>
        <p:nvGrpSpPr>
          <p:cNvPr id="29" name="Group 28"/>
          <p:cNvGrpSpPr/>
          <p:nvPr/>
        </p:nvGrpSpPr>
        <p:grpSpPr bwMode="auto">
          <a:xfrm>
            <a:off x="9088860" y="2371022"/>
            <a:ext cx="2764934" cy="848499"/>
            <a:chOff x="8832673" y="3856565"/>
            <a:chExt cx="2764934" cy="848499"/>
          </a:xfrm>
        </p:grpSpPr>
        <p:sp>
          <p:nvSpPr>
            <p:cNvPr id="34" name="Rectangle 33"/>
            <p:cNvSpPr/>
            <p:nvPr/>
          </p:nvSpPr>
          <p:spPr bwMode="auto">
            <a:xfrm>
              <a:off x="8832673" y="3856565"/>
              <a:ext cx="2764934" cy="307777"/>
            </a:xfrm>
            <a:prstGeom prst="rect">
              <a:avLst/>
            </a:prstGeom>
            <a:grpFill/>
          </p:spPr>
          <p:txBody>
            <a:bodyPr wrap="square" lIns="0" rIns="0">
              <a:spAutoFit/>
            </a:bodyPr>
            <a:lstStyle/>
            <a:p>
              <a:pPr>
                <a:defRPr/>
              </a:pPr>
              <a:r>
                <a:rPr lang="en-GB" sz="1400" cap="all">
                  <a:solidFill>
                    <a:schemeClr val="bg2"/>
                  </a:solidFill>
                  <a:latin typeface="Campton Medium"/>
                  <a:ea typeface=".SFNSDisplay"/>
                  <a:cs typeface="Calibri"/>
                </a:rPr>
                <a:t>External Advisory Board </a:t>
              </a:r>
              <a:endParaRPr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832673" y="4243399"/>
              <a:ext cx="2677285" cy="461665"/>
            </a:xfrm>
            <a:prstGeom prst="rect">
              <a:avLst/>
            </a:prstGeom>
            <a:grpFill/>
          </p:spPr>
          <p:txBody>
            <a:bodyPr wrap="square" lIns="0" rIns="0">
              <a:spAutoFit/>
            </a:bodyPr>
            <a:lstStyle/>
            <a:p>
              <a:pPr>
                <a:defRPr/>
              </a:pPr>
              <a:r>
                <a:rPr lang="en-GB" sz="1200">
                  <a:solidFill>
                    <a:schemeClr val="bg2"/>
                  </a:solidFill>
                  <a:latin typeface="Grantipo"/>
                </a:rPr>
                <a:t>ensures evaluation and quality control, gives advices on governance.</a:t>
              </a:r>
              <a:endParaRPr/>
            </a:p>
          </p:txBody>
        </p:sp>
        <p:cxnSp>
          <p:nvCxnSpPr>
            <p:cNvPr id="45" name="Straight Connector 44"/>
            <p:cNvCxnSpPr>
              <a:cxnSpLocks/>
            </p:cNvCxnSpPr>
            <p:nvPr/>
          </p:nvCxnSpPr>
          <p:spPr bwMode="auto">
            <a:xfrm>
              <a:off x="8832673" y="4193731"/>
              <a:ext cx="2677285" cy="0"/>
            </a:xfrm>
            <a:prstGeom prst="line">
              <a:avLst/>
            </a:prstGeom>
            <a:ln w="3175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 bwMode="auto">
          <a:xfrm>
            <a:off x="5697742" y="4199519"/>
            <a:ext cx="2502928" cy="6463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defRPr/>
            </a:pPr>
            <a:r>
              <a:rPr lang="en-US" sz="1200">
                <a:latin typeface="Grantipo"/>
              </a:rPr>
              <a:t>development of the Joint Research Area and coordination of research</a:t>
            </a:r>
            <a:endParaRPr/>
          </a:p>
          <a:p>
            <a:pPr>
              <a:defRPr/>
            </a:pPr>
            <a:endParaRPr lang="en-US" sz="1200">
              <a:latin typeface="Grantipo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697742" y="3812685"/>
            <a:ext cx="190436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lt-LT" sz="1400" cap="all">
                <a:latin typeface="Campton Medium"/>
                <a:ea typeface=".SFNSDisplay"/>
                <a:cs typeface="Calibri"/>
              </a:rPr>
              <a:t>Research</a:t>
            </a:r>
            <a:r>
              <a:rPr lang="lt-LT" sz="1400" cap="all">
                <a:latin typeface="Campton Medium"/>
                <a:ea typeface=".SFNSDisplay"/>
                <a:cs typeface="Calibri"/>
              </a:rPr>
              <a:t> </a:t>
            </a:r>
            <a:r>
              <a:rPr lang="lt-LT" sz="1400" cap="all">
                <a:latin typeface="Campton Medium"/>
                <a:ea typeface=".SFNSDisplay"/>
                <a:cs typeface="Calibri"/>
              </a:rPr>
              <a:t>council</a:t>
            </a:r>
            <a:endParaRPr lang="en-GB"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11</a:t>
            </a:fld>
            <a:r>
              <a:rPr lang="en-US"/>
              <a:t> 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Performing</a:t>
            </a:r>
            <a:r>
              <a:rPr lang="fr-FR"/>
              <a:t> all missions of a </a:t>
            </a:r>
            <a:r>
              <a:rPr lang="fr-FR"/>
              <a:t>University</a:t>
            </a:r>
            <a:endParaRPr lang="en-GB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783060" y="1016895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 bwMode="auto">
          <a:xfrm>
            <a:off x="2142039" y="2678073"/>
            <a:ext cx="1511497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cap="all">
                <a:latin typeface="Campton Medium"/>
                <a:ea typeface="Grantipo"/>
                <a:cs typeface="Grantipo"/>
              </a:rPr>
              <a:t>Management</a:t>
            </a:r>
            <a:endParaRPr lang="lt-LT" sz="1400" cap="all">
              <a:latin typeface="Campton Medium"/>
              <a:ea typeface="Grantipo"/>
              <a:cs typeface="Grantipo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5744916" y="2548807"/>
            <a:ext cx="1635745" cy="5944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cap="all">
                <a:latin typeface="Campton Medium"/>
                <a:ea typeface="Grantipo"/>
                <a:cs typeface="Grantipo"/>
              </a:rPr>
              <a:t>Joint study </a:t>
            </a:r>
            <a:r>
              <a:rPr lang="en-US" sz="1400" cap="all">
                <a:latin typeface="Campton Medium"/>
                <a:ea typeface="Grantipo"/>
                <a:cs typeface="Grantipo"/>
              </a:rPr>
              <a:t>programmes</a:t>
            </a:r>
            <a:endParaRPr lang="en-US" sz="1400" cap="all">
              <a:latin typeface="Campton Medium"/>
              <a:ea typeface="Grantipo"/>
              <a:cs typeface="Grantipo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2142039" y="3868523"/>
            <a:ext cx="1631216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cap="all">
                <a:latin typeface="Campton Medium"/>
                <a:ea typeface="Grantipo"/>
                <a:cs typeface="Grantipo"/>
              </a:rPr>
              <a:t>Joint research</a:t>
            </a:r>
            <a:endParaRPr/>
          </a:p>
        </p:txBody>
      </p:sp>
      <p:sp>
        <p:nvSpPr>
          <p:cNvPr id="46" name="TextBox 45"/>
          <p:cNvSpPr txBox="1"/>
          <p:nvPr/>
        </p:nvSpPr>
        <p:spPr bwMode="auto">
          <a:xfrm>
            <a:off x="9661520" y="3868523"/>
            <a:ext cx="1296300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cap="all">
                <a:latin typeface="Campton Medium"/>
                <a:ea typeface="Grantipo"/>
                <a:cs typeface="Grantipo"/>
              </a:rPr>
              <a:t>Campus life</a:t>
            </a:r>
            <a:endParaRPr/>
          </a:p>
        </p:txBody>
      </p:sp>
      <p:sp>
        <p:nvSpPr>
          <p:cNvPr id="53" name="TextBox 52"/>
          <p:cNvSpPr txBox="1"/>
          <p:nvPr/>
        </p:nvSpPr>
        <p:spPr bwMode="auto">
          <a:xfrm>
            <a:off x="5689502" y="3610238"/>
            <a:ext cx="2109271" cy="8529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cap="all">
                <a:latin typeface="Campton Medium"/>
                <a:ea typeface="Grantipo"/>
                <a:cs typeface="Grantipo"/>
              </a:rPr>
              <a:t>external and international relations</a:t>
            </a:r>
            <a:endParaRPr/>
          </a:p>
        </p:txBody>
      </p:sp>
      <p:sp>
        <p:nvSpPr>
          <p:cNvPr id="54" name="TextBox 53"/>
          <p:cNvSpPr txBox="1"/>
          <p:nvPr/>
        </p:nvSpPr>
        <p:spPr bwMode="auto">
          <a:xfrm>
            <a:off x="5675967" y="4926546"/>
            <a:ext cx="1931207" cy="5944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cap="all">
                <a:latin typeface="Campton Medium"/>
                <a:ea typeface="Grantipo"/>
                <a:cs typeface="Grantipo"/>
              </a:rPr>
              <a:t>Communication and dissemination 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2142039" y="5055812"/>
            <a:ext cx="1511497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cap="all">
                <a:latin typeface="Campton Medium"/>
                <a:ea typeface="Grantipo"/>
                <a:cs typeface="Grantipo"/>
              </a:rPr>
              <a:t>Smart campus</a:t>
            </a:r>
            <a:endParaRPr/>
          </a:p>
        </p:txBody>
      </p:sp>
      <p:sp>
        <p:nvSpPr>
          <p:cNvPr id="37" name="TextBox 36"/>
          <p:cNvSpPr txBox="1"/>
          <p:nvPr/>
        </p:nvSpPr>
        <p:spPr bwMode="auto">
          <a:xfrm>
            <a:off x="9731249" y="2678073"/>
            <a:ext cx="1296300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 cap="all">
                <a:latin typeface="Campton Medium"/>
                <a:ea typeface="Grantipo"/>
                <a:cs typeface="Grantipo"/>
              </a:rPr>
              <a:t>Mobility</a:t>
            </a:r>
            <a:endParaRPr lang="lt-LT" sz="1400" cap="all">
              <a:latin typeface="Campton Medium"/>
              <a:ea typeface="Grantipo"/>
              <a:cs typeface="Grantipo"/>
            </a:endParaRPr>
          </a:p>
        </p:txBody>
      </p:sp>
      <p:pic>
        <p:nvPicPr>
          <p:cNvPr id="14" name="Graphic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74420" y="2485754"/>
            <a:ext cx="758489" cy="720565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76105" y="3679364"/>
            <a:ext cx="749007" cy="714244"/>
          </a:xfrm>
          <a:prstGeom prst="rect">
            <a:avLst/>
          </a:prstGeom>
        </p:spPr>
      </p:pic>
      <p:pic>
        <p:nvPicPr>
          <p:cNvPr id="16" name="Graphic 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93486" y="2466792"/>
            <a:ext cx="714244" cy="758489"/>
          </a:xfrm>
          <a:prstGeom prst="rect">
            <a:avLst/>
          </a:prstGeom>
        </p:spPr>
      </p:pic>
      <p:pic>
        <p:nvPicPr>
          <p:cNvPr id="18" name="Graphic 1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598192" y="3518185"/>
            <a:ext cx="714244" cy="875423"/>
          </a:xfrm>
          <a:prstGeom prst="rect">
            <a:avLst/>
          </a:prstGeom>
        </p:spPr>
      </p:pic>
      <p:pic>
        <p:nvPicPr>
          <p:cNvPr id="19" name="Graphic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598192" y="2463631"/>
            <a:ext cx="714244" cy="764811"/>
          </a:xfrm>
          <a:prstGeom prst="rect">
            <a:avLst/>
          </a:prstGeom>
        </p:spPr>
      </p:pic>
      <p:pic>
        <p:nvPicPr>
          <p:cNvPr id="58" name="Graphic 5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591611" y="4860012"/>
            <a:ext cx="717995" cy="727526"/>
          </a:xfrm>
          <a:prstGeom prst="rect">
            <a:avLst/>
          </a:prstGeom>
        </p:spPr>
      </p:pic>
      <p:pic>
        <p:nvPicPr>
          <p:cNvPr id="62" name="Graphic 6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74420" y="3679364"/>
            <a:ext cx="783772" cy="714244"/>
          </a:xfrm>
          <a:prstGeom prst="rect">
            <a:avLst/>
          </a:prstGeom>
        </p:spPr>
      </p:pic>
      <p:pic>
        <p:nvPicPr>
          <p:cNvPr id="64" name="Graphic 6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74420" y="4866653"/>
            <a:ext cx="714244" cy="714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2286247"/>
            <a:ext cx="12191989" cy="9518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23"/>
          <p:cNvSpPr/>
          <p:nvPr/>
        </p:nvSpPr>
        <p:spPr bwMode="auto">
          <a:xfrm>
            <a:off x="0" y="3236324"/>
            <a:ext cx="12192000" cy="953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25"/>
          <p:cNvSpPr/>
          <p:nvPr/>
        </p:nvSpPr>
        <p:spPr bwMode="auto">
          <a:xfrm>
            <a:off x="0" y="4189005"/>
            <a:ext cx="12192000" cy="953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26"/>
          <p:cNvSpPr/>
          <p:nvPr/>
        </p:nvSpPr>
        <p:spPr bwMode="auto">
          <a:xfrm>
            <a:off x="0" y="5140882"/>
            <a:ext cx="12192000" cy="953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 bwMode="auto">
          <a:xfrm>
            <a:off x="1074420" y="1005957"/>
            <a:ext cx="9666885" cy="58452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defRPr/>
            </a:pPr>
            <a:r>
              <a:rPr lang="en-GB"/>
              <a:t>Main objectives of EU-CONEXUS</a:t>
            </a:r>
            <a:endParaRPr lang="lt-LT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 bwMode="auto">
          <a:xfrm>
            <a:off x="-1" y="2519363"/>
            <a:ext cx="5904249" cy="433387"/>
          </a:xfrm>
        </p:spPr>
        <p:txBody>
          <a:bodyPr wrap="square" numCol="1">
            <a:spAutoFit/>
          </a:bodyPr>
          <a:lstStyle/>
          <a:p>
            <a:pPr marL="0" indent="0" algn="ctr">
              <a:spcBef>
                <a:spcPts val="2500"/>
              </a:spcBef>
              <a:buSzPct val="120000"/>
              <a:buNone/>
              <a:defRPr/>
            </a:pPr>
            <a:r>
              <a:rPr lang="en-GB" sz="2000">
                <a:solidFill>
                  <a:schemeClr val="bg2"/>
                </a:solidFill>
              </a:rPr>
              <a:t>Joint academic offers</a:t>
            </a:r>
            <a:endParaRPr/>
          </a:p>
        </p:txBody>
      </p:sp>
      <p:sp>
        <p:nvSpPr>
          <p:cNvPr id="23" name="Rectangle 22"/>
          <p:cNvSpPr/>
          <p:nvPr/>
        </p:nvSpPr>
        <p:spPr bwMode="auto">
          <a:xfrm>
            <a:off x="5904249" y="2286247"/>
            <a:ext cx="6287740" cy="9518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24"/>
          <p:cNvSpPr/>
          <p:nvPr/>
        </p:nvSpPr>
        <p:spPr bwMode="auto">
          <a:xfrm>
            <a:off x="5904249" y="3237274"/>
            <a:ext cx="6287740" cy="9518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27"/>
          <p:cNvSpPr/>
          <p:nvPr/>
        </p:nvSpPr>
        <p:spPr bwMode="auto">
          <a:xfrm>
            <a:off x="5904249" y="4189955"/>
            <a:ext cx="6287740" cy="951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 bwMode="auto">
          <a:xfrm>
            <a:off x="5904249" y="5141832"/>
            <a:ext cx="6287740" cy="9518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783060" y="1021543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/>
          <p:cNvSpPr txBox="1"/>
          <p:nvPr/>
        </p:nvSpPr>
        <p:spPr bwMode="auto">
          <a:xfrm>
            <a:off x="5904249" y="2532065"/>
            <a:ext cx="6287740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  <a:defRPr/>
            </a:pPr>
            <a:r>
              <a:rPr lang="en-GB" sz="2000">
                <a:solidFill>
                  <a:schemeClr val="bg2"/>
                </a:solidFill>
              </a:rPr>
              <a:t>Smart Campus</a:t>
            </a:r>
            <a:endParaRPr/>
          </a:p>
        </p:txBody>
      </p:sp>
      <p:sp>
        <p:nvSpPr>
          <p:cNvPr id="14" name="Text Placeholder 6"/>
          <p:cNvSpPr txBox="1"/>
          <p:nvPr/>
        </p:nvSpPr>
        <p:spPr bwMode="auto">
          <a:xfrm>
            <a:off x="5904249" y="3498578"/>
            <a:ext cx="6287751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  <a:defRPr/>
            </a:pPr>
            <a:r>
              <a:rPr lang="en-GB" sz="2000">
                <a:solidFill>
                  <a:schemeClr val="bg2"/>
                </a:solidFill>
              </a:rPr>
              <a:t>Impact</a:t>
            </a:r>
            <a:r>
              <a:rPr lang="lt-LT" sz="2000">
                <a:solidFill>
                  <a:schemeClr val="bg2"/>
                </a:solidFill>
              </a:rPr>
              <a:t> </a:t>
            </a:r>
            <a:r>
              <a:rPr lang="lt-LT" sz="2000">
                <a:solidFill>
                  <a:schemeClr val="bg2"/>
                </a:solidFill>
              </a:rPr>
              <a:t>on</a:t>
            </a:r>
            <a:r>
              <a:rPr lang="en-GB" sz="2000">
                <a:solidFill>
                  <a:schemeClr val="bg2"/>
                </a:solidFill>
              </a:rPr>
              <a:t> public policies</a:t>
            </a:r>
            <a:endParaRPr/>
          </a:p>
        </p:txBody>
      </p:sp>
      <p:sp>
        <p:nvSpPr>
          <p:cNvPr id="16" name="Text Placeholder 6"/>
          <p:cNvSpPr txBox="1"/>
          <p:nvPr/>
        </p:nvSpPr>
        <p:spPr bwMode="auto">
          <a:xfrm>
            <a:off x="5904238" y="4418970"/>
            <a:ext cx="6287762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  <a:defRPr/>
            </a:pPr>
            <a:r>
              <a:rPr lang="en-GB" sz="2000">
                <a:solidFill>
                  <a:schemeClr val="bg2"/>
                </a:solidFill>
              </a:rPr>
              <a:t>Cultural diversity</a:t>
            </a:r>
            <a:endParaRPr/>
          </a:p>
        </p:txBody>
      </p:sp>
      <p:sp>
        <p:nvSpPr>
          <p:cNvPr id="17" name="Text Placeholder 6"/>
          <p:cNvSpPr txBox="1"/>
          <p:nvPr/>
        </p:nvSpPr>
        <p:spPr bwMode="auto">
          <a:xfrm>
            <a:off x="5904238" y="5383997"/>
            <a:ext cx="6287762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  <a:defRPr/>
            </a:pPr>
            <a:r>
              <a:rPr lang="en-GB" sz="2000">
                <a:solidFill>
                  <a:schemeClr val="bg2"/>
                </a:solidFill>
              </a:rPr>
              <a:t>Hub of expertise </a:t>
            </a:r>
            <a:endParaRPr/>
          </a:p>
        </p:txBody>
      </p:sp>
      <p:sp>
        <p:nvSpPr>
          <p:cNvPr id="9" name="Text Placeholder 6"/>
          <p:cNvSpPr txBox="1"/>
          <p:nvPr/>
        </p:nvSpPr>
        <p:spPr bwMode="auto">
          <a:xfrm>
            <a:off x="-1" y="4431380"/>
            <a:ext cx="5904250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  <a:defRPr/>
            </a:pPr>
            <a:r>
              <a:rPr lang="en-GB" sz="2000">
                <a:solidFill>
                  <a:schemeClr val="bg2"/>
                </a:solidFill>
              </a:rPr>
              <a:t>Joint research area</a:t>
            </a:r>
            <a:endParaRPr/>
          </a:p>
        </p:txBody>
      </p:sp>
      <p:sp>
        <p:nvSpPr>
          <p:cNvPr id="8" name="Text Placeholder 6"/>
          <p:cNvSpPr txBox="1"/>
          <p:nvPr/>
        </p:nvSpPr>
        <p:spPr bwMode="auto">
          <a:xfrm>
            <a:off x="121920" y="3487427"/>
            <a:ext cx="5782329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  <a:defRPr/>
            </a:pPr>
            <a:r>
              <a:rPr lang="en-GB" sz="2000">
                <a:solidFill>
                  <a:schemeClr val="bg2"/>
                </a:solidFill>
              </a:rPr>
              <a:t>Blended mobility </a:t>
            </a:r>
            <a:endParaRPr/>
          </a:p>
        </p:txBody>
      </p:sp>
      <p:sp>
        <p:nvSpPr>
          <p:cNvPr id="12" name="Text Placeholder 6"/>
          <p:cNvSpPr txBox="1"/>
          <p:nvPr/>
        </p:nvSpPr>
        <p:spPr bwMode="auto">
          <a:xfrm>
            <a:off x="0" y="5383997"/>
            <a:ext cx="5904249" cy="433452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342900" indent="-3429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00000"/>
              <a:buFont typeface="+mj-lt"/>
              <a:buAutoNum type="arabicPeriod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500"/>
              </a:spcBef>
              <a:buSzPct val="120000"/>
              <a:buNone/>
              <a:defRPr/>
            </a:pPr>
            <a:r>
              <a:rPr lang="en-GB" sz="2000">
                <a:solidFill>
                  <a:schemeClr val="bg2"/>
                </a:solidFill>
              </a:rPr>
              <a:t>University-industry cooperation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lt-LT" sz="4500"/>
              <a:t>EU-CONEXUS </a:t>
            </a:r>
            <a:r>
              <a:rPr lang="lt-LT" sz="4500"/>
              <a:t>for</a:t>
            </a:r>
            <a:endParaRPr lang="en-GB" sz="4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13</a:t>
            </a:fld>
            <a:r>
              <a:rPr lang="en-US"/>
              <a:t> </a:t>
            </a:r>
            <a:endParaRPr lang="en-US"/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60398" y="1383494"/>
            <a:ext cx="4388496" cy="3866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14</a:t>
            </a:fld>
            <a:r>
              <a:rPr lang="en-US"/>
              <a:t> 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auto">
          <a:xfrm>
            <a:off x="1074420" y="916776"/>
            <a:ext cx="9666885" cy="584520"/>
          </a:xfrm>
        </p:spPr>
        <p:txBody>
          <a:bodyPr/>
          <a:lstStyle/>
          <a:p>
            <a:pPr>
              <a:defRPr/>
            </a:pPr>
            <a:r>
              <a:rPr lang="lt-LT"/>
              <a:t>EU-CONEXUS </a:t>
            </a:r>
            <a:r>
              <a:rPr lang="lt-LT"/>
              <a:t>for</a:t>
            </a:r>
            <a:r>
              <a:rPr lang="lt-LT"/>
              <a:t> </a:t>
            </a:r>
            <a:r>
              <a:rPr lang="lt-LT"/>
              <a:t>students</a:t>
            </a:r>
            <a:endParaRPr lang="lt-LT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 bwMode="auto">
          <a:xfrm>
            <a:off x="1074421" y="1501295"/>
            <a:ext cx="5827117" cy="561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/>
              <a:t>EU-CONEXUS OPENS UP OPPORTUNITIES TO ENROL AT ONE UNIVERSITY, BE A STUDENT OF 6</a:t>
            </a:r>
            <a:endParaRPr lang="lt-LT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 bwMode="auto">
          <a:xfrm>
            <a:off x="783060" y="916775"/>
            <a:ext cx="0" cy="120590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4"/>
          <p:cNvSpPr>
            <a:spLocks noGrp="1"/>
          </p:cNvSpPr>
          <p:nvPr>
            <p:ph type="body" sz="quarter" idx="14"/>
          </p:nvPr>
        </p:nvSpPr>
        <p:spPr bwMode="auto">
          <a:xfrm>
            <a:off x="1065343" y="2821043"/>
            <a:ext cx="9666885" cy="2582766"/>
          </a:xfrm>
        </p:spPr>
        <p:txBody>
          <a:bodyPr/>
          <a:lstStyle/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Joint study programmes and</a:t>
            </a:r>
            <a:br>
              <a:rPr lang="en-GB"/>
            </a:br>
            <a:r>
              <a:rPr lang="en-GB"/>
              <a:t>European diploma 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Student centred curricula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Professional skills development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Blended mobility (virtual and physical)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endParaRPr lang="en-GB"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Summer and Winter schools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Language courses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European inter-university campus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Cultural and sports events and festivals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Transnational job and internship offers</a:t>
            </a:r>
            <a:endParaRPr/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9121" y="920804"/>
            <a:ext cx="1131764" cy="1201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15</a:t>
            </a:fld>
            <a:r>
              <a:rPr lang="en-US"/>
              <a:t> 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 bwMode="auto">
          <a:xfrm>
            <a:off x="1065343" y="2819274"/>
            <a:ext cx="9666885" cy="2246211"/>
          </a:xfrm>
        </p:spPr>
        <p:txBody>
          <a:bodyPr/>
          <a:lstStyle/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Strengthening and widening of multi and  trans-disciplinary studies and research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Centre of excellence for pedagogical innovations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Engagement in international projects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Long-term links with regional, national and international social and regional stakeholders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Promotion of transnational careers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Sharing good practices</a:t>
            </a:r>
            <a:br>
              <a:rPr lang="en-GB"/>
            </a:br>
            <a:r>
              <a:rPr lang="en-GB"/>
              <a:t>(pedagogy, research, management, etc.)</a:t>
            </a:r>
            <a:endParaRPr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auto">
          <a:xfrm>
            <a:off x="1074420" y="915007"/>
            <a:ext cx="9666885" cy="584520"/>
          </a:xfrm>
        </p:spPr>
        <p:txBody>
          <a:bodyPr/>
          <a:lstStyle/>
          <a:p>
            <a:pPr>
              <a:defRPr/>
            </a:pPr>
            <a:r>
              <a:rPr lang="lt-LT"/>
              <a:t>EU-CONEXUS </a:t>
            </a:r>
            <a:r>
              <a:rPr lang="lt-LT"/>
              <a:t>for</a:t>
            </a:r>
            <a:r>
              <a:rPr lang="lt-LT"/>
              <a:t> </a:t>
            </a:r>
            <a:r>
              <a:rPr lang="lt-LT"/>
              <a:t>academia</a:t>
            </a:r>
            <a:endParaRPr lang="lt-LT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 bwMode="auto">
          <a:xfrm>
            <a:off x="1074421" y="1499526"/>
            <a:ext cx="7774151" cy="9616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/>
              <a:t>EU-CONEXUS Opens up Opportunities to be Part of a Recognised Hub of Expertise on Smart Urban Coastal Sustainability </a:t>
            </a:r>
            <a:endParaRPr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783060" y="915006"/>
            <a:ext cx="0" cy="120590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9121" y="937188"/>
            <a:ext cx="1131754" cy="1192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16</a:t>
            </a:fld>
            <a:r>
              <a:rPr lang="en-US"/>
              <a:t> 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auto">
          <a:xfrm>
            <a:off x="1074420" y="908521"/>
            <a:ext cx="9666885" cy="584520"/>
          </a:xfrm>
        </p:spPr>
        <p:txBody>
          <a:bodyPr/>
          <a:lstStyle/>
          <a:p>
            <a:pPr>
              <a:defRPr/>
            </a:pPr>
            <a:r>
              <a:rPr lang="lt-LT"/>
              <a:t>EU-CONEXUS </a:t>
            </a:r>
            <a:r>
              <a:rPr lang="lt-LT"/>
              <a:t>for</a:t>
            </a:r>
            <a:r>
              <a:rPr lang="lt-LT"/>
              <a:t> </a:t>
            </a:r>
            <a:r>
              <a:rPr lang="lt-LT"/>
              <a:t>society</a:t>
            </a:r>
            <a:r>
              <a:rPr lang="lt-LT"/>
              <a:t> 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 bwMode="auto">
          <a:xfrm>
            <a:off x="1074422" y="1493040"/>
            <a:ext cx="5395534" cy="6917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/>
              <a:t>EU-CONEXUS Opens up Opportunities to Develop Your Hometown</a:t>
            </a:r>
            <a:endParaRPr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783060" y="904648"/>
            <a:ext cx="0" cy="120590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9120" y="1005744"/>
            <a:ext cx="1131755" cy="1117120"/>
          </a:xfrm>
          <a:prstGeom prst="rect">
            <a:avLst/>
          </a:prstGeom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69942" y="2865501"/>
            <a:ext cx="965624" cy="932612"/>
          </a:xfrm>
          <a:prstGeom prst="rect">
            <a:avLst/>
          </a:prstGeom>
        </p:spPr>
      </p:pic>
      <p:sp>
        <p:nvSpPr>
          <p:cNvPr id="35" name="Text Placeholder 14"/>
          <p:cNvSpPr txBox="1"/>
          <p:nvPr/>
        </p:nvSpPr>
        <p:spPr bwMode="auto">
          <a:xfrm>
            <a:off x="2477272" y="2883197"/>
            <a:ext cx="2835113" cy="920814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no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  <a:defRPr/>
            </a:pPr>
            <a:r>
              <a:rPr lang="en-GB"/>
              <a:t>Raising awareness and providing solutions to the challenges of coastal areas</a:t>
            </a:r>
            <a:endParaRPr/>
          </a:p>
        </p:txBody>
      </p:sp>
      <p:sp>
        <p:nvSpPr>
          <p:cNvPr id="36" name="Text Placeholder 14"/>
          <p:cNvSpPr txBox="1"/>
          <p:nvPr/>
        </p:nvSpPr>
        <p:spPr bwMode="auto">
          <a:xfrm>
            <a:off x="2477271" y="4321805"/>
            <a:ext cx="2956035" cy="920814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no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  <a:defRPr/>
            </a:pPr>
            <a:r>
              <a:rPr lang="en-GB"/>
              <a:t>Commitment and participation in sustainable implementation of regional policies</a:t>
            </a:r>
            <a:endParaRPr/>
          </a:p>
        </p:txBody>
      </p:sp>
      <p:sp>
        <p:nvSpPr>
          <p:cNvPr id="39" name="Text Placeholder 14"/>
          <p:cNvSpPr txBox="1"/>
          <p:nvPr/>
        </p:nvSpPr>
        <p:spPr bwMode="auto">
          <a:xfrm>
            <a:off x="7406163" y="3005589"/>
            <a:ext cx="3208078" cy="652435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no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  <a:defRPr/>
            </a:pPr>
            <a:r>
              <a:rPr lang="en-GB"/>
              <a:t>European hub of expertise on smart urban coastal sustainability</a:t>
            </a:r>
            <a:endParaRPr/>
          </a:p>
        </p:txBody>
      </p:sp>
      <p:sp>
        <p:nvSpPr>
          <p:cNvPr id="40" name="Text Placeholder 14"/>
          <p:cNvSpPr txBox="1"/>
          <p:nvPr/>
        </p:nvSpPr>
        <p:spPr bwMode="auto">
          <a:xfrm>
            <a:off x="7406163" y="4491181"/>
            <a:ext cx="2956035" cy="652435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no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  <a:defRPr/>
            </a:pPr>
            <a:r>
              <a:rPr lang="en-GB"/>
              <a:t>Promotion of national cultures and languages </a:t>
            </a:r>
            <a:endParaRPr/>
          </a:p>
        </p:txBody>
      </p:sp>
      <p:pic>
        <p:nvPicPr>
          <p:cNvPr id="47" name="Graphic 4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69942" y="4352934"/>
            <a:ext cx="927236" cy="927236"/>
          </a:xfrm>
          <a:prstGeom prst="rect">
            <a:avLst/>
          </a:prstGeom>
        </p:spPr>
      </p:pic>
      <p:pic>
        <p:nvPicPr>
          <p:cNvPr id="17" name="Graphic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98349" y="4355391"/>
            <a:ext cx="927236" cy="927236"/>
          </a:xfrm>
          <a:prstGeom prst="rect">
            <a:avLst/>
          </a:prstGeom>
        </p:spPr>
      </p:pic>
      <p:pic>
        <p:nvPicPr>
          <p:cNvPr id="16" name="Graphic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098832" y="2865501"/>
            <a:ext cx="938511" cy="938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17</a:t>
            </a:fld>
            <a:r>
              <a:rPr lang="en-US"/>
              <a:t> 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 bwMode="auto">
          <a:xfrm>
            <a:off x="1065343" y="2821044"/>
            <a:ext cx="9666885" cy="2538748"/>
          </a:xfrm>
        </p:spPr>
        <p:txBody>
          <a:bodyPr/>
          <a:lstStyle/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Holistic approach to the regional sustainable economic development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European hub of expertise on smart urban coastal sustainability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One-window for research, development and technology transfer services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Industry needs based study programmes 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Inclusion of industrial partners into the teaching and training to nurture talents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‘University-Industry’ platform and job fairs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International network of companies-industries-research institutes-chambers of commerce</a:t>
            </a:r>
            <a:endParaRPr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auto">
          <a:xfrm>
            <a:off x="1074420" y="910337"/>
            <a:ext cx="9666885" cy="584520"/>
          </a:xfrm>
        </p:spPr>
        <p:txBody>
          <a:bodyPr/>
          <a:lstStyle/>
          <a:p>
            <a:pPr>
              <a:defRPr/>
            </a:pPr>
            <a:r>
              <a:rPr lang="lt-LT"/>
              <a:t>EU-CONEXUS </a:t>
            </a:r>
            <a:r>
              <a:rPr lang="lt-LT"/>
              <a:t>for</a:t>
            </a:r>
            <a:r>
              <a:rPr lang="lt-LT"/>
              <a:t> </a:t>
            </a:r>
            <a:r>
              <a:rPr lang="lt-LT"/>
              <a:t>industry</a:t>
            </a:r>
            <a:endParaRPr lang="lt-LT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 bwMode="auto">
          <a:xfrm>
            <a:off x="1074421" y="1488282"/>
            <a:ext cx="5679835" cy="6917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/>
              <a:t>EU-CONEXUS Opens up Opportunities  to Smart Solutions on Urban Coastal Sustainability</a:t>
            </a:r>
            <a:endParaRPr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783060" y="904648"/>
            <a:ext cx="0" cy="120590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18081" y="1005744"/>
            <a:ext cx="1187911" cy="1104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18</a:t>
            </a:fld>
            <a:r>
              <a:rPr lang="en-US"/>
              <a:t> 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 bwMode="auto">
          <a:xfrm>
            <a:off x="1065342" y="2815355"/>
            <a:ext cx="4421057" cy="2644919"/>
          </a:xfrm>
          <a:prstGeom prst="rect">
            <a:avLst/>
          </a:prstGeom>
          <a:noFill/>
        </p:spPr>
        <p:txBody>
          <a:bodyPr numCol="1"/>
          <a:lstStyle/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Support of sustainable economic development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Closer university-industry cooperation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Support of blue economy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Easily accessible experts to advice</a:t>
            </a:r>
            <a:br>
              <a:rPr lang="en-GB"/>
            </a:br>
            <a:r>
              <a:rPr lang="en-GB"/>
              <a:t>public policy makers</a:t>
            </a:r>
            <a:endParaRPr/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GB"/>
              <a:t>Development of innovative problem solving</a:t>
            </a:r>
            <a:endParaRPr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auto">
          <a:xfrm>
            <a:off x="1074420" y="904649"/>
            <a:ext cx="9666885" cy="584520"/>
          </a:xfrm>
        </p:spPr>
        <p:txBody>
          <a:bodyPr/>
          <a:lstStyle/>
          <a:p>
            <a:pPr>
              <a:defRPr/>
            </a:pPr>
            <a:r>
              <a:rPr lang="lt-LT"/>
              <a:t>EU-CONEXUS </a:t>
            </a:r>
            <a:r>
              <a:rPr lang="lt-LT"/>
              <a:t>for</a:t>
            </a:r>
            <a:r>
              <a:rPr lang="lt-LT"/>
              <a:t> </a:t>
            </a:r>
            <a:r>
              <a:rPr lang="lt-LT"/>
              <a:t>public</a:t>
            </a:r>
            <a:r>
              <a:rPr lang="lt-LT"/>
              <a:t> </a:t>
            </a:r>
            <a:r>
              <a:rPr lang="lt-LT"/>
              <a:t>authorities</a:t>
            </a:r>
            <a:endParaRPr lang="lt-LT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 bwMode="auto">
          <a:xfrm>
            <a:off x="1074421" y="1489168"/>
            <a:ext cx="7774151" cy="6917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/>
              <a:t>EU-CONEXUS Opens up Opportunities to Exchange of Good Practices for Developing Coastal Areas</a:t>
            </a:r>
            <a:endParaRPr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783060" y="904648"/>
            <a:ext cx="0" cy="120590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22931" y="910336"/>
            <a:ext cx="1102635" cy="1200213"/>
          </a:xfrm>
          <a:prstGeom prst="rect">
            <a:avLst/>
          </a:prstGeom>
        </p:spPr>
      </p:pic>
      <p:sp>
        <p:nvSpPr>
          <p:cNvPr id="10" name="Text Placeholder 14"/>
          <p:cNvSpPr txBox="1"/>
          <p:nvPr/>
        </p:nvSpPr>
        <p:spPr bwMode="auto">
          <a:xfrm>
            <a:off x="6083591" y="2815355"/>
            <a:ext cx="5463976" cy="2644919"/>
          </a:xfrm>
          <a:prstGeom prst="rect">
            <a:avLst/>
          </a:prstGeom>
          <a:noFill/>
        </p:spPr>
        <p:txBody>
          <a:bodyPr vert="horz" wrap="square" lIns="91440" tIns="45720" rIns="91440" bIns="45720" numCol="1" spcCol="540000" rtlCol="0" anchor="t">
            <a:no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100000"/>
              <a:buFont typeface="+mj-lt"/>
              <a:buAutoNum type="arabicPeriod" startAt="6"/>
              <a:defRPr/>
            </a:pPr>
            <a:r>
              <a:rPr lang="en-GB"/>
              <a:t>Boost of the knowledge about coastal areas</a:t>
            </a:r>
            <a:endParaRPr/>
          </a:p>
          <a:p>
            <a:pPr marL="342900" indent="-342900">
              <a:buSzPct val="100000"/>
              <a:buFont typeface="+mj-lt"/>
              <a:buAutoNum type="arabicPeriod" startAt="6"/>
              <a:defRPr/>
            </a:pPr>
            <a:r>
              <a:rPr lang="en-GB"/>
              <a:t>Higher quality of education</a:t>
            </a:r>
            <a:endParaRPr/>
          </a:p>
          <a:p>
            <a:pPr marL="342900" indent="-342900">
              <a:buSzPct val="100000"/>
              <a:buFont typeface="+mj-lt"/>
              <a:buAutoNum type="arabicPeriod" startAt="6"/>
              <a:defRPr/>
            </a:pPr>
            <a:r>
              <a:rPr lang="en-GB"/>
              <a:t>Regional adapted vocational training programmes</a:t>
            </a:r>
            <a:endParaRPr/>
          </a:p>
          <a:p>
            <a:pPr marL="342900" indent="-342900">
              <a:buSzPct val="100000"/>
              <a:buFont typeface="+mj-lt"/>
              <a:buAutoNum type="arabicPeriod" startAt="6"/>
              <a:defRPr/>
            </a:pPr>
            <a:r>
              <a:rPr lang="en-GB"/>
              <a:t>Promotion of national culture and</a:t>
            </a:r>
            <a:r>
              <a:rPr lang="lt-LT"/>
              <a:t> </a:t>
            </a:r>
            <a:r>
              <a:rPr lang="en-GB"/>
              <a:t>European identity </a:t>
            </a:r>
            <a:endParaRPr/>
          </a:p>
          <a:p>
            <a:pPr marL="342900" indent="-342900">
              <a:buSzPct val="100000"/>
              <a:buFont typeface="+mj-lt"/>
              <a:buAutoNum type="arabicPeriod" startAt="6"/>
              <a:defRPr/>
            </a:pPr>
            <a:r>
              <a:rPr lang="en-GB"/>
              <a:t>Support of a successful role model of</a:t>
            </a:r>
            <a:r>
              <a:rPr lang="lt-LT"/>
              <a:t> </a:t>
            </a:r>
            <a:r>
              <a:rPr lang="en-GB"/>
              <a:t>future university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lt-LT"/>
              <a:t>Activities</a:t>
            </a:r>
            <a:r>
              <a:rPr lang="lt-LT"/>
              <a:t> </a:t>
            </a:r>
            <a:r>
              <a:rPr lang="lt-LT"/>
              <a:t>by</a:t>
            </a:r>
            <a:br>
              <a:rPr lang="en-GB"/>
            </a:br>
            <a:r>
              <a:rPr lang="lt-LT"/>
              <a:t>thematic</a:t>
            </a:r>
            <a:r>
              <a:rPr lang="lt-LT"/>
              <a:t> </a:t>
            </a:r>
            <a:r>
              <a:rPr lang="lt-LT"/>
              <a:t>areas</a:t>
            </a:r>
            <a:endParaRPr lang="lt-LT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19</a:t>
            </a:fld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2</a:t>
            </a:fld>
            <a:r>
              <a:rPr lang="en-US"/>
              <a:t> 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74420" y="984991"/>
            <a:ext cx="9666885" cy="58452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GB" sz="3600">
                <a:solidFill>
                  <a:schemeClr val="tx1"/>
                </a:solidFill>
              </a:rPr>
              <a:t>E</a:t>
            </a:r>
            <a:r>
              <a:rPr lang="lt-LT" sz="3600">
                <a:solidFill>
                  <a:schemeClr val="tx1"/>
                </a:solidFill>
              </a:rPr>
              <a:t>uropean</a:t>
            </a:r>
            <a:r>
              <a:rPr lang="en-GB" sz="3600">
                <a:solidFill>
                  <a:schemeClr val="tx1"/>
                </a:solidFill>
              </a:rPr>
              <a:t> Universities </a:t>
            </a:r>
            <a:r>
              <a:rPr lang="en-GB" sz="3600">
                <a:solidFill>
                  <a:schemeClr val="accent3"/>
                </a:solidFill>
              </a:rPr>
              <a:t>transforming</a:t>
            </a:r>
            <a:br>
              <a:rPr lang="en-GB" sz="3600">
                <a:solidFill>
                  <a:schemeClr val="accent3"/>
                </a:solidFill>
              </a:rPr>
            </a:br>
            <a:r>
              <a:rPr lang="en-GB" sz="3600">
                <a:solidFill>
                  <a:schemeClr val="tx1"/>
                </a:solidFill>
              </a:rPr>
              <a:t>higher education in Europe by 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3" name="Text Placeholder 4"/>
          <p:cNvSpPr txBox="1"/>
          <p:nvPr/>
        </p:nvSpPr>
        <p:spPr bwMode="auto">
          <a:xfrm>
            <a:off x="1074419" y="3045728"/>
            <a:ext cx="10011335" cy="2672391"/>
          </a:xfrm>
          <a:prstGeom prst="rect">
            <a:avLst/>
          </a:prstGeom>
        </p:spPr>
        <p:txBody>
          <a:bodyPr vert="horz" lIns="91440" tIns="45720" rIns="91440" bIns="45720" numCol="2" spcCol="432000" rtlCol="0" anchor="ctr" anchorCtr="0">
            <a:noAutofit/>
          </a:bodyPr>
          <a:lstStyle>
            <a:lvl1pPr marL="0" indent="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None/>
              <a:defRPr sz="14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spcBef>
                <a:spcPts val="3000"/>
              </a:spcBef>
              <a:buSzPct val="180000"/>
              <a:buFont typeface="Grantipo"/>
              <a:buChar char="—"/>
              <a:defRPr/>
            </a:pPr>
            <a:r>
              <a:rPr lang="lt-LT"/>
              <a:t>p</a:t>
            </a:r>
            <a:r>
              <a:rPr lang="en-GB"/>
              <a:t>romoting</a:t>
            </a:r>
            <a:r>
              <a:rPr lang="en-GB"/>
              <a:t> </a:t>
            </a:r>
            <a:r>
              <a:rPr lang="en-GB" b="1" u="sng">
                <a:hlinkClick r:id="rId2" tooltip="https://ec.europa.eu/education/education-in-the-eu/council-recommendation-on-common-values-inclusive-education-and-the-european-dimension-of-teaching_en"/>
              </a:rPr>
              <a:t>European values</a:t>
            </a:r>
            <a:r>
              <a:rPr lang="en-GB" b="1"/>
              <a:t> </a:t>
            </a:r>
            <a:r>
              <a:rPr lang="en-GB"/>
              <a:t>and identity</a:t>
            </a:r>
            <a:r>
              <a:rPr lang="lt-LT"/>
              <a:t>,</a:t>
            </a:r>
            <a:endParaRPr lang="en-GB"/>
          </a:p>
          <a:p>
            <a:pPr marL="625475" indent="-625475">
              <a:spcBef>
                <a:spcPts val="3000"/>
              </a:spcBef>
              <a:buSzPct val="180000"/>
              <a:buFont typeface="Grantipo"/>
              <a:buChar char="—"/>
              <a:defRPr/>
            </a:pPr>
            <a:r>
              <a:rPr lang="lt-LT"/>
              <a:t>r</a:t>
            </a:r>
            <a:r>
              <a:rPr lang="en-GB"/>
              <a:t>evolutionising</a:t>
            </a:r>
            <a:r>
              <a:rPr lang="en-GB"/>
              <a:t> the </a:t>
            </a:r>
            <a:r>
              <a:rPr lang="en-GB" b="1" u="sng">
                <a:hlinkClick r:id="rId3" tooltip="https://ec.europa.eu/education/policies/higher-education/relevant-and-high-quality-higher-education_en"/>
              </a:rPr>
              <a:t>quality</a:t>
            </a:r>
            <a:r>
              <a:rPr lang="en-GB"/>
              <a:t> and </a:t>
            </a:r>
            <a:r>
              <a:rPr lang="en-GB" b="1" u="sng">
                <a:hlinkClick r:id="rId4" tooltip="https://ec.europa.eu/education/policies/international-cooperation/making-eu-more-attractive-foreign-students_en"/>
              </a:rPr>
              <a:t>competitiveness</a:t>
            </a:r>
            <a:br>
              <a:rPr lang="en-GB" b="1"/>
            </a:br>
            <a:r>
              <a:rPr lang="en-GB"/>
              <a:t>of European higher education</a:t>
            </a:r>
            <a:r>
              <a:rPr lang="lt-LT"/>
              <a:t>,</a:t>
            </a:r>
            <a:endParaRPr lang="en-GB"/>
          </a:p>
          <a:p>
            <a:pPr marL="625475" indent="-625475">
              <a:spcBef>
                <a:spcPts val="3000"/>
              </a:spcBef>
              <a:buSzPct val="180000"/>
              <a:buFont typeface="Grantipo"/>
              <a:buChar char="—"/>
              <a:defRPr/>
            </a:pPr>
            <a:r>
              <a:rPr lang="lt-LT"/>
              <a:t>c</a:t>
            </a:r>
            <a:r>
              <a:rPr lang="en-GB"/>
              <a:t>reating</a:t>
            </a:r>
            <a:r>
              <a:rPr lang="en-GB"/>
              <a:t> unique </a:t>
            </a:r>
            <a:r>
              <a:rPr lang="en-GB" b="1"/>
              <a:t>inter-universities</a:t>
            </a:r>
            <a:br>
              <a:rPr lang="en-GB" b="1"/>
            </a:br>
            <a:r>
              <a:rPr lang="en-GB" b="1"/>
              <a:t>campuses</a:t>
            </a:r>
            <a:r>
              <a:rPr lang="en-GB"/>
              <a:t> in Europe.</a:t>
            </a:r>
            <a:endParaRPr lang="lt-LT"/>
          </a:p>
          <a:p>
            <a:pPr>
              <a:spcBef>
                <a:spcPts val="2000"/>
              </a:spcBef>
              <a:buSzPct val="180000"/>
              <a:defRPr/>
            </a:pPr>
            <a:endParaRPr lang="en-GB"/>
          </a:p>
          <a:p>
            <a:pPr marL="625475" indent="-625475" defTabSz="864000">
              <a:spcBef>
                <a:spcPts val="2000"/>
              </a:spcBef>
              <a:spcAft>
                <a:spcPts val="2000"/>
              </a:spcAft>
              <a:buSzPct val="180000"/>
              <a:buFont typeface="Grantipo"/>
              <a:buChar char="—"/>
              <a:defRPr/>
            </a:pPr>
            <a:r>
              <a:rPr lang="en-US"/>
              <a:t>They are a </a:t>
            </a:r>
            <a:r>
              <a:rPr lang="en-US" b="1"/>
              <a:t>unique opportunity in the long-term</a:t>
            </a:r>
            <a:endParaRPr/>
          </a:p>
          <a:p>
            <a:pPr marL="864000" defTabSz="864000">
              <a:spcBef>
                <a:spcPts val="600"/>
              </a:spcBef>
              <a:buSzPct val="140000"/>
              <a:defRPr/>
            </a:pPr>
            <a:r>
              <a:rPr lang="en-GB"/>
              <a:t>to design </a:t>
            </a:r>
            <a:r>
              <a:rPr lang="en-GB" b="1"/>
              <a:t>student-centred curricula </a:t>
            </a:r>
            <a:r>
              <a:rPr lang="en-GB"/>
              <a:t>across disciplines, boarders, cultures and languages</a:t>
            </a:r>
            <a:r>
              <a:rPr lang="lt-LT"/>
              <a:t>,</a:t>
            </a:r>
            <a:endParaRPr/>
          </a:p>
          <a:p>
            <a:pPr marL="864000" defTabSz="864000">
              <a:spcBef>
                <a:spcPts val="1800"/>
              </a:spcBef>
              <a:buSzPct val="140000"/>
              <a:defRPr/>
            </a:pPr>
            <a:r>
              <a:rPr lang="en-GB"/>
              <a:t>to build </a:t>
            </a:r>
            <a:r>
              <a:rPr lang="en-GB" b="1"/>
              <a:t>multi- and trans-disciplinary skills </a:t>
            </a:r>
            <a:r>
              <a:rPr lang="en-GB"/>
              <a:t>for students, academics, cities, companies working together to tackle society’s greatest challenges delivering common European diploma</a:t>
            </a:r>
            <a:r>
              <a:rPr lang="lt-LT"/>
              <a:t>.</a:t>
            </a:r>
            <a:endParaRPr lang="en-US" b="1"/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03590" y="1119250"/>
            <a:ext cx="1123165" cy="981156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6957985" y="3662979"/>
            <a:ext cx="0" cy="1914861"/>
          </a:xfrm>
          <a:prstGeom prst="line">
            <a:avLst/>
          </a:prstGeom>
          <a:ln w="2857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783060" y="1054038"/>
            <a:ext cx="0" cy="1046368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"/>
            <a:ext cx="570955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 bwMode="auto">
          <a:xfrm>
            <a:off x="6592389" y="2056533"/>
            <a:ext cx="4699597" cy="2744933"/>
          </a:xfrm>
        </p:spPr>
        <p:txBody>
          <a:bodyPr>
            <a:noAutofit/>
          </a:bodyPr>
          <a:lstStyle/>
          <a:p>
            <a:pPr marL="648000" indent="-648000">
              <a:spcBef>
                <a:spcPts val="1800"/>
              </a:spcBef>
              <a:buSzPct val="180000"/>
              <a:buFont typeface="Grantipo"/>
              <a:buChar char="—"/>
              <a:defRPr/>
            </a:pPr>
            <a:r>
              <a:rPr lang="en-GB" sz="1600"/>
              <a:t>Strategic development  </a:t>
            </a:r>
            <a:endParaRPr/>
          </a:p>
          <a:p>
            <a:pPr marL="648000" indent="-648000">
              <a:spcBef>
                <a:spcPts val="1800"/>
              </a:spcBef>
              <a:buSzPct val="180000"/>
              <a:buFont typeface="Grantipo"/>
              <a:buChar char="—"/>
              <a:defRPr/>
            </a:pPr>
            <a:r>
              <a:rPr lang="en-GB" sz="1600"/>
              <a:t>Operational management</a:t>
            </a:r>
            <a:endParaRPr/>
          </a:p>
          <a:p>
            <a:pPr marL="648000" indent="-648000">
              <a:spcBef>
                <a:spcPts val="1800"/>
              </a:spcBef>
              <a:buSzPct val="180000"/>
              <a:buFont typeface="Grantipo"/>
              <a:buChar char="—"/>
              <a:defRPr/>
            </a:pPr>
            <a:r>
              <a:rPr lang="en-GB" sz="1600"/>
              <a:t>Financial and administrative coordination</a:t>
            </a:r>
            <a:endParaRPr/>
          </a:p>
          <a:p>
            <a:pPr marL="648000" indent="-648000">
              <a:spcBef>
                <a:spcPts val="1800"/>
              </a:spcBef>
              <a:buSzPct val="180000"/>
              <a:buFont typeface="Grantipo"/>
              <a:buChar char="—"/>
              <a:defRPr/>
            </a:pPr>
            <a:r>
              <a:rPr lang="en-GB" sz="1600"/>
              <a:t>Advices on quality assurance </a:t>
            </a:r>
            <a:endParaRPr/>
          </a:p>
          <a:p>
            <a:pPr marL="648000" indent="-648000">
              <a:spcBef>
                <a:spcPts val="1800"/>
              </a:spcBef>
              <a:buSzPct val="180000"/>
              <a:buFont typeface="Grantipo"/>
              <a:buChar char="—"/>
              <a:defRPr/>
            </a:pPr>
            <a:r>
              <a:rPr lang="en-GB" sz="1600"/>
              <a:t>Implementation of the European</a:t>
            </a:r>
            <a:br>
              <a:rPr lang="lt-LT" sz="1600"/>
            </a:br>
            <a:r>
              <a:rPr lang="en-GB" sz="1600"/>
              <a:t>Education Area principles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20</a:t>
            </a:fld>
            <a:r>
              <a:rPr lang="en-US"/>
              <a:t> </a:t>
            </a:r>
            <a:endParaRPr lang="en-US"/>
          </a:p>
        </p:txBody>
      </p:sp>
      <p:sp>
        <p:nvSpPr>
          <p:cNvPr id="10" name="Title 5"/>
          <p:cNvSpPr txBox="1"/>
          <p:nvPr/>
        </p:nvSpPr>
        <p:spPr bwMode="auto">
          <a:xfrm>
            <a:off x="801188" y="1512218"/>
            <a:ext cx="4107180" cy="9041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0" i="0" cap="none" spc="0">
                <a:solidFill>
                  <a:srgbClr val="000000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600">
                <a:solidFill>
                  <a:schemeClr val="accent6">
                    <a:lumMod val="20000"/>
                    <a:lumOff val="80000"/>
                  </a:schemeClr>
                </a:solidFill>
              </a:rPr>
              <a:t>Management</a:t>
            </a:r>
            <a:endParaRPr lang="lt-LT" sz="360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2" name="Graphic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14976" y="2611367"/>
            <a:ext cx="2879605" cy="2734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21</a:t>
            </a:fld>
            <a:r>
              <a:rPr lang="en-US"/>
              <a:t> </a:t>
            </a:r>
            <a:endParaRPr lang="en-US"/>
          </a:p>
        </p:txBody>
      </p:sp>
      <p:sp>
        <p:nvSpPr>
          <p:cNvPr id="18" name="Rectangle: Rounded Corners 17"/>
          <p:cNvSpPr/>
          <p:nvPr/>
        </p:nvSpPr>
        <p:spPr bwMode="auto">
          <a:xfrm>
            <a:off x="-959365" y="2349005"/>
            <a:ext cx="5321503" cy="119171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: Rounded Corners 23"/>
          <p:cNvSpPr/>
          <p:nvPr/>
        </p:nvSpPr>
        <p:spPr bwMode="auto">
          <a:xfrm>
            <a:off x="5239062" y="5035449"/>
            <a:ext cx="8019738" cy="1199213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 Placeholder 2"/>
          <p:cNvSpPr txBox="1"/>
          <p:nvPr/>
        </p:nvSpPr>
        <p:spPr bwMode="auto">
          <a:xfrm>
            <a:off x="825759" y="2796917"/>
            <a:ext cx="3355172" cy="307777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Grantipo"/>
              <a:buChar char="–"/>
              <a:defRPr/>
            </a:pPr>
            <a:r>
              <a:rPr lang="en-GB" sz="1400">
                <a:solidFill>
                  <a:schemeClr val="bg2"/>
                </a:solidFill>
              </a:rPr>
              <a:t>University to school programme</a:t>
            </a:r>
            <a:endParaRPr/>
          </a:p>
        </p:txBody>
      </p:sp>
      <p:sp>
        <p:nvSpPr>
          <p:cNvPr id="19" name="Rectangle: Rounded Corners 18"/>
          <p:cNvSpPr/>
          <p:nvPr/>
        </p:nvSpPr>
        <p:spPr bwMode="auto">
          <a:xfrm>
            <a:off x="0" y="3540723"/>
            <a:ext cx="12192000" cy="1494726"/>
          </a:xfrm>
          <a:prstGeom prst="roundRect">
            <a:avLst>
              <a:gd name="adj" fmla="val 0"/>
            </a:avLst>
          </a:prstGeom>
          <a:solidFill>
            <a:schemeClr val="accent4">
              <a:lumMod val="60000"/>
              <a:lumOff val="4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schemeClr val="bg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 bwMode="auto">
          <a:xfrm>
            <a:off x="808816" y="3772528"/>
            <a:ext cx="10574368" cy="1061829"/>
            <a:chOff x="808816" y="3612698"/>
            <a:chExt cx="10574368" cy="1061829"/>
          </a:xfrm>
        </p:grpSpPr>
        <p:sp>
          <p:nvSpPr>
            <p:cNvPr id="11" name="Text Placeholder 2"/>
            <p:cNvSpPr txBox="1"/>
            <p:nvPr/>
          </p:nvSpPr>
          <p:spPr bwMode="auto">
            <a:xfrm>
              <a:off x="808816" y="3612698"/>
              <a:ext cx="2718091" cy="1061829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spcCol="540000" rtlCol="0" anchor="t">
              <a:spAutoFit/>
            </a:bodyPr>
            <a:lstStyle>
              <a:lvl1pPr marL="612000" indent="-612000" algn="l" defTabSz="914400">
                <a:lnSpc>
                  <a:spcPct val="120000"/>
                </a:lnSpc>
                <a:spcBef>
                  <a:spcPts val="1200"/>
                </a:spcBef>
                <a:buClr>
                  <a:schemeClr val="accent3"/>
                </a:buClr>
                <a:buSzPct val="180000"/>
                <a:buFont typeface="Grantipo"/>
                <a:buChar char="—"/>
                <a:defRPr sz="160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1pPr>
              <a:lvl2pPr marL="6858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2pPr>
              <a:lvl3pPr marL="11430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3pPr>
              <a:lvl4pPr marL="16002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4pPr>
              <a:lvl5pPr marL="20574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36000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en-GB" cap="all">
                  <a:solidFill>
                    <a:schemeClr val="bg2"/>
                  </a:solidFill>
                  <a:latin typeface="Grantipo SemiBold"/>
                </a:rPr>
                <a:t>Bachelor’s:</a:t>
              </a:r>
              <a:endParaRPr lang="lt-LT" cap="all">
                <a:solidFill>
                  <a:schemeClr val="bg2"/>
                </a:solidFill>
                <a:latin typeface="Grantipo SemiBold"/>
              </a:endParaRPr>
            </a:p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Grantipo"/>
                <a:buChar char="–"/>
                <a:defRPr/>
              </a:pPr>
              <a:r>
                <a:rPr lang="en-GB" sz="1400">
                  <a:solidFill>
                    <a:schemeClr val="bg2"/>
                  </a:solidFill>
                </a:rPr>
                <a:t>2 Minors (from Jan 2021)</a:t>
              </a:r>
              <a:endParaRPr lang="lt-LT" sz="1400">
                <a:solidFill>
                  <a:schemeClr val="bg2"/>
                </a:solidFill>
              </a:endParaRPr>
            </a:p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Grantipo"/>
                <a:buChar char="–"/>
                <a:defRPr/>
              </a:pPr>
              <a:r>
                <a:rPr lang="lt-LT" sz="1400">
                  <a:solidFill>
                    <a:schemeClr val="bg2"/>
                  </a:solidFill>
                </a:rPr>
                <a:t>Professional </a:t>
              </a:r>
              <a:r>
                <a:rPr lang="lt-LT" sz="1400">
                  <a:solidFill>
                    <a:schemeClr val="bg2"/>
                  </a:solidFill>
                </a:rPr>
                <a:t>Minor</a:t>
              </a:r>
              <a:r>
                <a:rPr lang="lt-LT" sz="1400">
                  <a:solidFill>
                    <a:schemeClr val="bg2"/>
                  </a:solidFill>
                </a:rPr>
                <a:t> </a:t>
              </a:r>
              <a:r>
                <a:rPr lang="lt-LT" sz="1400">
                  <a:solidFill>
                    <a:schemeClr val="bg2"/>
                  </a:solidFill>
                </a:rPr>
                <a:t>courses</a:t>
              </a:r>
              <a:r>
                <a:rPr lang="lt-LT" sz="1400">
                  <a:solidFill>
                    <a:schemeClr val="bg2"/>
                  </a:solidFill>
                </a:rPr>
                <a:t> </a:t>
              </a:r>
              <a:br>
                <a:rPr lang="en-US" sz="1400">
                  <a:solidFill>
                    <a:schemeClr val="bg2"/>
                  </a:solidFill>
                </a:rPr>
              </a:br>
              <a:r>
                <a:rPr lang="lt-LT" sz="1400">
                  <a:solidFill>
                    <a:schemeClr val="bg2"/>
                  </a:solidFill>
                </a:rPr>
                <a:t>(</a:t>
              </a:r>
              <a:r>
                <a:rPr lang="en-US" sz="1400">
                  <a:solidFill>
                    <a:schemeClr val="bg2"/>
                  </a:solidFill>
                </a:rPr>
                <a:t>from </a:t>
              </a:r>
              <a:r>
                <a:rPr lang="lt-LT" sz="1400">
                  <a:solidFill>
                    <a:schemeClr val="bg2"/>
                  </a:solidFill>
                </a:rPr>
                <a:t>Sep</a:t>
              </a:r>
              <a:r>
                <a:rPr lang="lt-LT" sz="1400">
                  <a:solidFill>
                    <a:schemeClr val="bg2"/>
                  </a:solidFill>
                </a:rPr>
                <a:t> 2021)</a:t>
              </a:r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13" name="Text Placeholder 2"/>
            <p:cNvSpPr txBox="1"/>
            <p:nvPr/>
          </p:nvSpPr>
          <p:spPr bwMode="auto">
            <a:xfrm>
              <a:off x="3960321" y="3612698"/>
              <a:ext cx="3710478" cy="846385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spcCol="540000" rtlCol="0" anchor="t">
              <a:spAutoFit/>
            </a:bodyPr>
            <a:lstStyle>
              <a:lvl1pPr marL="612000" indent="-612000" algn="l" defTabSz="914400">
                <a:lnSpc>
                  <a:spcPct val="120000"/>
                </a:lnSpc>
                <a:spcBef>
                  <a:spcPts val="1200"/>
                </a:spcBef>
                <a:buClr>
                  <a:schemeClr val="accent3"/>
                </a:buClr>
                <a:buSzPct val="180000"/>
                <a:buFont typeface="Grantipo"/>
                <a:buChar char="—"/>
                <a:defRPr sz="160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1pPr>
              <a:lvl2pPr marL="6858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2pPr>
              <a:lvl3pPr marL="11430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3pPr>
              <a:lvl4pPr marL="16002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4pPr>
              <a:lvl5pPr marL="20574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36000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en-GB" cap="all">
                  <a:solidFill>
                    <a:schemeClr val="bg2"/>
                  </a:solidFill>
                  <a:latin typeface="Grantipo SemiBold"/>
                </a:rPr>
                <a:t>MASTER’s</a:t>
              </a:r>
              <a:endParaRPr lang="lt-LT" cap="all">
                <a:solidFill>
                  <a:schemeClr val="bg2"/>
                </a:solidFill>
                <a:latin typeface="Grantipo SemiBold"/>
              </a:endParaRPr>
            </a:p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Grantipo"/>
                <a:buChar char="–"/>
                <a:defRPr/>
              </a:pPr>
              <a:r>
                <a:rPr lang="fr-FR" sz="1400">
                  <a:solidFill>
                    <a:schemeClr val="bg2"/>
                  </a:solidFill>
                </a:rPr>
                <a:t>2 joint programmes (</a:t>
              </a:r>
              <a:r>
                <a:rPr lang="lt-LT" sz="1400">
                  <a:solidFill>
                    <a:schemeClr val="bg2"/>
                  </a:solidFill>
                </a:rPr>
                <a:t>from</a:t>
              </a:r>
              <a:r>
                <a:rPr lang="lt-LT" sz="1400">
                  <a:solidFill>
                    <a:schemeClr val="bg2"/>
                  </a:solidFill>
                </a:rPr>
                <a:t> </a:t>
              </a:r>
              <a:r>
                <a:rPr lang="fr-FR" sz="1400">
                  <a:solidFill>
                    <a:schemeClr val="bg2"/>
                  </a:solidFill>
                </a:rPr>
                <a:t>Sep 2021)</a:t>
              </a:r>
              <a:endParaRPr/>
            </a:p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Grantipo"/>
                <a:buChar char="–"/>
                <a:defRPr/>
              </a:pPr>
              <a:r>
                <a:rPr lang="fr-FR" sz="1400">
                  <a:solidFill>
                    <a:schemeClr val="bg2"/>
                  </a:solidFill>
                </a:rPr>
                <a:t>Specialisation</a:t>
              </a:r>
              <a:r>
                <a:rPr lang="fr-FR" sz="1400">
                  <a:solidFill>
                    <a:schemeClr val="bg2"/>
                  </a:solidFill>
                </a:rPr>
                <a:t> courses (</a:t>
              </a:r>
              <a:r>
                <a:rPr lang="lt-LT" sz="1400">
                  <a:solidFill>
                    <a:schemeClr val="bg2"/>
                  </a:solidFill>
                </a:rPr>
                <a:t>from</a:t>
              </a:r>
              <a:r>
                <a:rPr lang="en-US" sz="1400">
                  <a:solidFill>
                    <a:schemeClr val="bg2"/>
                  </a:solidFill>
                </a:rPr>
                <a:t> </a:t>
              </a:r>
              <a:r>
                <a:rPr lang="fr-FR" sz="1400">
                  <a:solidFill>
                    <a:schemeClr val="bg2"/>
                  </a:solidFill>
                </a:rPr>
                <a:t>Sep 2021)</a:t>
              </a:r>
              <a:endParaRPr/>
            </a:p>
          </p:txBody>
        </p:sp>
        <p:sp>
          <p:nvSpPr>
            <p:cNvPr id="15" name="Text Placeholder 2"/>
            <p:cNvSpPr txBox="1"/>
            <p:nvPr/>
          </p:nvSpPr>
          <p:spPr bwMode="auto">
            <a:xfrm>
              <a:off x="7948329" y="3663331"/>
              <a:ext cx="3434855" cy="630941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spcCol="540000" rtlCol="0" anchor="t">
              <a:spAutoFit/>
            </a:bodyPr>
            <a:lstStyle>
              <a:lvl1pPr marL="612000" indent="-612000" algn="l" defTabSz="914400">
                <a:lnSpc>
                  <a:spcPct val="120000"/>
                </a:lnSpc>
                <a:spcBef>
                  <a:spcPts val="1200"/>
                </a:spcBef>
                <a:buClr>
                  <a:schemeClr val="accent3"/>
                </a:buClr>
                <a:buSzPct val="180000"/>
                <a:buFont typeface="Grantipo"/>
                <a:buChar char="—"/>
                <a:defRPr sz="160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1pPr>
              <a:lvl2pPr marL="6858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2pPr>
              <a:lvl3pPr marL="11430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3pPr>
              <a:lvl4pPr marL="16002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4pPr>
              <a:lvl5pPr marL="20574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36000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en-GB" cap="all">
                  <a:solidFill>
                    <a:schemeClr val="bg2"/>
                  </a:solidFill>
                  <a:latin typeface="Grantipo SemiBold"/>
                </a:rPr>
                <a:t>Ph.D.:</a:t>
              </a:r>
              <a:endParaRPr lang="lt-LT" cap="all">
                <a:solidFill>
                  <a:schemeClr val="bg2"/>
                </a:solidFill>
                <a:latin typeface="Grantipo SemiBold"/>
              </a:endParaRPr>
            </a:p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buClr>
                  <a:schemeClr val="bg2"/>
                </a:buClr>
                <a:buFont typeface="Grantipo"/>
                <a:buChar char="–"/>
                <a:defRPr/>
              </a:pPr>
              <a:r>
                <a:rPr lang="fr-FR" sz="1400">
                  <a:solidFill>
                    <a:schemeClr val="bg2"/>
                  </a:solidFill>
                </a:rPr>
                <a:t>1 joint programme (</a:t>
              </a:r>
              <a:r>
                <a:rPr lang="lt-LT" sz="1400">
                  <a:solidFill>
                    <a:schemeClr val="bg2"/>
                  </a:solidFill>
                </a:rPr>
                <a:t>from</a:t>
              </a:r>
              <a:r>
                <a:rPr lang="lt-LT" sz="1400">
                  <a:solidFill>
                    <a:schemeClr val="bg2"/>
                  </a:solidFill>
                </a:rPr>
                <a:t> </a:t>
              </a:r>
              <a:r>
                <a:rPr lang="fr-FR" sz="1400">
                  <a:solidFill>
                    <a:schemeClr val="bg2"/>
                  </a:solidFill>
                </a:rPr>
                <a:t>Sep 2021)</a:t>
              </a:r>
              <a:endParaRPr/>
            </a:p>
          </p:txBody>
        </p:sp>
      </p:grpSp>
      <p:cxnSp>
        <p:nvCxnSpPr>
          <p:cNvPr id="20" name="Straight Connector 19"/>
          <p:cNvCxnSpPr>
            <a:cxnSpLocks/>
          </p:cNvCxnSpPr>
          <p:nvPr/>
        </p:nvCxnSpPr>
        <p:spPr bwMode="auto">
          <a:xfrm>
            <a:off x="783060" y="769361"/>
            <a:ext cx="0" cy="955263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 bwMode="auto">
          <a:xfrm>
            <a:off x="5756767" y="5367380"/>
            <a:ext cx="5468001" cy="523221"/>
            <a:chOff x="825759" y="4893013"/>
            <a:chExt cx="5468001" cy="523221"/>
          </a:xfrm>
        </p:grpSpPr>
        <p:sp>
          <p:nvSpPr>
            <p:cNvPr id="26" name="Text Placeholder 2"/>
            <p:cNvSpPr txBox="1"/>
            <p:nvPr/>
          </p:nvSpPr>
          <p:spPr bwMode="auto">
            <a:xfrm>
              <a:off x="825759" y="4893014"/>
              <a:ext cx="2653881" cy="523220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spcCol="540000" rtlCol="0" anchor="t">
              <a:spAutoFit/>
            </a:bodyPr>
            <a:lstStyle>
              <a:lvl1pPr marL="612000" indent="-612000" algn="l" defTabSz="914400">
                <a:lnSpc>
                  <a:spcPct val="120000"/>
                </a:lnSpc>
                <a:spcBef>
                  <a:spcPts val="1200"/>
                </a:spcBef>
                <a:buClr>
                  <a:schemeClr val="accent3"/>
                </a:buClr>
                <a:buSzPct val="180000"/>
                <a:buFont typeface="Grantipo"/>
                <a:buChar char="—"/>
                <a:defRPr sz="160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1pPr>
              <a:lvl2pPr marL="6858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2pPr>
              <a:lvl3pPr marL="11430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3pPr>
              <a:lvl4pPr marL="16002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4pPr>
              <a:lvl5pPr marL="20574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Grantipo"/>
                <a:buChar char="–"/>
                <a:defRPr/>
              </a:pPr>
              <a:r>
                <a:rPr lang="fr-FR" sz="1400">
                  <a:solidFill>
                    <a:schemeClr val="bg2"/>
                  </a:solidFill>
                </a:rPr>
                <a:t>Qualification </a:t>
              </a:r>
              <a:r>
                <a:rPr lang="fr-FR" sz="1400">
                  <a:solidFill>
                    <a:schemeClr val="bg2"/>
                  </a:solidFill>
                </a:rPr>
                <a:t>development</a:t>
              </a:r>
              <a:r>
                <a:rPr lang="fr-FR" sz="1400">
                  <a:solidFill>
                    <a:schemeClr val="bg2"/>
                  </a:solidFill>
                </a:rPr>
                <a:t> courses (</a:t>
              </a:r>
              <a:r>
                <a:rPr lang="lt-LT" sz="1400">
                  <a:solidFill>
                    <a:schemeClr val="bg2"/>
                  </a:solidFill>
                </a:rPr>
                <a:t>from</a:t>
              </a:r>
              <a:r>
                <a:rPr lang="lt-LT" sz="1400">
                  <a:solidFill>
                    <a:schemeClr val="bg2"/>
                  </a:solidFill>
                </a:rPr>
                <a:t> </a:t>
              </a:r>
              <a:r>
                <a:rPr lang="fr-FR" sz="1400">
                  <a:solidFill>
                    <a:schemeClr val="bg2"/>
                  </a:solidFill>
                </a:rPr>
                <a:t>Mar 2021)</a:t>
              </a:r>
              <a:endParaRPr/>
            </a:p>
          </p:txBody>
        </p:sp>
        <p:sp>
          <p:nvSpPr>
            <p:cNvPr id="16" name="Text Placeholder 2"/>
            <p:cNvSpPr txBox="1"/>
            <p:nvPr/>
          </p:nvSpPr>
          <p:spPr bwMode="auto">
            <a:xfrm>
              <a:off x="3960322" y="4893013"/>
              <a:ext cx="2333437" cy="523220"/>
            </a:xfrm>
            <a:prstGeom prst="rect">
              <a:avLst/>
            </a:prstGeom>
            <a:grpFill/>
          </p:spPr>
          <p:txBody>
            <a:bodyPr vert="horz" wrap="square" lIns="91440" tIns="45720" rIns="91440" bIns="45720" numCol="1" spcCol="540000" rtlCol="0" anchor="t">
              <a:spAutoFit/>
            </a:bodyPr>
            <a:lstStyle>
              <a:lvl1pPr marL="612000" indent="-612000" algn="l" defTabSz="914400">
                <a:lnSpc>
                  <a:spcPct val="120000"/>
                </a:lnSpc>
                <a:spcBef>
                  <a:spcPts val="1200"/>
                </a:spcBef>
                <a:buClr>
                  <a:schemeClr val="accent3"/>
                </a:buClr>
                <a:buSzPct val="180000"/>
                <a:buFont typeface="Grantipo"/>
                <a:buChar char="—"/>
                <a:defRPr sz="160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1pPr>
              <a:lvl2pPr marL="6858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2pPr>
              <a:lvl3pPr marL="11430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3pPr>
              <a:lvl4pPr marL="16002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4pPr>
              <a:lvl5pPr marL="2057400" indent="-228600" algn="l" defTabSz="914400">
                <a:lnSpc>
                  <a:spcPct val="120000"/>
                </a:lnSpc>
                <a:spcBef>
                  <a:spcPts val="500"/>
                </a:spcBef>
                <a:buClr>
                  <a:schemeClr val="accent3"/>
                </a:buClr>
                <a:buSzPct val="130000"/>
                <a:buFont typeface=".SFNSDisplay"/>
                <a:buChar char="│"/>
                <a:defRPr sz="1550">
                  <a:solidFill>
                    <a:schemeClr val="tx1"/>
                  </a:solidFill>
                  <a:latin typeface="Grantipo"/>
                  <a:ea typeface="Grantipo"/>
                  <a:cs typeface="Grantipo"/>
                </a:defRPr>
              </a:lvl5pPr>
              <a:lvl6pPr marL="25146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0" indent="-36000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Grantipo"/>
                <a:buChar char="–"/>
                <a:defRPr/>
              </a:pPr>
              <a:r>
                <a:rPr lang="fr-FR" sz="1400">
                  <a:solidFill>
                    <a:schemeClr val="bg2"/>
                  </a:solidFill>
                </a:rPr>
                <a:t>Specialisation</a:t>
              </a:r>
              <a:r>
                <a:rPr lang="fr-FR" sz="1400">
                  <a:solidFill>
                    <a:schemeClr val="bg2"/>
                  </a:solidFill>
                </a:rPr>
                <a:t> courses</a:t>
              </a:r>
              <a:br>
                <a:rPr lang="lt-LT" sz="1400">
                  <a:solidFill>
                    <a:schemeClr val="bg2"/>
                  </a:solidFill>
                </a:rPr>
              </a:br>
              <a:r>
                <a:rPr lang="fr-FR" sz="1400">
                  <a:solidFill>
                    <a:schemeClr val="bg2"/>
                  </a:solidFill>
                </a:rPr>
                <a:t>(</a:t>
              </a:r>
              <a:r>
                <a:rPr lang="lt-LT" sz="1400">
                  <a:solidFill>
                    <a:schemeClr val="bg2"/>
                  </a:solidFill>
                </a:rPr>
                <a:t>from</a:t>
              </a:r>
              <a:r>
                <a:rPr lang="lt-LT" sz="1400">
                  <a:solidFill>
                    <a:schemeClr val="bg2"/>
                  </a:solidFill>
                </a:rPr>
                <a:t> </a:t>
              </a:r>
              <a:r>
                <a:rPr lang="fr-FR" sz="1400">
                  <a:solidFill>
                    <a:schemeClr val="bg2"/>
                  </a:solidFill>
                </a:rPr>
                <a:t>Sep 2021)</a:t>
              </a:r>
              <a:endParaRPr/>
            </a:p>
          </p:txBody>
        </p:sp>
      </p:grpSp>
      <p:sp>
        <p:nvSpPr>
          <p:cNvPr id="23" name="Title 5"/>
          <p:cNvSpPr>
            <a:spLocks noGrp="1"/>
          </p:cNvSpPr>
          <p:nvPr>
            <p:ph type="title"/>
          </p:nvPr>
        </p:nvSpPr>
        <p:spPr bwMode="auto">
          <a:xfrm>
            <a:off x="1074420" y="769361"/>
            <a:ext cx="9666885" cy="584520"/>
          </a:xfrm>
        </p:spPr>
        <p:txBody>
          <a:bodyPr/>
          <a:lstStyle/>
          <a:p>
            <a:pPr>
              <a:defRPr/>
            </a:pPr>
            <a:r>
              <a:rPr lang="lt-LT"/>
              <a:t>A </a:t>
            </a:r>
            <a:r>
              <a:rPr lang="lt-LT"/>
              <a:t>comprehensive</a:t>
            </a:r>
            <a:r>
              <a:rPr lang="lt-LT"/>
              <a:t> </a:t>
            </a:r>
            <a:r>
              <a:rPr lang="lt-LT"/>
              <a:t>academic</a:t>
            </a:r>
            <a:r>
              <a:rPr lang="en-GB"/>
              <a:t> o</a:t>
            </a:r>
            <a:r>
              <a:rPr lang="lt-LT"/>
              <a:t>ffer</a:t>
            </a:r>
            <a:endParaRPr lang="lt-LT"/>
          </a:p>
        </p:txBody>
      </p:sp>
      <p:sp>
        <p:nvSpPr>
          <p:cNvPr id="25" name="Text Placeholder 1"/>
          <p:cNvSpPr txBox="1"/>
          <p:nvPr/>
        </p:nvSpPr>
        <p:spPr bwMode="auto">
          <a:xfrm>
            <a:off x="1074421" y="1353880"/>
            <a:ext cx="7907121" cy="561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None/>
              <a:defRPr sz="1600" b="0" i="0" cap="all">
                <a:solidFill>
                  <a:srgbClr val="346FFD"/>
                </a:solidFill>
                <a:latin typeface="Campton Medium"/>
                <a:ea typeface="Campton Medium"/>
                <a:cs typeface="Campton Medium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FROM SCHOOLS TO PROFESSIONALS: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83721" y="822960"/>
            <a:ext cx="2860120" cy="5572302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8431399" y="3730917"/>
            <a:ext cx="2056671" cy="0"/>
          </a:xfrm>
          <a:prstGeom prst="line">
            <a:avLst/>
          </a:prstGeom>
          <a:ln w="15875" cap="rnd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 bwMode="auto">
          <a:xfrm>
            <a:off x="8431399" y="4035972"/>
            <a:ext cx="1437820" cy="1483734"/>
          </a:xfrm>
          <a:prstGeom prst="line">
            <a:avLst/>
          </a:prstGeom>
          <a:ln w="15875" cap="rnd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 bwMode="auto">
          <a:xfrm>
            <a:off x="1" y="0"/>
            <a:ext cx="8500228" cy="685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/>
              <a:t>v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22</a:t>
            </a:fld>
            <a:r>
              <a:rPr lang="en-US"/>
              <a:t> 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 bwMode="auto">
          <a:xfrm>
            <a:off x="1141669" y="2675626"/>
            <a:ext cx="4718854" cy="2954879"/>
          </a:xfrm>
        </p:spPr>
        <p:txBody>
          <a:bodyPr numCol="1"/>
          <a:lstStyle/>
          <a:p>
            <a:pPr>
              <a:defRPr/>
            </a:pPr>
            <a:r>
              <a:rPr lang="en-GB" sz="1400"/>
              <a:t>Creation of a joint mobility office </a:t>
            </a:r>
            <a:endParaRPr/>
          </a:p>
          <a:p>
            <a:pPr>
              <a:defRPr/>
            </a:pPr>
            <a:r>
              <a:rPr lang="en-GB" sz="1400"/>
              <a:t>Development of a common mobility package </a:t>
            </a:r>
            <a:endParaRPr/>
          </a:p>
          <a:p>
            <a:pPr>
              <a:defRPr/>
            </a:pPr>
            <a:r>
              <a:rPr lang="en-GB" sz="1400"/>
              <a:t>Facilitation of mobility within EU-CONEXUS partners (physical, virtual, blended)</a:t>
            </a:r>
            <a:endParaRPr/>
          </a:p>
          <a:p>
            <a:pPr>
              <a:defRPr/>
            </a:pPr>
            <a:r>
              <a:rPr lang="en-GB" sz="1400"/>
              <a:t>Short mobility for students and staff </a:t>
            </a:r>
            <a:endParaRPr/>
          </a:p>
          <a:p>
            <a:pPr>
              <a:defRPr/>
            </a:pPr>
            <a:r>
              <a:rPr lang="en-GB" sz="1400"/>
              <a:t>Implementation of Erasmus Without Paper</a:t>
            </a:r>
            <a:endParaRPr/>
          </a:p>
          <a:p>
            <a:pPr>
              <a:defRPr/>
            </a:pPr>
            <a:r>
              <a:rPr lang="en-GB" sz="1400"/>
              <a:t>Intra EU-CONEXUS student card</a:t>
            </a:r>
            <a:endParaRPr/>
          </a:p>
        </p:txBody>
      </p:sp>
      <p:sp>
        <p:nvSpPr>
          <p:cNvPr id="10" name="ZoneTexte 4"/>
          <p:cNvSpPr txBox="1"/>
          <p:nvPr/>
        </p:nvSpPr>
        <p:spPr bwMode="auto">
          <a:xfrm>
            <a:off x="7396508" y="805256"/>
            <a:ext cx="8441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sz="1200">
                <a:latin typeface="Grantipo"/>
              </a:rPr>
              <a:t>Students</a:t>
            </a:r>
            <a:endParaRPr lang="fr-FR" sz="1200">
              <a:latin typeface="Grantipo"/>
            </a:endParaRPr>
          </a:p>
        </p:txBody>
      </p:sp>
      <p:sp>
        <p:nvSpPr>
          <p:cNvPr id="11" name="ZoneTexte 4"/>
          <p:cNvSpPr txBox="1"/>
          <p:nvPr/>
        </p:nvSpPr>
        <p:spPr bwMode="auto">
          <a:xfrm>
            <a:off x="6901924" y="1334369"/>
            <a:ext cx="133877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sz="1200">
                <a:latin typeface="Grantipo"/>
              </a:rPr>
              <a:t> Ph. D students</a:t>
            </a:r>
            <a:endParaRPr lang="fr-FR" sz="1200">
              <a:latin typeface="Grantipo"/>
            </a:endParaRPr>
          </a:p>
        </p:txBody>
      </p:sp>
      <p:sp>
        <p:nvSpPr>
          <p:cNvPr id="12" name="ZoneTexte 4"/>
          <p:cNvSpPr txBox="1"/>
          <p:nvPr/>
        </p:nvSpPr>
        <p:spPr bwMode="auto">
          <a:xfrm>
            <a:off x="5802280" y="1863482"/>
            <a:ext cx="24384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sz="1200">
                <a:latin typeface="Grantipo"/>
              </a:rPr>
              <a:t>Teaching and research staff</a:t>
            </a:r>
            <a:endParaRPr lang="fr-FR" sz="1200">
              <a:latin typeface="Grantipo"/>
            </a:endParaRPr>
          </a:p>
        </p:txBody>
      </p:sp>
      <p:sp>
        <p:nvSpPr>
          <p:cNvPr id="13" name="ZoneTexte 4"/>
          <p:cNvSpPr txBox="1"/>
          <p:nvPr/>
        </p:nvSpPr>
        <p:spPr bwMode="auto">
          <a:xfrm>
            <a:off x="5482914" y="2376457"/>
            <a:ext cx="28207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sz="1200">
                <a:latin typeface="Grantipo"/>
              </a:rPr>
              <a:t>Administration and services staff</a:t>
            </a:r>
            <a:endParaRPr lang="fr-FR" sz="1200">
              <a:latin typeface="Grantipo"/>
            </a:endParaRPr>
          </a:p>
        </p:txBody>
      </p:sp>
      <p:sp>
        <p:nvSpPr>
          <p:cNvPr id="20" name="ZoneTexte 4"/>
          <p:cNvSpPr txBox="1"/>
          <p:nvPr/>
        </p:nvSpPr>
        <p:spPr bwMode="auto">
          <a:xfrm rot="1832965">
            <a:off x="9153624" y="2521737"/>
            <a:ext cx="5184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sz="2000" b="1">
                <a:solidFill>
                  <a:schemeClr val="accent3"/>
                </a:solidFill>
                <a:latin typeface="Grantipo"/>
              </a:rPr>
              <a:t>5</a:t>
            </a:r>
            <a:r>
              <a:rPr lang="en-US" sz="2000" b="1">
                <a:solidFill>
                  <a:schemeClr val="accent3"/>
                </a:solidFill>
                <a:latin typeface="Grantipo"/>
              </a:rPr>
              <a:t>%</a:t>
            </a:r>
            <a:endParaRPr lang="fr-FR" sz="2000" b="1">
              <a:solidFill>
                <a:schemeClr val="accent3"/>
              </a:solidFill>
              <a:latin typeface="Grantipo"/>
            </a:endParaRPr>
          </a:p>
        </p:txBody>
      </p:sp>
      <p:sp>
        <p:nvSpPr>
          <p:cNvPr id="23" name="ZoneTexte 4"/>
          <p:cNvSpPr txBox="1"/>
          <p:nvPr/>
        </p:nvSpPr>
        <p:spPr bwMode="auto">
          <a:xfrm rot="2720399">
            <a:off x="9746739" y="2339077"/>
            <a:ext cx="5184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sz="2000" b="1">
                <a:solidFill>
                  <a:schemeClr val="accent3"/>
                </a:solidFill>
                <a:latin typeface="Grantipo"/>
              </a:rPr>
              <a:t>10</a:t>
            </a:r>
            <a:r>
              <a:rPr lang="en-US" sz="1600" b="1">
                <a:solidFill>
                  <a:schemeClr val="accent3"/>
                </a:solidFill>
                <a:latin typeface="Grantipo"/>
              </a:rPr>
              <a:t>%</a:t>
            </a:r>
            <a:endParaRPr lang="fr-FR" sz="1600" b="1">
              <a:solidFill>
                <a:schemeClr val="accent3"/>
              </a:solidFill>
              <a:latin typeface="Grantipo"/>
            </a:endParaRPr>
          </a:p>
        </p:txBody>
      </p:sp>
      <p:sp>
        <p:nvSpPr>
          <p:cNvPr id="29" name="ZoneTexte 4"/>
          <p:cNvSpPr txBox="1"/>
          <p:nvPr/>
        </p:nvSpPr>
        <p:spPr bwMode="auto">
          <a:xfrm rot="19798240">
            <a:off x="9754777" y="5536452"/>
            <a:ext cx="61157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1600" b="1">
                <a:solidFill>
                  <a:schemeClr val="accent2"/>
                </a:solidFill>
                <a:latin typeface="Grantipo"/>
              </a:rPr>
              <a:t>10</a:t>
            </a:r>
            <a:r>
              <a:rPr lang="en-US" sz="1600" b="1">
                <a:solidFill>
                  <a:schemeClr val="accent2"/>
                </a:solidFill>
                <a:latin typeface="Grantipo"/>
              </a:rPr>
              <a:t>%</a:t>
            </a:r>
            <a:endParaRPr lang="fr-FR" sz="1600" b="1">
              <a:solidFill>
                <a:schemeClr val="accent2"/>
              </a:solidFill>
              <a:latin typeface="Grantipo"/>
            </a:endParaRPr>
          </a:p>
        </p:txBody>
      </p:sp>
      <p:sp>
        <p:nvSpPr>
          <p:cNvPr id="32" name="ZoneTexte 4"/>
          <p:cNvSpPr txBox="1"/>
          <p:nvPr/>
        </p:nvSpPr>
        <p:spPr bwMode="auto">
          <a:xfrm>
            <a:off x="8844407" y="5796004"/>
            <a:ext cx="5184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chemeClr val="accent3"/>
                </a:solidFill>
                <a:latin typeface="Grantipo"/>
              </a:rPr>
              <a:t>50</a:t>
            </a:r>
            <a:r>
              <a:rPr lang="en-US" sz="2000" b="1">
                <a:solidFill>
                  <a:schemeClr val="accent3"/>
                </a:solidFill>
                <a:latin typeface="Grantipo"/>
              </a:rPr>
              <a:t>%</a:t>
            </a:r>
            <a:endParaRPr lang="fr-FR" sz="2000" b="1">
              <a:solidFill>
                <a:schemeClr val="accent3"/>
              </a:solidFill>
              <a:latin typeface="Grantipo"/>
            </a:endParaRPr>
          </a:p>
        </p:txBody>
      </p:sp>
      <p:sp>
        <p:nvSpPr>
          <p:cNvPr id="33" name="ZoneTexte 4"/>
          <p:cNvSpPr txBox="1"/>
          <p:nvPr/>
        </p:nvSpPr>
        <p:spPr bwMode="auto">
          <a:xfrm rot="18249432">
            <a:off x="10400585" y="4567399"/>
            <a:ext cx="5184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r>
              <a:rPr lang="fr-FR" sz="2000" b="1">
                <a:solidFill>
                  <a:schemeClr val="accent3"/>
                </a:solidFill>
                <a:latin typeface="Grantipo"/>
              </a:rPr>
              <a:t>30</a:t>
            </a:r>
            <a:r>
              <a:rPr lang="en-US" sz="2000" b="1">
                <a:solidFill>
                  <a:schemeClr val="accent3"/>
                </a:solidFill>
                <a:latin typeface="Grantipo"/>
              </a:rPr>
              <a:t>%</a:t>
            </a:r>
            <a:endParaRPr lang="fr-FR" sz="2000" b="1">
              <a:solidFill>
                <a:schemeClr val="accent3"/>
              </a:solidFill>
              <a:latin typeface="Grantipo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16274" y="3545794"/>
            <a:ext cx="2187371" cy="24622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defRPr/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Grantipo"/>
              </a:rPr>
              <a:t>Physical and/or </a:t>
            </a: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Grantipo"/>
              </a:rPr>
              <a:t>virtual</a:t>
            </a: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Grantipo"/>
              </a:rPr>
              <a:t> </a:t>
            </a: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Grantipo"/>
              </a:rPr>
              <a:t>mobility</a:t>
            </a:r>
            <a:endParaRPr lang="fr-FR" sz="1000">
              <a:solidFill>
                <a:schemeClr val="bg1">
                  <a:lumMod val="50000"/>
                </a:schemeClr>
              </a:solidFill>
              <a:latin typeface="Grantipo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833245" y="3922232"/>
            <a:ext cx="1476128" cy="24622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defRPr/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Grantipo"/>
              </a:rPr>
              <a:t>Physical </a:t>
            </a: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Grantipo"/>
              </a:rPr>
              <a:t>mobility</a:t>
            </a:r>
            <a:endParaRPr lang="fr-FR" sz="1000">
              <a:solidFill>
                <a:schemeClr val="bg1">
                  <a:lumMod val="50000"/>
                </a:schemeClr>
              </a:solidFill>
              <a:latin typeface="Grantipo"/>
            </a:endParaRPr>
          </a:p>
        </p:txBody>
      </p:sp>
      <p:sp>
        <p:nvSpPr>
          <p:cNvPr id="26" name="Title 5"/>
          <p:cNvSpPr txBox="1"/>
          <p:nvPr/>
        </p:nvSpPr>
        <p:spPr bwMode="auto">
          <a:xfrm>
            <a:off x="1074420" y="1007621"/>
            <a:ext cx="9666885" cy="58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0" i="0" cap="none" spc="0">
                <a:solidFill>
                  <a:schemeClr val="tx1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r>
              <a:rPr lang="es-ES"/>
              <a:t>Blended</a:t>
            </a:r>
            <a:r>
              <a:rPr lang="es-ES"/>
              <a:t> </a:t>
            </a:r>
            <a:r>
              <a:rPr lang="es-ES"/>
              <a:t>mobility</a:t>
            </a:r>
            <a:endParaRPr lang="lt-LT"/>
          </a:p>
        </p:txBody>
      </p:sp>
      <p:sp>
        <p:nvSpPr>
          <p:cNvPr id="27" name="Text Placeholder 1"/>
          <p:cNvSpPr txBox="1"/>
          <p:nvPr/>
        </p:nvSpPr>
        <p:spPr bwMode="auto">
          <a:xfrm>
            <a:off x="1074421" y="1592140"/>
            <a:ext cx="7907121" cy="561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None/>
              <a:defRPr sz="1600" b="0" i="0" cap="all">
                <a:solidFill>
                  <a:srgbClr val="346FFD"/>
                </a:solidFill>
                <a:latin typeface="Campton Medium"/>
                <a:ea typeface="Campton Medium"/>
                <a:cs typeface="Campton Medium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Mobility objectives</a:t>
            </a:r>
            <a:endParaRPr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 bwMode="auto">
          <a:xfrm>
            <a:off x="783060" y="1007621"/>
            <a:ext cx="0" cy="955263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"/>
            <a:ext cx="570955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auto">
          <a:xfrm>
            <a:off x="965563" y="1896487"/>
            <a:ext cx="4107180" cy="4027633"/>
          </a:xfrm>
        </p:spPr>
        <p:txBody>
          <a:bodyPr lIns="0" tIns="0" rIns="0" bIns="0"/>
          <a:lstStyle/>
          <a:p>
            <a:pPr>
              <a:defRPr/>
            </a:pPr>
            <a:r>
              <a:rPr lang="en-US">
                <a:solidFill>
                  <a:schemeClr val="accent3">
                    <a:lumMod val="40000"/>
                    <a:lumOff val="60000"/>
                  </a:schemeClr>
                </a:solidFill>
              </a:rPr>
              <a:t>A hub of </a:t>
            </a:r>
            <a:r>
              <a:rPr lang="en-US">
                <a:solidFill>
                  <a:schemeClr val="bg2"/>
                </a:solidFill>
              </a:rPr>
              <a:t>excellence</a:t>
            </a:r>
            <a:r>
              <a:rPr lang="en-US">
                <a:solidFill>
                  <a:schemeClr val="accent3">
                    <a:lumMod val="40000"/>
                    <a:lumOff val="60000"/>
                  </a:schemeClr>
                </a:solidFill>
              </a:rPr>
              <a:t> in Smart Urban C</a:t>
            </a:r>
            <a:r>
              <a:rPr lang="lt-LT">
                <a:solidFill>
                  <a:schemeClr val="accent3">
                    <a:lumMod val="40000"/>
                    <a:lumOff val="60000"/>
                  </a:schemeClr>
                </a:solidFill>
              </a:rPr>
              <a:t>oa</a:t>
            </a:r>
            <a:r>
              <a:rPr lang="en-US">
                <a:solidFill>
                  <a:schemeClr val="accent3">
                    <a:lumMod val="40000"/>
                    <a:lumOff val="60000"/>
                  </a:schemeClr>
                </a:solidFill>
              </a:rPr>
              <a:t>stal</a:t>
            </a:r>
            <a:r>
              <a:rPr lang="en-US">
                <a:solidFill>
                  <a:schemeClr val="accent3">
                    <a:lumMod val="40000"/>
                    <a:lumOff val="60000"/>
                  </a:schemeClr>
                </a:solidFill>
              </a:rPr>
              <a:t> Sustainability</a:t>
            </a:r>
            <a:endParaRPr lang="es-E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 bwMode="auto">
          <a:xfrm>
            <a:off x="6482446" y="1237862"/>
            <a:ext cx="4488180" cy="370743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s-ES"/>
              <a:t>SYNERGY AND INNOVATION</a:t>
            </a:r>
            <a:endParaRPr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23</a:t>
            </a:fld>
            <a:r>
              <a:rPr lang="en-US"/>
              <a:t> 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 bwMode="auto">
          <a:xfrm>
            <a:off x="6482446" y="1896487"/>
            <a:ext cx="4488180" cy="4210399"/>
          </a:xfrm>
        </p:spPr>
        <p:txBody>
          <a:bodyPr>
            <a:noAutofit/>
          </a:bodyPr>
          <a:lstStyle/>
          <a:p>
            <a:pPr marL="648000" indent="-648000">
              <a:buSzPct val="180000"/>
              <a:buFont typeface="Grantipo"/>
              <a:buChar char="—"/>
              <a:defRPr/>
            </a:pPr>
            <a:r>
              <a:rPr lang="en-GB"/>
              <a:t>A Joint Research Area:</a:t>
            </a:r>
            <a:endParaRPr lang="en-US"/>
          </a:p>
          <a:p>
            <a:pPr marL="972000" lvl="1" indent="-360000">
              <a:buSzPct val="180000"/>
              <a:buFont typeface="Grantipo"/>
              <a:buChar char="–"/>
              <a:defRPr/>
            </a:pPr>
            <a:r>
              <a:rPr lang="en-GB" sz="1400"/>
              <a:t>Life Sciences and Biotechnology</a:t>
            </a:r>
            <a:endParaRPr/>
          </a:p>
          <a:p>
            <a:pPr marL="972000" lvl="1" indent="-360000">
              <a:buSzPct val="180000"/>
              <a:buFont typeface="Grantipo"/>
              <a:buChar char="–"/>
              <a:defRPr/>
            </a:pPr>
            <a:r>
              <a:rPr lang="en-GB" sz="1400"/>
              <a:t>Enviromental</a:t>
            </a:r>
            <a:r>
              <a:rPr lang="en-GB" sz="1400"/>
              <a:t> Sciences and Biodiversity </a:t>
            </a:r>
            <a:endParaRPr lang="en-US" sz="1400"/>
          </a:p>
          <a:p>
            <a:pPr marL="972000" lvl="1" indent="-360000">
              <a:buSzPct val="180000"/>
              <a:buFont typeface="Grantipo"/>
              <a:buChar char="–"/>
              <a:defRPr/>
            </a:pPr>
            <a:r>
              <a:rPr lang="en-GB" sz="1400"/>
              <a:t>Coastal Engineering </a:t>
            </a:r>
            <a:endParaRPr lang="en-US" sz="1400"/>
          </a:p>
          <a:p>
            <a:pPr marL="972000" lvl="1" indent="-360000">
              <a:buSzPct val="180000"/>
              <a:buFont typeface="Grantipo"/>
              <a:buChar char="–"/>
              <a:defRPr/>
            </a:pPr>
            <a:r>
              <a:rPr lang="en-GB" sz="1400"/>
              <a:t>Social Sciences, Culture and </a:t>
            </a:r>
            <a:br>
              <a:rPr lang="en-GB" sz="1400"/>
            </a:br>
            <a:r>
              <a:rPr lang="en-GB" sz="1400"/>
              <a:t>Human Sciences </a:t>
            </a:r>
            <a:endParaRPr/>
          </a:p>
          <a:p>
            <a:pPr marL="648000" indent="-648000">
              <a:buSzPct val="180000"/>
              <a:buFont typeface="Grantipo"/>
              <a:buChar char="—"/>
              <a:defRPr/>
            </a:pPr>
            <a:r>
              <a:rPr lang="en-GB"/>
              <a:t>Development of joint research projects </a:t>
            </a:r>
            <a:endParaRPr/>
          </a:p>
          <a:p>
            <a:pPr marL="648000" indent="-648000">
              <a:buSzPct val="180000"/>
              <a:buFont typeface="Grantipo"/>
              <a:buChar char="—"/>
              <a:defRPr/>
            </a:pPr>
            <a:r>
              <a:rPr lang="en-GB"/>
              <a:t>Wider training opportunities </a:t>
            </a:r>
            <a:endParaRPr/>
          </a:p>
          <a:p>
            <a:pPr marL="648000" indent="-648000">
              <a:buSzPct val="180000"/>
              <a:buFont typeface="Grantipo"/>
              <a:buChar char="—"/>
              <a:defRPr/>
            </a:pPr>
            <a:r>
              <a:rPr lang="en-GB"/>
              <a:t>Access to 6 times more research infrastructures</a:t>
            </a:r>
            <a:endParaRPr/>
          </a:p>
          <a:p>
            <a:pPr marL="648000" indent="-648000">
              <a:buSzPct val="180000"/>
              <a:buFont typeface="Grantipo"/>
              <a:buChar char="—"/>
              <a:defRPr/>
            </a:pPr>
            <a:r>
              <a:rPr lang="en-GB"/>
              <a:t>Joint Ph.D. programme</a:t>
            </a:r>
            <a:endParaRPr/>
          </a:p>
          <a:p>
            <a:pPr>
              <a:defRPr/>
            </a:pPr>
            <a:endParaRPr lang="lt-LT"/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30878" y="963875"/>
            <a:ext cx="965624" cy="932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24</a:t>
            </a:fld>
            <a:r>
              <a:rPr lang="en-US"/>
              <a:t> </a:t>
            </a:r>
            <a:endParaRPr lang="en-US"/>
          </a:p>
        </p:txBody>
      </p:sp>
      <p:sp>
        <p:nvSpPr>
          <p:cNvPr id="3" name="Rectangle: Rounded Corners 2"/>
          <p:cNvSpPr/>
          <p:nvPr/>
        </p:nvSpPr>
        <p:spPr bwMode="auto">
          <a:xfrm>
            <a:off x="2699654" y="989043"/>
            <a:ext cx="2893485" cy="592675"/>
          </a:xfrm>
          <a:prstGeom prst="roundRect">
            <a:avLst>
              <a:gd name="adj" fmla="val 50000"/>
            </a:avLst>
          </a:prstGeom>
          <a:solidFill>
            <a:schemeClr val="accent5">
              <a:alpha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 bwMode="auto">
          <a:xfrm>
            <a:off x="1065342" y="2312790"/>
            <a:ext cx="9737852" cy="3129365"/>
          </a:xfrm>
        </p:spPr>
        <p:txBody>
          <a:bodyPr spcCol="792000"/>
          <a:lstStyle/>
          <a:p>
            <a:pPr marL="396000" indent="-396000">
              <a:buSzPct val="120000"/>
              <a:buFont typeface="+mj-lt"/>
              <a:buAutoNum type="arabicPeriod"/>
              <a:defRPr/>
            </a:pPr>
            <a:r>
              <a:rPr lang="en-GB"/>
              <a:t>European hub of expertise in Smart Urban Costal Development </a:t>
            </a:r>
            <a:endParaRPr/>
          </a:p>
          <a:p>
            <a:pPr marL="396000" indent="-396000">
              <a:buSzPct val="120000"/>
              <a:buFont typeface="+mj-lt"/>
              <a:buAutoNum type="arabicPeriod"/>
              <a:defRPr/>
            </a:pPr>
            <a:r>
              <a:rPr lang="en-GB"/>
              <a:t>R&amp;D infrastructure and services: A gateway to joint R&amp;D and technology transfer services and project </a:t>
            </a:r>
            <a:endParaRPr/>
          </a:p>
          <a:p>
            <a:pPr marL="396000" indent="-396000">
              <a:buSzPct val="120000"/>
              <a:buFont typeface="+mj-lt"/>
              <a:buAutoNum type="arabicPeriod"/>
              <a:defRPr/>
            </a:pPr>
            <a:r>
              <a:rPr lang="en-GB"/>
              <a:t>Inclusion of industry partners through design of programs,  teaching and practice to create talent </a:t>
            </a:r>
            <a:endParaRPr/>
          </a:p>
          <a:p>
            <a:pPr marL="396000" indent="-396000">
              <a:buSzPct val="120000"/>
              <a:buFont typeface="+mj-lt"/>
              <a:buAutoNum type="arabicPeriod"/>
              <a:defRPr/>
            </a:pPr>
            <a:endParaRPr lang="en-GB"/>
          </a:p>
          <a:p>
            <a:pPr marL="396000" indent="-396000">
              <a:buSzPct val="120000"/>
              <a:buFont typeface="+mj-lt"/>
              <a:buAutoNum type="arabicPeriod"/>
              <a:defRPr/>
            </a:pPr>
            <a:r>
              <a:rPr lang="en-GB"/>
              <a:t>An alumni network : a pool of contacts for internship, jobs, mentoring </a:t>
            </a:r>
            <a:endParaRPr/>
          </a:p>
          <a:p>
            <a:pPr marL="396000" indent="-396000">
              <a:buSzPct val="120000"/>
              <a:buFont typeface="+mj-lt"/>
              <a:buAutoNum type="arabicPeriod"/>
              <a:defRPr/>
            </a:pPr>
            <a:r>
              <a:rPr lang="en-GB"/>
              <a:t>Networking : International network of companies, industries, research, institutes, chambers of commerce </a:t>
            </a:r>
            <a:endParaRPr/>
          </a:p>
          <a:p>
            <a:pPr marL="396000" indent="-396000">
              <a:buSzPct val="120000"/>
              <a:buFont typeface="+mj-lt"/>
              <a:buAutoNum type="arabicPeriod"/>
              <a:defRPr/>
            </a:pPr>
            <a:r>
              <a:rPr lang="en-GB"/>
              <a:t>Holistic approach to sustainable regional economic development and support public policies </a:t>
            </a:r>
            <a:endParaRPr/>
          </a:p>
          <a:p>
            <a:pPr marL="396000" indent="-396000">
              <a:buSzPct val="120000"/>
              <a:buFont typeface="+mj-lt"/>
              <a:buAutoNum type="arabicPeriod"/>
              <a:defRPr/>
            </a:pP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auto">
          <a:xfrm>
            <a:off x="1074420" y="1030862"/>
            <a:ext cx="3709074" cy="538417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/>
              <a:t>A </a:t>
            </a:r>
            <a:r>
              <a:rPr lang="lt-LT"/>
              <a:t>close</a:t>
            </a:r>
            <a:r>
              <a:rPr lang="lt-LT"/>
              <a:t> </a:t>
            </a:r>
            <a:r>
              <a:rPr lang="en-US"/>
              <a:t>   </a:t>
            </a:r>
            <a:r>
              <a:rPr lang="lt-LT">
                <a:solidFill>
                  <a:schemeClr val="bg2"/>
                </a:solidFill>
              </a:rPr>
              <a:t>industry</a:t>
            </a:r>
            <a:endParaRPr lang="lt-LT">
              <a:solidFill>
                <a:schemeClr val="bg2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4827038" y="989043"/>
            <a:ext cx="3181582" cy="592675"/>
          </a:xfrm>
          <a:prstGeom prst="roundRect">
            <a:avLst>
              <a:gd name="adj" fmla="val 50000"/>
            </a:avLst>
          </a:prstGeom>
          <a:solidFill>
            <a:schemeClr val="accent3">
              <a:alpha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783060" y="1026989"/>
            <a:ext cx="0" cy="443085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2"/>
          <p:cNvSpPr txBox="1"/>
          <p:nvPr/>
        </p:nvSpPr>
        <p:spPr bwMode="auto">
          <a:xfrm>
            <a:off x="5667163" y="1026989"/>
            <a:ext cx="5097936" cy="53841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0" i="0" cap="none" spc="0">
                <a:solidFill>
                  <a:schemeClr val="tx1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u</a:t>
            </a:r>
            <a:r>
              <a:rPr lang="lt-LT">
                <a:solidFill>
                  <a:schemeClr val="bg2"/>
                </a:solidFill>
              </a:rPr>
              <a:t>niversity</a:t>
            </a:r>
            <a:r>
              <a:rPr lang="en-US">
                <a:solidFill>
                  <a:schemeClr val="bg2"/>
                </a:solidFill>
              </a:rPr>
              <a:t>    </a:t>
            </a:r>
            <a:r>
              <a:rPr lang="lt-LT"/>
              <a:t>cooperation</a:t>
            </a:r>
            <a:endParaRPr lang="lt-L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 bwMode="auto">
          <a:xfrm>
            <a:off x="2064190" y="1575303"/>
            <a:ext cx="8084745" cy="3904215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>
          <a:xfrm>
            <a:off x="4203853" y="3119244"/>
            <a:ext cx="3918718" cy="584520"/>
          </a:xfrm>
        </p:spPr>
        <p:txBody>
          <a:bodyPr/>
          <a:lstStyle/>
          <a:p>
            <a:pPr algn="ctr">
              <a:defRPr/>
            </a:pPr>
            <a:r>
              <a:rPr lang="lt-LT" sz="2600">
                <a:solidFill>
                  <a:schemeClr val="bg2"/>
                </a:solidFill>
              </a:rPr>
              <a:t>An</a:t>
            </a:r>
            <a:r>
              <a:rPr lang="lt-LT" sz="2600">
                <a:solidFill>
                  <a:schemeClr val="bg2"/>
                </a:solidFill>
              </a:rPr>
              <a:t> </a:t>
            </a:r>
            <a:r>
              <a:rPr lang="lt-LT" sz="2600">
                <a:solidFill>
                  <a:schemeClr val="bg2"/>
                </a:solidFill>
              </a:rPr>
              <a:t>inter-university</a:t>
            </a:r>
            <a:r>
              <a:rPr lang="lt-LT" sz="2600">
                <a:solidFill>
                  <a:schemeClr val="bg2"/>
                </a:solidFill>
              </a:rPr>
              <a:t> </a:t>
            </a:r>
            <a:r>
              <a:rPr lang="lt-LT" sz="2600">
                <a:solidFill>
                  <a:schemeClr val="bg2"/>
                </a:solidFill>
              </a:rPr>
              <a:t>campus</a:t>
            </a:r>
            <a:r>
              <a:rPr lang="lt-LT" sz="2600">
                <a:solidFill>
                  <a:schemeClr val="bg2"/>
                </a:solidFill>
              </a:rPr>
              <a:t> </a:t>
            </a:r>
            <a:r>
              <a:rPr lang="lt-LT" sz="2600">
                <a:solidFill>
                  <a:schemeClr val="bg2"/>
                </a:solidFill>
              </a:rPr>
              <a:t>life</a:t>
            </a:r>
            <a:r>
              <a:rPr lang="lt-LT" sz="2600">
                <a:solidFill>
                  <a:schemeClr val="bg2"/>
                </a:solidFill>
              </a:rPr>
              <a:t> </a:t>
            </a:r>
            <a:endParaRPr lang="en-GB" sz="2600">
              <a:solidFill>
                <a:schemeClr val="bg2"/>
              </a:solidFill>
            </a:endParaRPr>
          </a:p>
        </p:txBody>
      </p:sp>
      <p:sp>
        <p:nvSpPr>
          <p:cNvPr id="2" name="Rectangle: Rounded Corners 1"/>
          <p:cNvSpPr/>
          <p:nvPr/>
        </p:nvSpPr>
        <p:spPr bwMode="auto">
          <a:xfrm>
            <a:off x="466754" y="2883559"/>
            <a:ext cx="3615773" cy="1096986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3323" y="3071769"/>
            <a:ext cx="720565" cy="7205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 bwMode="auto">
          <a:xfrm>
            <a:off x="1806050" y="3147171"/>
            <a:ext cx="1939455" cy="5944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1400">
                <a:latin typeface="Campton Medium"/>
                <a:ea typeface="Grantipo"/>
                <a:cs typeface="Grantipo"/>
              </a:rPr>
              <a:t>Promotion of cultures and languages</a:t>
            </a:r>
            <a:endParaRPr/>
          </a:p>
        </p:txBody>
      </p:sp>
      <p:sp>
        <p:nvSpPr>
          <p:cNvPr id="28" name="Rectangle: Rounded Corners 27"/>
          <p:cNvSpPr/>
          <p:nvPr/>
        </p:nvSpPr>
        <p:spPr bwMode="auto">
          <a:xfrm>
            <a:off x="6556078" y="1031081"/>
            <a:ext cx="3265653" cy="10954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TextBox 36"/>
          <p:cNvSpPr txBox="1"/>
          <p:nvPr/>
        </p:nvSpPr>
        <p:spPr bwMode="auto">
          <a:xfrm>
            <a:off x="7891330" y="1248015"/>
            <a:ext cx="1296300" cy="5944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>
                <a:latin typeface="Campton Medium"/>
                <a:ea typeface="Grantipo"/>
                <a:cs typeface="Grantipo"/>
              </a:rPr>
              <a:t>EU-CONEXUS festivals </a:t>
            </a:r>
            <a:endParaRPr/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13132" y="1184962"/>
            <a:ext cx="720565" cy="720565"/>
          </a:xfrm>
          <a:prstGeom prst="rect">
            <a:avLst/>
          </a:prstGeom>
        </p:spPr>
      </p:pic>
      <p:sp>
        <p:nvSpPr>
          <p:cNvPr id="36" name="Rectangle: Rounded Corners 35"/>
          <p:cNvSpPr/>
          <p:nvPr/>
        </p:nvSpPr>
        <p:spPr bwMode="auto">
          <a:xfrm>
            <a:off x="8459593" y="2917095"/>
            <a:ext cx="3265653" cy="109278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TextBox 45"/>
          <p:cNvSpPr txBox="1"/>
          <p:nvPr/>
        </p:nvSpPr>
        <p:spPr bwMode="auto">
          <a:xfrm>
            <a:off x="9794844" y="3266191"/>
            <a:ext cx="1296300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>
                <a:latin typeface="Campton Medium"/>
                <a:ea typeface="Grantipo"/>
                <a:cs typeface="Grantipo"/>
              </a:rPr>
              <a:t>Sport events </a:t>
            </a:r>
            <a:endParaRPr/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16646" y="3081895"/>
            <a:ext cx="720565" cy="720565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 bwMode="auto">
          <a:xfrm>
            <a:off x="2370268" y="4772961"/>
            <a:ext cx="3265653" cy="108329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628332" y="4954460"/>
            <a:ext cx="737995" cy="72845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 bwMode="auto">
          <a:xfrm>
            <a:off x="3711059" y="5157827"/>
            <a:ext cx="1631216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>
                <a:latin typeface="Campton Medium"/>
                <a:ea typeface="Grantipo"/>
                <a:cs typeface="Grantipo"/>
              </a:rPr>
              <a:t>Buddy system</a:t>
            </a:r>
            <a:endParaRPr/>
          </a:p>
        </p:txBody>
      </p:sp>
      <p:sp>
        <p:nvSpPr>
          <p:cNvPr id="27" name="Rectangle: Rounded Corners 26"/>
          <p:cNvSpPr/>
          <p:nvPr/>
        </p:nvSpPr>
        <p:spPr bwMode="auto">
          <a:xfrm>
            <a:off x="6556078" y="4794421"/>
            <a:ext cx="3265653" cy="109116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TextBox 44"/>
          <p:cNvSpPr txBox="1"/>
          <p:nvPr/>
        </p:nvSpPr>
        <p:spPr bwMode="auto">
          <a:xfrm>
            <a:off x="7891330" y="5034664"/>
            <a:ext cx="1635745" cy="5944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>
                <a:latin typeface="Campton Medium"/>
                <a:ea typeface="Grantipo"/>
                <a:cs typeface="Grantipo"/>
              </a:rPr>
              <a:t>Summer and Winter schools</a:t>
            </a:r>
            <a:endParaRPr/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812970" y="4972386"/>
            <a:ext cx="720565" cy="720565"/>
          </a:xfrm>
          <a:prstGeom prst="rect">
            <a:avLst/>
          </a:prstGeom>
        </p:spPr>
      </p:pic>
      <p:sp>
        <p:nvSpPr>
          <p:cNvPr id="26" name="Rectangle: Rounded Corners 25"/>
          <p:cNvSpPr/>
          <p:nvPr/>
        </p:nvSpPr>
        <p:spPr bwMode="auto">
          <a:xfrm>
            <a:off x="2370268" y="1031081"/>
            <a:ext cx="3280246" cy="108939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" name="TextBox 52"/>
          <p:cNvSpPr txBox="1"/>
          <p:nvPr/>
        </p:nvSpPr>
        <p:spPr bwMode="auto">
          <a:xfrm>
            <a:off x="3711060" y="1378482"/>
            <a:ext cx="1924862" cy="3359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400">
                <a:latin typeface="Campton Medium"/>
                <a:ea typeface="Grantipo"/>
                <a:cs typeface="Grantipo"/>
              </a:rPr>
              <a:t>Language courses</a:t>
            </a:r>
            <a:endParaRPr/>
          </a:p>
        </p:txBody>
      </p:sp>
      <p:pic>
        <p:nvPicPr>
          <p:cNvPr id="32" name="Graphic 3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628332" y="1186163"/>
            <a:ext cx="720565" cy="720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 txBox="1"/>
          <p:nvPr/>
        </p:nvSpPr>
        <p:spPr bwMode="auto">
          <a:xfrm>
            <a:off x="2832583" y="2958962"/>
            <a:ext cx="2250670" cy="331116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1400">
                <a:solidFill>
                  <a:srgbClr val="363437"/>
                </a:solidFill>
              </a:rPr>
              <a:t>Shared</a:t>
            </a:r>
            <a:r>
              <a:rPr lang="es-ES" sz="1400">
                <a:solidFill>
                  <a:srgbClr val="363437"/>
                </a:solidFill>
              </a:rPr>
              <a:t> IT </a:t>
            </a:r>
            <a:r>
              <a:rPr lang="es-ES" sz="1400">
                <a:solidFill>
                  <a:srgbClr val="363437"/>
                </a:solidFill>
              </a:rPr>
              <a:t>tools</a:t>
            </a:r>
            <a:endParaRPr lang="en-GB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26</a:t>
            </a:fld>
            <a:r>
              <a:rPr lang="en-US"/>
              <a:t> 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auto">
          <a:xfrm>
            <a:off x="1074420" y="818432"/>
            <a:ext cx="9666885" cy="584520"/>
          </a:xfrm>
        </p:spPr>
        <p:txBody>
          <a:bodyPr/>
          <a:lstStyle/>
          <a:p>
            <a:pPr>
              <a:defRPr/>
            </a:pPr>
            <a:r>
              <a:rPr lang="lt-LT"/>
              <a:t>An</a:t>
            </a:r>
            <a:r>
              <a:rPr lang="lt-LT"/>
              <a:t> EU-CONEXUS </a:t>
            </a:r>
            <a:r>
              <a:rPr lang="lt-LT"/>
              <a:t>smart</a:t>
            </a:r>
            <a:r>
              <a:rPr lang="lt-LT"/>
              <a:t> </a:t>
            </a:r>
            <a:r>
              <a:rPr lang="lt-LT"/>
              <a:t>campus</a:t>
            </a:r>
            <a:r>
              <a:rPr lang="lt-LT"/>
              <a:t> 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041692" y="1402951"/>
            <a:ext cx="7907121" cy="561162"/>
          </a:xfrm>
        </p:spPr>
        <p:txBody>
          <a:bodyPr/>
          <a:lstStyle/>
          <a:p>
            <a:pPr>
              <a:defRPr/>
            </a:pPr>
            <a:r>
              <a:rPr lang="en-GB"/>
              <a:t>‘Being able to study from anywhere at anytime’</a:t>
            </a:r>
            <a:endParaRPr lang="lt-LT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783060" y="818431"/>
            <a:ext cx="0" cy="95306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4"/>
          <p:cNvSpPr txBox="1"/>
          <p:nvPr/>
        </p:nvSpPr>
        <p:spPr bwMode="auto">
          <a:xfrm>
            <a:off x="5566808" y="2965223"/>
            <a:ext cx="2045587" cy="331116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1400">
                <a:solidFill>
                  <a:srgbClr val="363437"/>
                </a:solidFill>
              </a:rPr>
              <a:t>Multilingual</a:t>
            </a:r>
            <a:r>
              <a:rPr lang="es-ES" sz="1400">
                <a:solidFill>
                  <a:srgbClr val="363437"/>
                </a:solidFill>
              </a:rPr>
              <a:t> </a:t>
            </a:r>
            <a:r>
              <a:rPr lang="es-ES" sz="1400">
                <a:solidFill>
                  <a:srgbClr val="363437"/>
                </a:solidFill>
              </a:rPr>
              <a:t>services</a:t>
            </a:r>
            <a:endParaRPr lang="es-ES" sz="1400">
              <a:solidFill>
                <a:srgbClr val="363437"/>
              </a:solidFill>
            </a:endParaRPr>
          </a:p>
        </p:txBody>
      </p:sp>
      <p:sp>
        <p:nvSpPr>
          <p:cNvPr id="24" name="Text Placeholder 14"/>
          <p:cNvSpPr txBox="1"/>
          <p:nvPr/>
        </p:nvSpPr>
        <p:spPr bwMode="auto">
          <a:xfrm>
            <a:off x="4092685" y="5021958"/>
            <a:ext cx="2221831" cy="589649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1400">
                <a:solidFill>
                  <a:srgbClr val="363437"/>
                </a:solidFill>
              </a:rPr>
              <a:t>Raising</a:t>
            </a:r>
            <a:r>
              <a:rPr lang="es-ES" sz="1400">
                <a:solidFill>
                  <a:srgbClr val="363437"/>
                </a:solidFill>
              </a:rPr>
              <a:t> </a:t>
            </a:r>
            <a:r>
              <a:rPr lang="es-ES" sz="1400">
                <a:solidFill>
                  <a:srgbClr val="363437"/>
                </a:solidFill>
              </a:rPr>
              <a:t>the</a:t>
            </a:r>
            <a:r>
              <a:rPr lang="es-ES" sz="1400">
                <a:solidFill>
                  <a:srgbClr val="363437"/>
                </a:solidFill>
              </a:rPr>
              <a:t> </a:t>
            </a:r>
            <a:r>
              <a:rPr lang="es-ES" sz="1400">
                <a:solidFill>
                  <a:srgbClr val="363437"/>
                </a:solidFill>
              </a:rPr>
              <a:t>student</a:t>
            </a:r>
            <a:r>
              <a:rPr lang="es-ES" sz="1400">
                <a:solidFill>
                  <a:srgbClr val="363437"/>
                </a:solidFill>
              </a:rPr>
              <a:t> </a:t>
            </a:r>
            <a:r>
              <a:rPr lang="es-ES" sz="1400">
                <a:solidFill>
                  <a:srgbClr val="363437"/>
                </a:solidFill>
              </a:rPr>
              <a:t>mobility</a:t>
            </a:r>
            <a:r>
              <a:rPr lang="es-ES" sz="1400">
                <a:solidFill>
                  <a:srgbClr val="363437"/>
                </a:solidFill>
              </a:rPr>
              <a:t> up </a:t>
            </a:r>
            <a:r>
              <a:rPr lang="es-ES" sz="1400">
                <a:solidFill>
                  <a:srgbClr val="363437"/>
                </a:solidFill>
              </a:rPr>
              <a:t>to</a:t>
            </a:r>
            <a:r>
              <a:rPr lang="es-ES" sz="1400">
                <a:solidFill>
                  <a:srgbClr val="363437"/>
                </a:solidFill>
              </a:rPr>
              <a:t> 50%</a:t>
            </a:r>
            <a:endParaRPr/>
          </a:p>
        </p:txBody>
      </p:sp>
      <p:sp>
        <p:nvSpPr>
          <p:cNvPr id="25" name="Text Placeholder 14"/>
          <p:cNvSpPr txBox="1"/>
          <p:nvPr/>
        </p:nvSpPr>
        <p:spPr bwMode="auto">
          <a:xfrm>
            <a:off x="6826910" y="5021958"/>
            <a:ext cx="2665084" cy="589649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1400">
                <a:solidFill>
                  <a:srgbClr val="363437"/>
                </a:solidFill>
              </a:rPr>
              <a:t>To</a:t>
            </a:r>
            <a:r>
              <a:rPr lang="es-ES" sz="1400">
                <a:solidFill>
                  <a:srgbClr val="363437"/>
                </a:solidFill>
              </a:rPr>
              <a:t> </a:t>
            </a:r>
            <a:r>
              <a:rPr lang="es-ES" sz="1400">
                <a:solidFill>
                  <a:srgbClr val="363437"/>
                </a:solidFill>
              </a:rPr>
              <a:t>develop</a:t>
            </a:r>
            <a:r>
              <a:rPr lang="es-ES" sz="1400">
                <a:solidFill>
                  <a:srgbClr val="363437"/>
                </a:solidFill>
              </a:rPr>
              <a:t> </a:t>
            </a:r>
            <a:r>
              <a:rPr lang="es-ES" sz="1400">
                <a:solidFill>
                  <a:srgbClr val="363437"/>
                </a:solidFill>
              </a:rPr>
              <a:t>innovative</a:t>
            </a:r>
            <a:r>
              <a:rPr lang="es-ES" sz="1400">
                <a:solidFill>
                  <a:srgbClr val="363437"/>
                </a:solidFill>
              </a:rPr>
              <a:t> </a:t>
            </a:r>
            <a:r>
              <a:rPr lang="es-ES" sz="1400">
                <a:solidFill>
                  <a:srgbClr val="363437"/>
                </a:solidFill>
              </a:rPr>
              <a:t>teaching-learning</a:t>
            </a:r>
            <a:r>
              <a:rPr lang="es-ES" sz="1400">
                <a:solidFill>
                  <a:srgbClr val="363437"/>
                </a:solidFill>
              </a:rPr>
              <a:t> </a:t>
            </a:r>
            <a:r>
              <a:rPr lang="es-ES" sz="1400">
                <a:solidFill>
                  <a:srgbClr val="363437"/>
                </a:solidFill>
              </a:rPr>
              <a:t>methods</a:t>
            </a:r>
            <a:r>
              <a:rPr lang="es-ES" sz="1400">
                <a:solidFill>
                  <a:srgbClr val="363437"/>
                </a:solidFill>
              </a:rPr>
              <a:t> </a:t>
            </a:r>
            <a:endParaRPr/>
          </a:p>
        </p:txBody>
      </p:sp>
      <p:sp>
        <p:nvSpPr>
          <p:cNvPr id="14" name="Text Placeholder 14"/>
          <p:cNvSpPr txBox="1"/>
          <p:nvPr/>
        </p:nvSpPr>
        <p:spPr bwMode="auto">
          <a:xfrm>
            <a:off x="8095951" y="2706690"/>
            <a:ext cx="3287687" cy="589649"/>
          </a:xfrm>
          <a:prstGeom prst="rect">
            <a:avLst/>
          </a:prstGeom>
        </p:spPr>
        <p:txBody>
          <a:bodyPr vert="horz" wrap="square" lIns="91440" tIns="45720" rIns="91440" bIns="45720" numCol="1" spcCol="540000" rtlCol="0" anchor="t">
            <a:sp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1400">
                <a:solidFill>
                  <a:srgbClr val="363437"/>
                </a:solidFill>
              </a:rPr>
              <a:t>Shared</a:t>
            </a:r>
            <a:r>
              <a:rPr lang="es-ES" sz="1400">
                <a:solidFill>
                  <a:srgbClr val="363437"/>
                </a:solidFill>
              </a:rPr>
              <a:t> </a:t>
            </a:r>
            <a:r>
              <a:rPr lang="es-ES" sz="1400">
                <a:solidFill>
                  <a:srgbClr val="363437"/>
                </a:solidFill>
              </a:rPr>
              <a:t>educational</a:t>
            </a:r>
            <a:r>
              <a:rPr lang="es-ES" sz="1400">
                <a:solidFill>
                  <a:srgbClr val="363437"/>
                </a:solidFill>
              </a:rPr>
              <a:t> </a:t>
            </a:r>
            <a:r>
              <a:rPr lang="es-ES" sz="1400">
                <a:solidFill>
                  <a:srgbClr val="363437"/>
                </a:solidFill>
              </a:rPr>
              <a:t>resources</a:t>
            </a:r>
            <a:br>
              <a:rPr lang="es-ES" sz="1400">
                <a:solidFill>
                  <a:srgbClr val="363437"/>
                </a:solidFill>
              </a:rPr>
            </a:br>
            <a:r>
              <a:rPr lang="es-ES" sz="1400">
                <a:solidFill>
                  <a:srgbClr val="363437"/>
                </a:solidFill>
              </a:rPr>
              <a:t>(virtual </a:t>
            </a:r>
            <a:r>
              <a:rPr lang="es-ES" sz="1400">
                <a:solidFill>
                  <a:srgbClr val="363437"/>
                </a:solidFill>
              </a:rPr>
              <a:t>libraries</a:t>
            </a:r>
            <a:r>
              <a:rPr lang="es-ES" sz="1400">
                <a:solidFill>
                  <a:srgbClr val="363437"/>
                </a:solidFill>
              </a:rPr>
              <a:t>)</a:t>
            </a:r>
            <a:endParaRPr lang="en-GB" sz="1400"/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92966" y="3357007"/>
            <a:ext cx="6175217" cy="1606196"/>
          </a:xfrm>
          <a:prstGeom prst="rect">
            <a:avLst/>
          </a:prstGeom>
        </p:spPr>
      </p:pic>
      <p:pic>
        <p:nvPicPr>
          <p:cNvPr id="16" name="Graphic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4420" y="3642968"/>
            <a:ext cx="1034274" cy="10342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2911736" y="3321510"/>
            <a:ext cx="97715" cy="977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 bwMode="auto">
          <a:xfrm>
            <a:off x="5660314" y="3321510"/>
            <a:ext cx="97715" cy="977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 bwMode="auto">
          <a:xfrm>
            <a:off x="8206328" y="3321510"/>
            <a:ext cx="97715" cy="977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 bwMode="auto">
          <a:xfrm>
            <a:off x="4190121" y="4878980"/>
            <a:ext cx="97715" cy="977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 bwMode="auto">
          <a:xfrm>
            <a:off x="6945890" y="4878980"/>
            <a:ext cx="97715" cy="977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 bwMode="auto">
          <a:xfrm>
            <a:off x="5744560" y="4255638"/>
            <a:ext cx="5617648" cy="1767665"/>
            <a:chOff x="5744560" y="4255638"/>
            <a:chExt cx="5617648" cy="1767665"/>
          </a:xfrm>
        </p:grpSpPr>
        <p:sp>
          <p:nvSpPr>
            <p:cNvPr id="22" name="Rectangle: Rounded Corners 21"/>
            <p:cNvSpPr/>
            <p:nvPr/>
          </p:nvSpPr>
          <p:spPr bwMode="auto">
            <a:xfrm>
              <a:off x="5744560" y="4255638"/>
              <a:ext cx="5419626" cy="176440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Graphic 13"/>
            <p:cNvSpPr/>
            <p:nvPr/>
          </p:nvSpPr>
          <p:spPr bwMode="auto">
            <a:xfrm flipH="1">
              <a:off x="10202906" y="5103106"/>
              <a:ext cx="1159302" cy="920197"/>
            </a:xfrm>
            <a:custGeom>
              <a:avLst/>
              <a:gdLst>
                <a:gd name="connsiteX0" fmla="*/ 209558 w 1237071"/>
                <a:gd name="connsiteY0" fmla="*/ 0 h 981926"/>
                <a:gd name="connsiteX1" fmla="*/ 209558 w 1237071"/>
                <a:gd name="connsiteY1" fmla="*/ 439396 h 981926"/>
                <a:gd name="connsiteX2" fmla="*/ 209558 w 1237071"/>
                <a:gd name="connsiteY2" fmla="*/ 439396 h 981926"/>
                <a:gd name="connsiteX3" fmla="*/ 0 w 1237071"/>
                <a:gd name="connsiteY3" fmla="*/ 980192 h 981926"/>
                <a:gd name="connsiteX4" fmla="*/ 838234 w 1237071"/>
                <a:gd name="connsiteY4" fmla="*/ 709118 h 981926"/>
                <a:gd name="connsiteX5" fmla="*/ 1237071 w 1237071"/>
                <a:gd name="connsiteY5" fmla="*/ 439396 h 981926"/>
                <a:gd name="connsiteX6" fmla="*/ 209558 w 1237071"/>
                <a:gd name="connsiteY6" fmla="*/ 0 h 9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7071" h="981926" fill="norm" stroke="1" extrusionOk="0">
                  <a:moveTo>
                    <a:pt x="209558" y="0"/>
                  </a:moveTo>
                  <a:lnTo>
                    <a:pt x="209558" y="439396"/>
                  </a:lnTo>
                  <a:lnTo>
                    <a:pt x="209558" y="439396"/>
                  </a:lnTo>
                  <a:cubicBezTo>
                    <a:pt x="209558" y="512404"/>
                    <a:pt x="198067" y="842965"/>
                    <a:pt x="0" y="980192"/>
                  </a:cubicBezTo>
                  <a:cubicBezTo>
                    <a:pt x="615156" y="1007232"/>
                    <a:pt x="838234" y="709118"/>
                    <a:pt x="838234" y="709118"/>
                  </a:cubicBezTo>
                  <a:lnTo>
                    <a:pt x="1237071" y="439396"/>
                  </a:lnTo>
                  <a:lnTo>
                    <a:pt x="209558" y="0"/>
                  </a:lnTo>
                  <a:close/>
                </a:path>
              </a:pathLst>
            </a:custGeom>
            <a:solidFill>
              <a:schemeClr val="bg1"/>
            </a:solidFill>
            <a:ln w="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 bwMode="auto">
          <a:xfrm>
            <a:off x="1005131" y="1841679"/>
            <a:ext cx="8028424" cy="1927126"/>
            <a:chOff x="1005131" y="1841679"/>
            <a:chExt cx="8028424" cy="1927126"/>
          </a:xfrm>
        </p:grpSpPr>
        <p:sp>
          <p:nvSpPr>
            <p:cNvPr id="21" name="Rectangle: Rounded Corners 20"/>
            <p:cNvSpPr/>
            <p:nvPr/>
          </p:nvSpPr>
          <p:spPr bwMode="auto">
            <a:xfrm>
              <a:off x="1216084" y="1841679"/>
              <a:ext cx="7817471" cy="19253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Graphic 13"/>
            <p:cNvSpPr/>
            <p:nvPr/>
          </p:nvSpPr>
          <p:spPr bwMode="auto">
            <a:xfrm>
              <a:off x="1005131" y="2786879"/>
              <a:ext cx="1237071" cy="981926"/>
            </a:xfrm>
            <a:custGeom>
              <a:avLst/>
              <a:gdLst>
                <a:gd name="connsiteX0" fmla="*/ 209558 w 1237071"/>
                <a:gd name="connsiteY0" fmla="*/ 0 h 981926"/>
                <a:gd name="connsiteX1" fmla="*/ 209558 w 1237071"/>
                <a:gd name="connsiteY1" fmla="*/ 439396 h 981926"/>
                <a:gd name="connsiteX2" fmla="*/ 209558 w 1237071"/>
                <a:gd name="connsiteY2" fmla="*/ 439396 h 981926"/>
                <a:gd name="connsiteX3" fmla="*/ 0 w 1237071"/>
                <a:gd name="connsiteY3" fmla="*/ 980192 h 981926"/>
                <a:gd name="connsiteX4" fmla="*/ 838234 w 1237071"/>
                <a:gd name="connsiteY4" fmla="*/ 709118 h 981926"/>
                <a:gd name="connsiteX5" fmla="*/ 1237071 w 1237071"/>
                <a:gd name="connsiteY5" fmla="*/ 439396 h 981926"/>
                <a:gd name="connsiteX6" fmla="*/ 209558 w 1237071"/>
                <a:gd name="connsiteY6" fmla="*/ 0 h 9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7071" h="981926" fill="norm" stroke="1" extrusionOk="0">
                  <a:moveTo>
                    <a:pt x="209558" y="0"/>
                  </a:moveTo>
                  <a:lnTo>
                    <a:pt x="209558" y="439396"/>
                  </a:lnTo>
                  <a:lnTo>
                    <a:pt x="209558" y="439396"/>
                  </a:lnTo>
                  <a:cubicBezTo>
                    <a:pt x="209558" y="512404"/>
                    <a:pt x="198067" y="842965"/>
                    <a:pt x="0" y="980192"/>
                  </a:cubicBezTo>
                  <a:cubicBezTo>
                    <a:pt x="615156" y="1007232"/>
                    <a:pt x="838234" y="709118"/>
                    <a:pt x="838234" y="709118"/>
                  </a:cubicBezTo>
                  <a:lnTo>
                    <a:pt x="1237071" y="439396"/>
                  </a:lnTo>
                  <a:lnTo>
                    <a:pt x="209558" y="0"/>
                  </a:lnTo>
                  <a:close/>
                </a:path>
              </a:pathLst>
            </a:custGeom>
            <a:solidFill>
              <a:schemeClr val="bg1"/>
            </a:solidFill>
            <a:ln w="67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 bwMode="auto">
          <a:xfrm>
            <a:off x="1074420" y="784234"/>
            <a:ext cx="9666885" cy="584520"/>
          </a:xfrm>
        </p:spPr>
        <p:txBody>
          <a:bodyPr/>
          <a:lstStyle/>
          <a:p>
            <a:pPr>
              <a:defRPr/>
            </a:pPr>
            <a:r>
              <a:rPr lang="lt-LT">
                <a:solidFill>
                  <a:schemeClr val="bg2"/>
                </a:solidFill>
              </a:rPr>
              <a:t>Dissemination</a:t>
            </a:r>
            <a:r>
              <a:rPr lang="lt-LT">
                <a:solidFill>
                  <a:schemeClr val="bg2"/>
                </a:solidFill>
              </a:rPr>
              <a:t> </a:t>
            </a:r>
            <a:r>
              <a:rPr lang="lt-LT">
                <a:solidFill>
                  <a:schemeClr val="bg2"/>
                </a:solidFill>
              </a:rPr>
              <a:t>and</a:t>
            </a:r>
            <a:r>
              <a:rPr lang="lt-LT">
                <a:solidFill>
                  <a:schemeClr val="bg2"/>
                </a:solidFill>
              </a:rPr>
              <a:t> </a:t>
            </a:r>
            <a:r>
              <a:rPr lang="lt-LT">
                <a:solidFill>
                  <a:schemeClr val="bg2"/>
                </a:solidFill>
              </a:rPr>
              <a:t>Communication</a:t>
            </a:r>
            <a:r>
              <a:rPr lang="lt-LT">
                <a:solidFill>
                  <a:schemeClr val="bg2"/>
                </a:solidFill>
              </a:rPr>
              <a:t> </a:t>
            </a:r>
            <a:endParaRPr/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 bwMode="auto">
          <a:xfrm>
            <a:off x="7202424" y="4540669"/>
            <a:ext cx="0" cy="1189056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783060" y="781831"/>
            <a:ext cx="0" cy="495483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/>
          <p:cNvSpPr txBox="1"/>
          <p:nvPr/>
        </p:nvSpPr>
        <p:spPr bwMode="auto">
          <a:xfrm>
            <a:off x="7631092" y="4807494"/>
            <a:ext cx="3110214" cy="66069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None/>
              <a:defRPr sz="14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t-LT" sz="1600">
                <a:latin typeface="Grantipo SemiBold"/>
              </a:rPr>
              <a:t>Common</a:t>
            </a:r>
            <a:r>
              <a:rPr lang="lt-LT" sz="1600">
                <a:latin typeface="Grantipo SemiBold"/>
              </a:rPr>
              <a:t> </a:t>
            </a:r>
            <a:r>
              <a:rPr lang="lt-LT" sz="1600">
                <a:latin typeface="Grantipo SemiBold"/>
              </a:rPr>
              <a:t>communication</a:t>
            </a:r>
            <a:r>
              <a:rPr lang="lt-LT" sz="1600">
                <a:latin typeface="Grantipo SemiBold"/>
              </a:rPr>
              <a:t> </a:t>
            </a:r>
            <a:r>
              <a:rPr lang="lt-LT" sz="1600">
                <a:latin typeface="Grantipo SemiBold"/>
              </a:rPr>
              <a:t>channels</a:t>
            </a:r>
            <a:r>
              <a:rPr lang="en-US" sz="1600">
                <a:latin typeface="Grantipo SemiBold"/>
              </a:rPr>
              <a:t>: </a:t>
            </a:r>
            <a:r>
              <a:rPr lang="lt-LT" sz="1600"/>
              <a:t>website</a:t>
            </a:r>
            <a:r>
              <a:rPr lang="lt-LT" sz="1600"/>
              <a:t>, </a:t>
            </a:r>
            <a:r>
              <a:rPr lang="lt-LT" sz="1600"/>
              <a:t>social</a:t>
            </a:r>
            <a:r>
              <a:rPr lang="lt-LT" sz="1600"/>
              <a:t> </a:t>
            </a:r>
            <a:r>
              <a:rPr lang="lt-LT" sz="1600"/>
              <a:t>media</a:t>
            </a:r>
            <a:endParaRPr lang="lt-LT" sz="1600"/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82474" y="4604091"/>
            <a:ext cx="272699" cy="278264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82475" y="4998709"/>
            <a:ext cx="272699" cy="278264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76909" y="5393208"/>
            <a:ext cx="278264" cy="2782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225476" y="-13467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222222"/>
                </a:solidFill>
                <a:latin typeface="Arial"/>
              </a:rPr>
              <a:t> should be more </a:t>
            </a:r>
            <a:r>
              <a:rPr lang="en-GB">
                <a:solidFill>
                  <a:srgbClr val="222222"/>
                </a:solidFill>
                <a:latin typeface="Arial"/>
              </a:rPr>
              <a:t>jyfl</a:t>
            </a:r>
            <a:r>
              <a:rPr lang="en-GB">
                <a:solidFill>
                  <a:srgbClr val="222222"/>
                </a:solidFill>
                <a:latin typeface="Arial"/>
              </a:rPr>
              <a:t> and </a:t>
            </a:r>
            <a:r>
              <a:rPr lang="en-GB">
                <a:solidFill>
                  <a:srgbClr val="222222"/>
                </a:solidFill>
                <a:latin typeface="Arial"/>
              </a:rPr>
              <a:t>colorful</a:t>
            </a:r>
            <a:r>
              <a:rPr lang="en-GB">
                <a:solidFill>
                  <a:srgbClr val="222222"/>
                </a:solidFill>
                <a:latin typeface="Arial"/>
              </a:rPr>
              <a:t> : this is communication:) It should be fun and add the logos, show identity. Maybe this organisation is not the best for this slide.</a:t>
            </a:r>
            <a:endParaRPr lang="en-GB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5765803" y="2131454"/>
            <a:ext cx="0" cy="1297546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7"/>
          <p:cNvSpPr txBox="1"/>
          <p:nvPr/>
        </p:nvSpPr>
        <p:spPr bwMode="auto">
          <a:xfrm>
            <a:off x="6246167" y="2468872"/>
            <a:ext cx="2307024" cy="66069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lt-LT" sz="1600" b="1">
                <a:latin typeface="Grantipo SemiBold"/>
              </a:rPr>
              <a:t>A </a:t>
            </a:r>
            <a:r>
              <a:rPr lang="lt-LT" sz="1600" b="1">
                <a:latin typeface="Grantipo SemiBold"/>
              </a:rPr>
              <a:t>common</a:t>
            </a:r>
            <a:r>
              <a:rPr lang="lt-LT" sz="1600" b="1">
                <a:latin typeface="Grantipo SemiBold"/>
              </a:rPr>
              <a:t> </a:t>
            </a:r>
            <a:r>
              <a:rPr lang="lt-LT" sz="1600" b="1">
                <a:latin typeface="Grantipo SemiBold"/>
              </a:rPr>
              <a:t>Identity</a:t>
            </a:r>
            <a:r>
              <a:rPr lang="lt-LT" sz="1600" b="1">
                <a:latin typeface="Grantipo SemiBold"/>
              </a:rPr>
              <a:t>:</a:t>
            </a:r>
            <a:r>
              <a:rPr lang="en-US" sz="1600" b="1">
                <a:latin typeface="Grantipo SemiBold"/>
              </a:rPr>
              <a:t> </a:t>
            </a:r>
            <a:r>
              <a:rPr lang="lt-LT" sz="1600"/>
              <a:t>EU-CONEXUS </a:t>
            </a:r>
            <a:r>
              <a:rPr lang="lt-LT" sz="1600"/>
              <a:t>logo</a:t>
            </a:r>
            <a:r>
              <a:rPr lang="lt-LT" sz="1600"/>
              <a:t> </a:t>
            </a:r>
            <a:endParaRPr/>
          </a:p>
        </p:txBody>
      </p:sp>
      <p:pic>
        <p:nvPicPr>
          <p:cNvPr id="19" name="Graphic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14511" y="2384261"/>
            <a:ext cx="3110309" cy="823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>
                <a:solidFill>
                  <a:schemeClr val="bg2"/>
                </a:solidFill>
              </a:rPr>
              <a:t>28</a:t>
            </a:fld>
            <a:r>
              <a:rPr lang="en-US">
                <a:solidFill>
                  <a:schemeClr val="bg2"/>
                </a:solidFill>
              </a:rPr>
              <a:t> 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Title 12"/>
          <p:cNvSpPr txBox="1"/>
          <p:nvPr/>
        </p:nvSpPr>
        <p:spPr bwMode="auto">
          <a:xfrm>
            <a:off x="1074420" y="933300"/>
            <a:ext cx="9666885" cy="9623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0" i="0" cap="none" spc="0">
                <a:solidFill>
                  <a:schemeClr val="tx1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r>
              <a:rPr lang="lt-LT">
                <a:solidFill>
                  <a:schemeClr val="bg2"/>
                </a:solidFill>
              </a:rPr>
              <a:t>Sustainability</a:t>
            </a:r>
            <a:endParaRPr lang="lt-LT">
              <a:solidFill>
                <a:schemeClr val="bg2"/>
              </a:solidFill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 bwMode="auto">
          <a:xfrm>
            <a:off x="783060" y="933300"/>
            <a:ext cx="0" cy="495483"/>
          </a:xfrm>
          <a:prstGeom prst="line">
            <a:avLst/>
          </a:prstGeom>
          <a:ln w="47625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14"/>
          <p:cNvSpPr txBox="1"/>
          <p:nvPr/>
        </p:nvSpPr>
        <p:spPr bwMode="auto">
          <a:xfrm>
            <a:off x="4545821" y="3549860"/>
            <a:ext cx="3100359" cy="9616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None/>
              <a:defRPr sz="1600" b="0" i="0" cap="all">
                <a:solidFill>
                  <a:srgbClr val="346FFD"/>
                </a:solidFill>
                <a:latin typeface="Campton Medium"/>
                <a:ea typeface="Campton Medium"/>
                <a:cs typeface="Campton Medium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schemeClr val="bg2"/>
                </a:solidFill>
              </a:rPr>
              <a:t>Sustainability:</a:t>
            </a:r>
            <a:br>
              <a:rPr lang="en-GB">
                <a:solidFill>
                  <a:schemeClr val="bg2"/>
                </a:solidFill>
              </a:rPr>
            </a:br>
            <a:r>
              <a:rPr lang="en-GB">
                <a:solidFill>
                  <a:schemeClr val="bg2"/>
                </a:solidFill>
              </a:rPr>
              <a:t>Working on long-term strategy</a:t>
            </a:r>
            <a:endParaRPr lang="lt-LT">
              <a:solidFill>
                <a:schemeClr val="bg2"/>
              </a:solidFill>
              <a:latin typeface="Campton Medium"/>
            </a:endParaRP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14"/>
          </p:nvPr>
        </p:nvSpPr>
        <p:spPr bwMode="auto">
          <a:xfrm>
            <a:off x="1238348" y="2248068"/>
            <a:ext cx="2766412" cy="422442"/>
          </a:xfrm>
        </p:spPr>
        <p:txBody>
          <a:bodyPr wrap="square" numCol="1">
            <a:noAutofit/>
          </a:bodyPr>
          <a:lstStyle/>
          <a:p>
            <a:pPr marL="0" indent="0">
              <a:buNone/>
              <a:defRPr/>
            </a:pPr>
            <a:r>
              <a:rPr lang="en-GB" sz="1400">
                <a:solidFill>
                  <a:schemeClr val="bg2"/>
                </a:solidFill>
              </a:rPr>
              <a:t>Financial sustainability</a:t>
            </a:r>
            <a:endParaRPr/>
          </a:p>
        </p:txBody>
      </p:sp>
      <p:sp>
        <p:nvSpPr>
          <p:cNvPr id="55" name="Text Placeholder 7"/>
          <p:cNvSpPr txBox="1"/>
          <p:nvPr/>
        </p:nvSpPr>
        <p:spPr bwMode="auto">
          <a:xfrm>
            <a:off x="1350658" y="4797732"/>
            <a:ext cx="2194753" cy="3311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None/>
              <a:defRPr sz="14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chemeClr val="bg2"/>
                </a:solidFill>
              </a:rPr>
              <a:t>Partnership strategy</a:t>
            </a:r>
            <a:endParaRPr/>
          </a:p>
        </p:txBody>
      </p:sp>
      <p:sp>
        <p:nvSpPr>
          <p:cNvPr id="56" name="Text Placeholder 7"/>
          <p:cNvSpPr txBox="1"/>
          <p:nvPr/>
        </p:nvSpPr>
        <p:spPr bwMode="auto">
          <a:xfrm>
            <a:off x="1238020" y="3589887"/>
            <a:ext cx="3107975" cy="3311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None/>
              <a:defRPr sz="14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chemeClr val="bg2"/>
                </a:solidFill>
              </a:rPr>
              <a:t>Structural development strategy </a:t>
            </a:r>
            <a:endParaRPr/>
          </a:p>
        </p:txBody>
      </p:sp>
      <p:sp>
        <p:nvSpPr>
          <p:cNvPr id="57" name="Text Placeholder 7"/>
          <p:cNvSpPr txBox="1"/>
          <p:nvPr/>
        </p:nvSpPr>
        <p:spPr bwMode="auto">
          <a:xfrm>
            <a:off x="7842832" y="4797732"/>
            <a:ext cx="3100359" cy="3311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None/>
              <a:defRPr sz="14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>
                <a:solidFill>
                  <a:schemeClr val="bg2"/>
                </a:solidFill>
              </a:rPr>
              <a:t>Quality assurance strategy</a:t>
            </a:r>
            <a:endParaRPr/>
          </a:p>
        </p:txBody>
      </p:sp>
      <p:sp>
        <p:nvSpPr>
          <p:cNvPr id="58" name="Text Placeholder 7"/>
          <p:cNvSpPr txBox="1"/>
          <p:nvPr/>
        </p:nvSpPr>
        <p:spPr bwMode="auto">
          <a:xfrm>
            <a:off x="8436523" y="3587585"/>
            <a:ext cx="2495282" cy="3311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None/>
              <a:defRPr sz="14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>
                <a:solidFill>
                  <a:schemeClr val="bg2"/>
                </a:solidFill>
              </a:rPr>
              <a:t>Sustainable Education Offer</a:t>
            </a:r>
            <a:endParaRPr/>
          </a:p>
        </p:txBody>
      </p:sp>
      <p:sp>
        <p:nvSpPr>
          <p:cNvPr id="59" name="Freeform: Shape 58"/>
          <p:cNvSpPr/>
          <p:nvPr/>
        </p:nvSpPr>
        <p:spPr bwMode="auto">
          <a:xfrm>
            <a:off x="1238020" y="2663475"/>
            <a:ext cx="2766740" cy="362482"/>
          </a:xfrm>
          <a:custGeom>
            <a:avLst/>
            <a:gdLst>
              <a:gd name="connsiteX0" fmla="*/ 0 w 3508754"/>
              <a:gd name="connsiteY0" fmla="*/ 0 h 354986"/>
              <a:gd name="connsiteX1" fmla="*/ 2785341 w 3508754"/>
              <a:gd name="connsiteY1" fmla="*/ 0 h 354986"/>
              <a:gd name="connsiteX2" fmla="*/ 3222551 w 3508754"/>
              <a:gd name="connsiteY2" fmla="*/ 143892 h 354986"/>
              <a:gd name="connsiteX3" fmla="*/ 3508754 w 3508754"/>
              <a:gd name="connsiteY3" fmla="*/ 354987 h 354986"/>
              <a:gd name="connsiteX0" fmla="*/ 0 w 2766740"/>
              <a:gd name="connsiteY0" fmla="*/ 0 h 362482"/>
              <a:gd name="connsiteX1" fmla="*/ 2043327 w 2766740"/>
              <a:gd name="connsiteY1" fmla="*/ 7495 h 362482"/>
              <a:gd name="connsiteX2" fmla="*/ 2480537 w 2766740"/>
              <a:gd name="connsiteY2" fmla="*/ 151387 h 362482"/>
              <a:gd name="connsiteX3" fmla="*/ 2766740 w 2766740"/>
              <a:gd name="connsiteY3" fmla="*/ 362482 h 3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740" h="362482" fill="norm" stroke="1" extrusionOk="0">
                <a:moveTo>
                  <a:pt x="0" y="0"/>
                </a:moveTo>
                <a:lnTo>
                  <a:pt x="2043327" y="7495"/>
                </a:lnTo>
                <a:cubicBezTo>
                  <a:pt x="2200659" y="7495"/>
                  <a:pt x="2354039" y="58094"/>
                  <a:pt x="2480537" y="151387"/>
                </a:cubicBezTo>
                <a:lnTo>
                  <a:pt x="2766740" y="362482"/>
                </a:lnTo>
              </a:path>
            </a:pathLst>
          </a:custGeom>
          <a:noFill/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60" name="Freeform: Shape 59"/>
          <p:cNvSpPr/>
          <p:nvPr/>
        </p:nvSpPr>
        <p:spPr bwMode="auto">
          <a:xfrm>
            <a:off x="1226961" y="4874417"/>
            <a:ext cx="2777799" cy="354987"/>
          </a:xfrm>
          <a:custGeom>
            <a:avLst/>
            <a:gdLst>
              <a:gd name="connsiteX0" fmla="*/ 0 w 3508754"/>
              <a:gd name="connsiteY0" fmla="*/ 354987 h 354986"/>
              <a:gd name="connsiteX1" fmla="*/ 2785341 w 3508754"/>
              <a:gd name="connsiteY1" fmla="*/ 354987 h 354986"/>
              <a:gd name="connsiteX2" fmla="*/ 3222551 w 3508754"/>
              <a:gd name="connsiteY2" fmla="*/ 211094 h 354986"/>
              <a:gd name="connsiteX3" fmla="*/ 3508754 w 3508754"/>
              <a:gd name="connsiteY3" fmla="*/ 0 h 354986"/>
              <a:gd name="connsiteX0" fmla="*/ 0 w 2777799"/>
              <a:gd name="connsiteY0" fmla="*/ 354987 h 354987"/>
              <a:gd name="connsiteX1" fmla="*/ 2054386 w 2777799"/>
              <a:gd name="connsiteY1" fmla="*/ 354987 h 354987"/>
              <a:gd name="connsiteX2" fmla="*/ 2491596 w 2777799"/>
              <a:gd name="connsiteY2" fmla="*/ 211094 h 354987"/>
              <a:gd name="connsiteX3" fmla="*/ 2777799 w 2777799"/>
              <a:gd name="connsiteY3" fmla="*/ 0 h 35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799" h="354987" fill="norm" stroke="1" extrusionOk="0">
                <a:moveTo>
                  <a:pt x="0" y="354987"/>
                </a:moveTo>
                <a:lnTo>
                  <a:pt x="2054386" y="354987"/>
                </a:lnTo>
                <a:cubicBezTo>
                  <a:pt x="2211718" y="354987"/>
                  <a:pt x="2365098" y="304387"/>
                  <a:pt x="2491596" y="211094"/>
                </a:cubicBezTo>
                <a:lnTo>
                  <a:pt x="2777799" y="0"/>
                </a:lnTo>
              </a:path>
            </a:pathLst>
          </a:custGeom>
          <a:noFill/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61" name="Freeform: Shape 60"/>
          <p:cNvSpPr/>
          <p:nvPr/>
        </p:nvSpPr>
        <p:spPr bwMode="auto">
          <a:xfrm>
            <a:off x="1238348" y="4019761"/>
            <a:ext cx="2766413" cy="3155"/>
          </a:xfrm>
          <a:custGeom>
            <a:avLst/>
            <a:gdLst>
              <a:gd name="connsiteX0" fmla="*/ 3508754 w 3508754"/>
              <a:gd name="connsiteY0" fmla="*/ 0 h 7906"/>
              <a:gd name="connsiteX1" fmla="*/ 0 w 3508754"/>
              <a:gd name="connsiteY1" fmla="*/ 0 h 7906"/>
              <a:gd name="connsiteX0" fmla="*/ 7990 w 7990"/>
              <a:gd name="connsiteY0" fmla="*/ 0 h 15118"/>
              <a:gd name="connsiteX1" fmla="*/ 0 w 7990"/>
              <a:gd name="connsiteY1" fmla="*/ 15118 h 15118"/>
              <a:gd name="connsiteX0" fmla="*/ 9979 w 9979"/>
              <a:gd name="connsiteY0" fmla="*/ 0 h 5000"/>
              <a:gd name="connsiteX1" fmla="*/ 0 w 9979"/>
              <a:gd name="connsiteY1" fmla="*/ 5000 h 5000"/>
              <a:gd name="connsiteX0" fmla="*/ 9939 w 9939"/>
              <a:gd name="connsiteY0" fmla="*/ 0 h 14724"/>
              <a:gd name="connsiteX1" fmla="*/ 0 w 9939"/>
              <a:gd name="connsiteY1" fmla="*/ 14724 h 14724"/>
              <a:gd name="connsiteX0" fmla="*/ 9716 w 9716"/>
              <a:gd name="connsiteY0" fmla="*/ 0 h 6793"/>
              <a:gd name="connsiteX1" fmla="*/ 0 w 9716"/>
              <a:gd name="connsiteY1" fmla="*/ 6793 h 6793"/>
              <a:gd name="connsiteX0" fmla="*/ 10240 w 10240"/>
              <a:gd name="connsiteY0" fmla="*/ 0 h 5279"/>
              <a:gd name="connsiteX1" fmla="*/ 0 w 10240"/>
              <a:gd name="connsiteY1" fmla="*/ 5279 h 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40" h="5279" fill="norm" stroke="1" extrusionOk="0">
                <a:moveTo>
                  <a:pt x="10240" y="0"/>
                </a:moveTo>
                <a:cubicBezTo>
                  <a:pt x="5911" y="0"/>
                  <a:pt x="4329" y="5279"/>
                  <a:pt x="0" y="5279"/>
                </a:cubicBezTo>
              </a:path>
            </a:pathLst>
          </a:custGeom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62" name="Text Placeholder 7"/>
          <p:cNvSpPr txBox="1"/>
          <p:nvPr/>
        </p:nvSpPr>
        <p:spPr bwMode="auto">
          <a:xfrm>
            <a:off x="9022076" y="2172072"/>
            <a:ext cx="1909729" cy="3311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None/>
              <a:defRPr sz="14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>
                <a:solidFill>
                  <a:schemeClr val="bg2"/>
                </a:solidFill>
              </a:rPr>
              <a:t>Research strategy </a:t>
            </a:r>
            <a:endParaRPr/>
          </a:p>
        </p:txBody>
      </p:sp>
      <p:sp>
        <p:nvSpPr>
          <p:cNvPr id="63" name="Freeform: Shape 62"/>
          <p:cNvSpPr/>
          <p:nvPr/>
        </p:nvSpPr>
        <p:spPr bwMode="auto">
          <a:xfrm flipH="1">
            <a:off x="8165393" y="2669605"/>
            <a:ext cx="2766740" cy="362482"/>
          </a:xfrm>
          <a:custGeom>
            <a:avLst/>
            <a:gdLst>
              <a:gd name="connsiteX0" fmla="*/ 0 w 3508754"/>
              <a:gd name="connsiteY0" fmla="*/ 0 h 354986"/>
              <a:gd name="connsiteX1" fmla="*/ 2785341 w 3508754"/>
              <a:gd name="connsiteY1" fmla="*/ 0 h 354986"/>
              <a:gd name="connsiteX2" fmla="*/ 3222551 w 3508754"/>
              <a:gd name="connsiteY2" fmla="*/ 143892 h 354986"/>
              <a:gd name="connsiteX3" fmla="*/ 3508754 w 3508754"/>
              <a:gd name="connsiteY3" fmla="*/ 354987 h 354986"/>
              <a:gd name="connsiteX0" fmla="*/ 0 w 2766740"/>
              <a:gd name="connsiteY0" fmla="*/ 0 h 362482"/>
              <a:gd name="connsiteX1" fmla="*/ 2043327 w 2766740"/>
              <a:gd name="connsiteY1" fmla="*/ 7495 h 362482"/>
              <a:gd name="connsiteX2" fmla="*/ 2480537 w 2766740"/>
              <a:gd name="connsiteY2" fmla="*/ 151387 h 362482"/>
              <a:gd name="connsiteX3" fmla="*/ 2766740 w 2766740"/>
              <a:gd name="connsiteY3" fmla="*/ 362482 h 3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740" h="362482" fill="norm" stroke="1" extrusionOk="0">
                <a:moveTo>
                  <a:pt x="0" y="0"/>
                </a:moveTo>
                <a:lnTo>
                  <a:pt x="2043327" y="7495"/>
                </a:lnTo>
                <a:cubicBezTo>
                  <a:pt x="2200659" y="7495"/>
                  <a:pt x="2354039" y="58094"/>
                  <a:pt x="2480537" y="151387"/>
                </a:cubicBezTo>
                <a:lnTo>
                  <a:pt x="2766740" y="362482"/>
                </a:lnTo>
              </a:path>
            </a:pathLst>
          </a:custGeom>
          <a:noFill/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64" name="Freeform: Shape 63"/>
          <p:cNvSpPr/>
          <p:nvPr/>
        </p:nvSpPr>
        <p:spPr bwMode="auto">
          <a:xfrm flipH="1">
            <a:off x="8165393" y="4880547"/>
            <a:ext cx="2777799" cy="354987"/>
          </a:xfrm>
          <a:custGeom>
            <a:avLst/>
            <a:gdLst>
              <a:gd name="connsiteX0" fmla="*/ 0 w 3508754"/>
              <a:gd name="connsiteY0" fmla="*/ 354987 h 354986"/>
              <a:gd name="connsiteX1" fmla="*/ 2785341 w 3508754"/>
              <a:gd name="connsiteY1" fmla="*/ 354987 h 354986"/>
              <a:gd name="connsiteX2" fmla="*/ 3222551 w 3508754"/>
              <a:gd name="connsiteY2" fmla="*/ 211094 h 354986"/>
              <a:gd name="connsiteX3" fmla="*/ 3508754 w 3508754"/>
              <a:gd name="connsiteY3" fmla="*/ 0 h 354986"/>
              <a:gd name="connsiteX0" fmla="*/ 0 w 2777799"/>
              <a:gd name="connsiteY0" fmla="*/ 354987 h 354987"/>
              <a:gd name="connsiteX1" fmla="*/ 2054386 w 2777799"/>
              <a:gd name="connsiteY1" fmla="*/ 354987 h 354987"/>
              <a:gd name="connsiteX2" fmla="*/ 2491596 w 2777799"/>
              <a:gd name="connsiteY2" fmla="*/ 211094 h 354987"/>
              <a:gd name="connsiteX3" fmla="*/ 2777799 w 2777799"/>
              <a:gd name="connsiteY3" fmla="*/ 0 h 35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799" h="354987" fill="norm" stroke="1" extrusionOk="0">
                <a:moveTo>
                  <a:pt x="0" y="354987"/>
                </a:moveTo>
                <a:lnTo>
                  <a:pt x="2054386" y="354987"/>
                </a:lnTo>
                <a:cubicBezTo>
                  <a:pt x="2211718" y="354987"/>
                  <a:pt x="2365098" y="304387"/>
                  <a:pt x="2491596" y="211094"/>
                </a:cubicBezTo>
                <a:lnTo>
                  <a:pt x="2777799" y="0"/>
                </a:lnTo>
              </a:path>
            </a:pathLst>
          </a:custGeom>
          <a:noFill/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65" name="Freeform: Shape 64"/>
          <p:cNvSpPr/>
          <p:nvPr/>
        </p:nvSpPr>
        <p:spPr bwMode="auto">
          <a:xfrm flipH="1">
            <a:off x="8165392" y="4025891"/>
            <a:ext cx="2766413" cy="3155"/>
          </a:xfrm>
          <a:custGeom>
            <a:avLst/>
            <a:gdLst>
              <a:gd name="connsiteX0" fmla="*/ 3508754 w 3508754"/>
              <a:gd name="connsiteY0" fmla="*/ 0 h 7906"/>
              <a:gd name="connsiteX1" fmla="*/ 0 w 3508754"/>
              <a:gd name="connsiteY1" fmla="*/ 0 h 7906"/>
              <a:gd name="connsiteX0" fmla="*/ 7990 w 7990"/>
              <a:gd name="connsiteY0" fmla="*/ 0 h 15118"/>
              <a:gd name="connsiteX1" fmla="*/ 0 w 7990"/>
              <a:gd name="connsiteY1" fmla="*/ 15118 h 15118"/>
              <a:gd name="connsiteX0" fmla="*/ 9979 w 9979"/>
              <a:gd name="connsiteY0" fmla="*/ 0 h 5000"/>
              <a:gd name="connsiteX1" fmla="*/ 0 w 9979"/>
              <a:gd name="connsiteY1" fmla="*/ 5000 h 5000"/>
              <a:gd name="connsiteX0" fmla="*/ 9939 w 9939"/>
              <a:gd name="connsiteY0" fmla="*/ 0 h 14724"/>
              <a:gd name="connsiteX1" fmla="*/ 0 w 9939"/>
              <a:gd name="connsiteY1" fmla="*/ 14724 h 14724"/>
              <a:gd name="connsiteX0" fmla="*/ 9716 w 9716"/>
              <a:gd name="connsiteY0" fmla="*/ 0 h 6793"/>
              <a:gd name="connsiteX1" fmla="*/ 0 w 9716"/>
              <a:gd name="connsiteY1" fmla="*/ 6793 h 6793"/>
              <a:gd name="connsiteX0" fmla="*/ 10240 w 10240"/>
              <a:gd name="connsiteY0" fmla="*/ 0 h 5279"/>
              <a:gd name="connsiteX1" fmla="*/ 0 w 10240"/>
              <a:gd name="connsiteY1" fmla="*/ 5279 h 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40" h="5279" fill="norm" stroke="1" extrusionOk="0">
                <a:moveTo>
                  <a:pt x="10240" y="0"/>
                </a:moveTo>
                <a:cubicBezTo>
                  <a:pt x="5911" y="0"/>
                  <a:pt x="4329" y="5279"/>
                  <a:pt x="0" y="5279"/>
                </a:cubicBezTo>
              </a:path>
            </a:pathLst>
          </a:custGeom>
          <a:ln w="28575" cap="rnd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 bwMode="auto">
          <a:xfrm>
            <a:off x="1074420" y="713891"/>
            <a:ext cx="10150348" cy="517037"/>
          </a:xfrm>
        </p:spPr>
        <p:txBody>
          <a:bodyPr/>
          <a:lstStyle/>
          <a:p>
            <a:pPr>
              <a:defRPr/>
            </a:pPr>
            <a:r>
              <a:rPr lang="es-ES"/>
              <a:t>Milestones</a:t>
            </a:r>
            <a:br>
              <a:rPr lang="es-ES" strike="sngStrike">
                <a:solidFill>
                  <a:srgbClr val="363437"/>
                </a:solidFill>
                <a:latin typeface="Grantipo"/>
              </a:rPr>
            </a:br>
            <a:br>
              <a:rPr lang="en-US" strike="sngStrike"/>
            </a:br>
            <a:endParaRPr lang="en-US" strike="sngStrik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29</a:t>
            </a:fld>
            <a:r>
              <a:rPr lang="en-US"/>
              <a:t> </a:t>
            </a:r>
            <a:endParaRPr lang="en-US"/>
          </a:p>
        </p:txBody>
      </p:sp>
      <p:cxnSp>
        <p:nvCxnSpPr>
          <p:cNvPr id="7" name="Straight Connector 10"/>
          <p:cNvCxnSpPr>
            <a:cxnSpLocks/>
          </p:cNvCxnSpPr>
          <p:nvPr/>
        </p:nvCxnSpPr>
        <p:spPr bwMode="auto">
          <a:xfrm>
            <a:off x="783060" y="732751"/>
            <a:ext cx="0" cy="517037"/>
          </a:xfrm>
          <a:prstGeom prst="line">
            <a:avLst/>
          </a:prstGeom>
          <a:ln w="476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cxnSpLocks/>
          </p:cNvCxnSpPr>
          <p:nvPr/>
        </p:nvCxnSpPr>
        <p:spPr bwMode="auto">
          <a:xfrm>
            <a:off x="5787193" y="3282646"/>
            <a:ext cx="1" cy="2477527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709398" y="2867424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tx2"/>
                </a:solidFill>
                <a:latin typeface="Campton Medium"/>
              </a:rPr>
              <a:t>09 2019</a:t>
            </a:r>
            <a:endParaRPr lang="en-GB" sz="1400">
              <a:solidFill>
                <a:schemeClr val="tx2"/>
              </a:solidFill>
              <a:latin typeface="Grantipo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636201" y="3650913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tx2"/>
                </a:solidFill>
                <a:latin typeface="Campton Medium"/>
              </a:rPr>
              <a:t>03 2020</a:t>
            </a:r>
            <a:endParaRPr lang="en-GB" sz="1400">
              <a:solidFill>
                <a:schemeClr val="tx2"/>
              </a:solidFill>
              <a:latin typeface="Grantipo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09398" y="2339366"/>
            <a:ext cx="1409188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200">
                <a:solidFill>
                  <a:srgbClr val="363437"/>
                </a:solidFill>
                <a:latin typeface="Grantipo"/>
              </a:rPr>
              <a:t>Set up governance structures </a:t>
            </a:r>
            <a:endParaRPr lang="en-GB" sz="1200"/>
          </a:p>
        </p:txBody>
      </p:sp>
      <p:sp>
        <p:nvSpPr>
          <p:cNvPr id="44" name="Rectangle 43"/>
          <p:cNvSpPr/>
          <p:nvPr/>
        </p:nvSpPr>
        <p:spPr bwMode="auto">
          <a:xfrm>
            <a:off x="2636201" y="4123808"/>
            <a:ext cx="1409188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200">
                <a:solidFill>
                  <a:srgbClr val="363437"/>
                </a:solidFill>
                <a:latin typeface="Grantipo"/>
              </a:rPr>
              <a:t>Information and communication package</a:t>
            </a:r>
            <a:endParaRPr/>
          </a:p>
        </p:txBody>
      </p:sp>
      <p:cxnSp>
        <p:nvCxnSpPr>
          <p:cNvPr id="47" name="Straight Connector 10"/>
          <p:cNvCxnSpPr>
            <a:cxnSpLocks/>
          </p:cNvCxnSpPr>
          <p:nvPr/>
        </p:nvCxnSpPr>
        <p:spPr bwMode="auto">
          <a:xfrm>
            <a:off x="535180" y="2375124"/>
            <a:ext cx="0" cy="1132441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0"/>
          <p:cNvCxnSpPr>
            <a:cxnSpLocks/>
          </p:cNvCxnSpPr>
          <p:nvPr/>
        </p:nvCxnSpPr>
        <p:spPr bwMode="auto">
          <a:xfrm flipH="1">
            <a:off x="2487894" y="3282646"/>
            <a:ext cx="15492" cy="1481106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 bwMode="auto">
          <a:xfrm>
            <a:off x="3165546" y="2885704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tx2"/>
                </a:solidFill>
                <a:latin typeface="Campton Medium"/>
              </a:rPr>
              <a:t>08 2020</a:t>
            </a:r>
            <a:endParaRPr lang="en-GB" sz="1400">
              <a:solidFill>
                <a:schemeClr val="tx2"/>
              </a:solidFill>
              <a:latin typeface="Grantipo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165546" y="2524032"/>
            <a:ext cx="1409188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200">
                <a:solidFill>
                  <a:srgbClr val="363437"/>
                </a:solidFill>
                <a:latin typeface="Grantipo"/>
              </a:rPr>
              <a:t>Skills map</a:t>
            </a:r>
            <a:endParaRPr lang="en-GB" sz="1200"/>
          </a:p>
        </p:txBody>
      </p:sp>
      <p:cxnSp>
        <p:nvCxnSpPr>
          <p:cNvPr id="52" name="Straight Connector 10"/>
          <p:cNvCxnSpPr>
            <a:cxnSpLocks/>
          </p:cNvCxnSpPr>
          <p:nvPr/>
        </p:nvCxnSpPr>
        <p:spPr bwMode="auto">
          <a:xfrm>
            <a:off x="4145720" y="2511495"/>
            <a:ext cx="0" cy="99607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 bwMode="auto">
          <a:xfrm>
            <a:off x="4619062" y="3644776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tx2"/>
                </a:solidFill>
                <a:latin typeface="Campton Medium"/>
              </a:rPr>
              <a:t>09 2020</a:t>
            </a:r>
            <a:endParaRPr lang="en-GB" sz="1400">
              <a:solidFill>
                <a:schemeClr val="tx2"/>
              </a:solidFill>
              <a:latin typeface="Grantipo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654393" y="4115167"/>
            <a:ext cx="1409188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200">
                <a:solidFill>
                  <a:srgbClr val="363437"/>
                </a:solidFill>
                <a:latin typeface="Grantipo"/>
              </a:rPr>
              <a:t>Sustainability</a:t>
            </a:r>
            <a:br>
              <a:rPr lang="en-GB" sz="1200">
                <a:solidFill>
                  <a:srgbClr val="363437"/>
                </a:solidFill>
                <a:latin typeface="Grantipo"/>
              </a:rPr>
            </a:br>
            <a:r>
              <a:rPr lang="en-GB" sz="1200">
                <a:solidFill>
                  <a:srgbClr val="363437"/>
                </a:solidFill>
                <a:latin typeface="Grantipo"/>
              </a:rPr>
              <a:t>and funding strategy</a:t>
            </a:r>
            <a:endParaRPr/>
          </a:p>
        </p:txBody>
      </p:sp>
      <p:sp>
        <p:nvSpPr>
          <p:cNvPr id="64" name="Rectangle 63"/>
          <p:cNvSpPr/>
          <p:nvPr/>
        </p:nvSpPr>
        <p:spPr bwMode="auto">
          <a:xfrm>
            <a:off x="4975891" y="2879584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tx2"/>
                </a:solidFill>
                <a:latin typeface="Campton Medium"/>
              </a:rPr>
              <a:t>10 2020</a:t>
            </a:r>
            <a:endParaRPr lang="en-GB" sz="1400">
              <a:solidFill>
                <a:schemeClr val="tx2"/>
              </a:solidFill>
              <a:latin typeface="Grantipo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975890" y="1291060"/>
            <a:ext cx="2122246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US" sz="1200">
                <a:latin typeface="Grantipo"/>
              </a:rPr>
              <a:t>common procedures for mobility of students and staff, EU-CONEXUS student card</a:t>
            </a:r>
            <a:endParaRPr/>
          </a:p>
        </p:txBody>
      </p:sp>
      <p:cxnSp>
        <p:nvCxnSpPr>
          <p:cNvPr id="66" name="Straight Connector 10"/>
          <p:cNvCxnSpPr>
            <a:cxnSpLocks/>
          </p:cNvCxnSpPr>
          <p:nvPr/>
        </p:nvCxnSpPr>
        <p:spPr bwMode="auto">
          <a:xfrm>
            <a:off x="4801673" y="1373053"/>
            <a:ext cx="0" cy="2134512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 bwMode="auto">
          <a:xfrm>
            <a:off x="5942692" y="3643466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tx2"/>
                </a:solidFill>
                <a:latin typeface="Campton Medium"/>
              </a:rPr>
              <a:t>01 2021</a:t>
            </a:r>
            <a:endParaRPr lang="en-GB" sz="1400">
              <a:solidFill>
                <a:schemeClr val="tx2"/>
              </a:solidFill>
              <a:latin typeface="Grantipo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942691" y="4075797"/>
            <a:ext cx="1618607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s-ES" sz="1200">
                <a:solidFill>
                  <a:srgbClr val="363437"/>
                </a:solidFill>
                <a:latin typeface="Grantipo"/>
              </a:rPr>
              <a:t>EU-CONEXUS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Minor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programmes</a:t>
            </a:r>
            <a:endParaRPr lang="en-GB" sz="1200">
              <a:solidFill>
                <a:srgbClr val="363437"/>
              </a:solidFill>
              <a:latin typeface="Grantipo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957670" y="4725014"/>
            <a:ext cx="161860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s-ES" sz="1200">
                <a:solidFill>
                  <a:srgbClr val="363437"/>
                </a:solidFill>
                <a:latin typeface="Grantipo"/>
              </a:rPr>
              <a:t>Joint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research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area</a:t>
            </a:r>
            <a:endParaRPr lang="es-ES" sz="1200">
              <a:solidFill>
                <a:srgbClr val="363437"/>
              </a:solidFill>
              <a:latin typeface="Grantipo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954751" y="5184052"/>
            <a:ext cx="1895847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s-ES" sz="1200">
                <a:solidFill>
                  <a:srgbClr val="363437"/>
                </a:solidFill>
                <a:latin typeface="Grantipo"/>
              </a:rPr>
              <a:t>Virtual campus and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educational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resources</a:t>
            </a:r>
            <a:endParaRPr lang="es-ES" sz="1200">
              <a:solidFill>
                <a:srgbClr val="363437"/>
              </a:solidFill>
              <a:latin typeface="Grantipo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286215" y="2879584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tx2"/>
                </a:solidFill>
                <a:latin typeface="Campton Medium"/>
              </a:rPr>
              <a:t>02 2021</a:t>
            </a:r>
            <a:endParaRPr lang="en-GB" sz="1400">
              <a:solidFill>
                <a:schemeClr val="tx2"/>
              </a:solidFill>
              <a:latin typeface="Grantipo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6265640" y="2154700"/>
            <a:ext cx="1705703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s-ES" sz="1200">
                <a:solidFill>
                  <a:srgbClr val="363437"/>
                </a:solidFill>
                <a:latin typeface="Grantipo"/>
              </a:rPr>
              <a:t>University-Industry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and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Mentoring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platforms</a:t>
            </a:r>
            <a:endParaRPr lang="en-US" sz="1200">
              <a:latin typeface="Grantipo"/>
            </a:endParaRPr>
          </a:p>
        </p:txBody>
      </p:sp>
      <p:cxnSp>
        <p:nvCxnSpPr>
          <p:cNvPr id="87" name="Straight Connector 10"/>
          <p:cNvCxnSpPr>
            <a:cxnSpLocks/>
          </p:cNvCxnSpPr>
          <p:nvPr/>
        </p:nvCxnSpPr>
        <p:spPr bwMode="auto">
          <a:xfrm>
            <a:off x="6113902" y="2134485"/>
            <a:ext cx="0" cy="137308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 bwMode="auto">
          <a:xfrm>
            <a:off x="8586081" y="2890250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tx2"/>
                </a:solidFill>
                <a:latin typeface="Campton Medium"/>
              </a:rPr>
              <a:t>09 2021</a:t>
            </a:r>
            <a:endParaRPr lang="en-GB" sz="1400">
              <a:solidFill>
                <a:schemeClr val="tx2"/>
              </a:solidFill>
              <a:latin typeface="Grantipo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586080" y="2155954"/>
            <a:ext cx="1553969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s-ES" sz="1200">
                <a:solidFill>
                  <a:srgbClr val="363437"/>
                </a:solidFill>
                <a:latin typeface="Grantipo"/>
              </a:rPr>
              <a:t>EU-CONEXUS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joint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Master’s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</a:t>
            </a:r>
            <a:r>
              <a:rPr lang="es-ES" sz="1200">
                <a:latin typeface="Grantipo"/>
              </a:rPr>
              <a:t>and </a:t>
            </a:r>
            <a:r>
              <a:rPr lang="es-ES" sz="1200">
                <a:latin typeface="Grantipo"/>
              </a:rPr>
              <a:t>joint</a:t>
            </a:r>
            <a:r>
              <a:rPr lang="es-ES" sz="1200">
                <a:latin typeface="Grantipo"/>
              </a:rPr>
              <a:t> </a:t>
            </a:r>
            <a:r>
              <a:rPr lang="es-ES" sz="1200">
                <a:latin typeface="Grantipo"/>
              </a:rPr>
              <a:t>Ph.D</a:t>
            </a:r>
            <a:r>
              <a:rPr lang="es-ES" sz="1200">
                <a:latin typeface="Grantipo"/>
              </a:rPr>
              <a:t>. </a:t>
            </a:r>
            <a:r>
              <a:rPr lang="es-ES" sz="1200">
                <a:latin typeface="Grantipo"/>
              </a:rPr>
              <a:t>programmes</a:t>
            </a:r>
            <a:endParaRPr lang="en-GB" sz="1200"/>
          </a:p>
        </p:txBody>
      </p:sp>
      <p:cxnSp>
        <p:nvCxnSpPr>
          <p:cNvPr id="99" name="Straight Connector 10"/>
          <p:cNvCxnSpPr>
            <a:cxnSpLocks/>
          </p:cNvCxnSpPr>
          <p:nvPr/>
        </p:nvCxnSpPr>
        <p:spPr bwMode="auto">
          <a:xfrm>
            <a:off x="8411863" y="2014965"/>
            <a:ext cx="0" cy="2845662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 bwMode="auto">
          <a:xfrm>
            <a:off x="10131160" y="2874453"/>
            <a:ext cx="1411389" cy="33855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defRPr/>
            </a:pPr>
            <a:r>
              <a:rPr lang="en-GB" sz="1600">
                <a:solidFill>
                  <a:schemeClr val="tx2"/>
                </a:solidFill>
                <a:latin typeface="Campton Medium"/>
              </a:rPr>
              <a:t>05 202</a:t>
            </a:r>
            <a:r>
              <a:rPr lang="en-US" sz="1600">
                <a:solidFill>
                  <a:schemeClr val="tx2"/>
                </a:solidFill>
                <a:latin typeface="Campton Medium"/>
              </a:rPr>
              <a:t>2</a:t>
            </a:r>
            <a:endParaRPr lang="en-GB" sz="1400">
              <a:solidFill>
                <a:schemeClr val="tx2"/>
              </a:solidFill>
              <a:latin typeface="Grantipo"/>
            </a:endParaRPr>
          </a:p>
        </p:txBody>
      </p:sp>
      <p:cxnSp>
        <p:nvCxnSpPr>
          <p:cNvPr id="102" name="Straight Connector 10"/>
          <p:cNvCxnSpPr>
            <a:cxnSpLocks/>
          </p:cNvCxnSpPr>
          <p:nvPr/>
        </p:nvCxnSpPr>
        <p:spPr bwMode="auto">
          <a:xfrm>
            <a:off x="11694257" y="2429365"/>
            <a:ext cx="0" cy="107820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 bwMode="auto">
          <a:xfrm>
            <a:off x="10269309" y="2340620"/>
            <a:ext cx="1273240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>
              <a:defRPr/>
            </a:pPr>
            <a:r>
              <a:rPr lang="en-US" sz="1200">
                <a:latin typeface="Grantipo"/>
              </a:rPr>
              <a:t>automatic mutual recognition</a:t>
            </a:r>
            <a:endParaRPr lang="en-GB" sz="1200"/>
          </a:p>
        </p:txBody>
      </p:sp>
      <p:cxnSp>
        <p:nvCxnSpPr>
          <p:cNvPr id="116" name="Straight Connector 10"/>
          <p:cNvCxnSpPr>
            <a:cxnSpLocks/>
          </p:cNvCxnSpPr>
          <p:nvPr/>
        </p:nvCxnSpPr>
        <p:spPr bwMode="auto">
          <a:xfrm>
            <a:off x="4472460" y="3282646"/>
            <a:ext cx="0" cy="14533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 bwMode="auto">
          <a:xfrm>
            <a:off x="8564850" y="3567419"/>
            <a:ext cx="1707781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n-GB" sz="1600">
                <a:solidFill>
                  <a:schemeClr val="tx2"/>
                </a:solidFill>
                <a:latin typeface="Campton Medium"/>
              </a:rPr>
              <a:t>09 2021</a:t>
            </a:r>
            <a:endParaRPr lang="en-GB" sz="1400">
              <a:solidFill>
                <a:schemeClr val="tx2"/>
              </a:solidFill>
              <a:latin typeface="Grantipo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564849" y="4033352"/>
            <a:ext cx="1618607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s-ES" sz="1200">
                <a:solidFill>
                  <a:srgbClr val="363437"/>
                </a:solidFill>
                <a:latin typeface="Grantipo"/>
              </a:rPr>
              <a:t>Multilingual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services</a:t>
            </a:r>
            <a:endParaRPr lang="en-GB" sz="1200">
              <a:solidFill>
                <a:srgbClr val="363437"/>
              </a:solidFill>
              <a:latin typeface="Grantipo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586081" y="4398962"/>
            <a:ext cx="1618607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es-ES" sz="1200">
                <a:solidFill>
                  <a:srgbClr val="363437"/>
                </a:solidFill>
                <a:latin typeface="Grantipo"/>
              </a:rPr>
              <a:t>Buddy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system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and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alumni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 </a:t>
            </a:r>
            <a:r>
              <a:rPr lang="es-ES" sz="1200">
                <a:solidFill>
                  <a:srgbClr val="363437"/>
                </a:solidFill>
                <a:latin typeface="Grantipo"/>
              </a:rPr>
              <a:t>network</a:t>
            </a:r>
            <a:endParaRPr lang="es-ES" sz="1200">
              <a:solidFill>
                <a:srgbClr val="363437"/>
              </a:solidFill>
              <a:latin typeface="Grantipo"/>
            </a:endParaRPr>
          </a:p>
        </p:txBody>
      </p:sp>
      <p:cxnSp>
        <p:nvCxnSpPr>
          <p:cNvPr id="130" name="Straight Connector 10"/>
          <p:cNvCxnSpPr>
            <a:cxnSpLocks/>
          </p:cNvCxnSpPr>
          <p:nvPr/>
        </p:nvCxnSpPr>
        <p:spPr bwMode="auto">
          <a:xfrm>
            <a:off x="1847662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cxnSpLocks/>
          </p:cNvCxnSpPr>
          <p:nvPr/>
        </p:nvCxnSpPr>
        <p:spPr bwMode="auto">
          <a:xfrm>
            <a:off x="5130602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cxnSpLocks/>
          </p:cNvCxnSpPr>
          <p:nvPr/>
        </p:nvCxnSpPr>
        <p:spPr bwMode="auto">
          <a:xfrm>
            <a:off x="2175956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0"/>
          <p:cNvCxnSpPr>
            <a:cxnSpLocks/>
          </p:cNvCxnSpPr>
          <p:nvPr/>
        </p:nvCxnSpPr>
        <p:spPr bwMode="auto">
          <a:xfrm>
            <a:off x="2832544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0"/>
          <p:cNvCxnSpPr>
            <a:cxnSpLocks/>
          </p:cNvCxnSpPr>
          <p:nvPr/>
        </p:nvCxnSpPr>
        <p:spPr bwMode="auto">
          <a:xfrm>
            <a:off x="3160838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0"/>
          <p:cNvCxnSpPr>
            <a:cxnSpLocks/>
          </p:cNvCxnSpPr>
          <p:nvPr/>
        </p:nvCxnSpPr>
        <p:spPr bwMode="auto">
          <a:xfrm>
            <a:off x="3489132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0"/>
          <p:cNvCxnSpPr>
            <a:cxnSpLocks/>
          </p:cNvCxnSpPr>
          <p:nvPr/>
        </p:nvCxnSpPr>
        <p:spPr bwMode="auto">
          <a:xfrm>
            <a:off x="3817426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cxnSpLocks/>
          </p:cNvCxnSpPr>
          <p:nvPr/>
        </p:nvCxnSpPr>
        <p:spPr bwMode="auto">
          <a:xfrm>
            <a:off x="5458896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0"/>
          <p:cNvCxnSpPr>
            <a:cxnSpLocks/>
          </p:cNvCxnSpPr>
          <p:nvPr/>
        </p:nvCxnSpPr>
        <p:spPr bwMode="auto">
          <a:xfrm>
            <a:off x="1191071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0"/>
          <p:cNvCxnSpPr>
            <a:cxnSpLocks/>
          </p:cNvCxnSpPr>
          <p:nvPr/>
        </p:nvCxnSpPr>
        <p:spPr bwMode="auto">
          <a:xfrm>
            <a:off x="206189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0"/>
          <p:cNvCxnSpPr>
            <a:cxnSpLocks/>
          </p:cNvCxnSpPr>
          <p:nvPr/>
        </p:nvCxnSpPr>
        <p:spPr bwMode="auto">
          <a:xfrm>
            <a:off x="862777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0"/>
          <p:cNvCxnSpPr>
            <a:cxnSpLocks/>
          </p:cNvCxnSpPr>
          <p:nvPr/>
        </p:nvCxnSpPr>
        <p:spPr bwMode="auto">
          <a:xfrm>
            <a:off x="1519365" y="3282646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0"/>
          <p:cNvCxnSpPr>
            <a:cxnSpLocks/>
          </p:cNvCxnSpPr>
          <p:nvPr/>
        </p:nvCxnSpPr>
        <p:spPr bwMode="auto">
          <a:xfrm>
            <a:off x="9067902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0"/>
          <p:cNvCxnSpPr>
            <a:cxnSpLocks/>
          </p:cNvCxnSpPr>
          <p:nvPr/>
        </p:nvCxnSpPr>
        <p:spPr bwMode="auto">
          <a:xfrm>
            <a:off x="9724493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0"/>
          <p:cNvCxnSpPr>
            <a:cxnSpLocks/>
          </p:cNvCxnSpPr>
          <p:nvPr/>
        </p:nvCxnSpPr>
        <p:spPr bwMode="auto">
          <a:xfrm>
            <a:off x="6769844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cxnSpLocks/>
          </p:cNvCxnSpPr>
          <p:nvPr/>
        </p:nvCxnSpPr>
        <p:spPr bwMode="auto">
          <a:xfrm>
            <a:off x="7098138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0"/>
          <p:cNvCxnSpPr>
            <a:cxnSpLocks/>
          </p:cNvCxnSpPr>
          <p:nvPr/>
        </p:nvCxnSpPr>
        <p:spPr bwMode="auto">
          <a:xfrm>
            <a:off x="7426432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10"/>
          <p:cNvCxnSpPr>
            <a:cxnSpLocks/>
          </p:cNvCxnSpPr>
          <p:nvPr/>
        </p:nvCxnSpPr>
        <p:spPr bwMode="auto">
          <a:xfrm>
            <a:off x="7754726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cxnSpLocks/>
          </p:cNvCxnSpPr>
          <p:nvPr/>
        </p:nvCxnSpPr>
        <p:spPr bwMode="auto">
          <a:xfrm>
            <a:off x="6441550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10"/>
          <p:cNvCxnSpPr>
            <a:cxnSpLocks/>
          </p:cNvCxnSpPr>
          <p:nvPr/>
        </p:nvCxnSpPr>
        <p:spPr bwMode="auto">
          <a:xfrm>
            <a:off x="8083020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10"/>
          <p:cNvCxnSpPr>
            <a:cxnSpLocks/>
          </p:cNvCxnSpPr>
          <p:nvPr/>
        </p:nvCxnSpPr>
        <p:spPr bwMode="auto">
          <a:xfrm>
            <a:off x="8739608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0"/>
          <p:cNvCxnSpPr>
            <a:cxnSpLocks/>
          </p:cNvCxnSpPr>
          <p:nvPr/>
        </p:nvCxnSpPr>
        <p:spPr bwMode="auto">
          <a:xfrm>
            <a:off x="9396196" y="3282645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0"/>
          <p:cNvCxnSpPr>
            <a:cxnSpLocks/>
          </p:cNvCxnSpPr>
          <p:nvPr/>
        </p:nvCxnSpPr>
        <p:spPr bwMode="auto">
          <a:xfrm>
            <a:off x="9724493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0"/>
          <p:cNvCxnSpPr>
            <a:cxnSpLocks/>
          </p:cNvCxnSpPr>
          <p:nvPr/>
        </p:nvCxnSpPr>
        <p:spPr bwMode="auto">
          <a:xfrm>
            <a:off x="10052787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0"/>
          <p:cNvCxnSpPr>
            <a:cxnSpLocks/>
          </p:cNvCxnSpPr>
          <p:nvPr/>
        </p:nvCxnSpPr>
        <p:spPr bwMode="auto">
          <a:xfrm>
            <a:off x="10709375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0"/>
          <p:cNvCxnSpPr>
            <a:cxnSpLocks/>
          </p:cNvCxnSpPr>
          <p:nvPr/>
        </p:nvCxnSpPr>
        <p:spPr bwMode="auto">
          <a:xfrm>
            <a:off x="11037669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0"/>
          <p:cNvCxnSpPr>
            <a:cxnSpLocks/>
          </p:cNvCxnSpPr>
          <p:nvPr/>
        </p:nvCxnSpPr>
        <p:spPr bwMode="auto">
          <a:xfrm>
            <a:off x="11365963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0"/>
          <p:cNvCxnSpPr>
            <a:cxnSpLocks/>
          </p:cNvCxnSpPr>
          <p:nvPr/>
        </p:nvCxnSpPr>
        <p:spPr bwMode="auto">
          <a:xfrm>
            <a:off x="10381081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0"/>
          <p:cNvCxnSpPr>
            <a:cxnSpLocks/>
          </p:cNvCxnSpPr>
          <p:nvPr/>
        </p:nvCxnSpPr>
        <p:spPr bwMode="auto">
          <a:xfrm>
            <a:off x="12022551" y="3283931"/>
            <a:ext cx="0" cy="224919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974834" y="2164348"/>
            <a:ext cx="4249934" cy="2529303"/>
          </a:xfrm>
        </p:spPr>
        <p:txBody>
          <a:bodyPr anchor="t" anchorCtr="0"/>
          <a:lstStyle/>
          <a:p>
            <a:pPr>
              <a:lnSpc>
                <a:spcPct val="100000"/>
              </a:lnSpc>
              <a:defRPr/>
            </a:pPr>
            <a:r>
              <a:rPr lang="en-GB" sz="3000">
                <a:solidFill>
                  <a:schemeClr val="tx1"/>
                </a:solidFill>
              </a:rPr>
              <a:t>A </a:t>
            </a:r>
            <a:r>
              <a:rPr lang="en-GB" sz="3000">
                <a:solidFill>
                  <a:schemeClr val="accent3"/>
                </a:solidFill>
              </a:rPr>
              <a:t>strong partnership </a:t>
            </a:r>
            <a:r>
              <a:rPr lang="en-GB" sz="3000">
                <a:solidFill>
                  <a:schemeClr val="tx1"/>
                </a:solidFill>
              </a:rPr>
              <a:t>covering European coasts</a:t>
            </a:r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3</a:t>
            </a:fld>
            <a:r>
              <a:rPr lang="en-US"/>
              <a:t> </a:t>
            </a:r>
            <a:endParaRPr lang="en-US"/>
          </a:p>
        </p:txBody>
      </p:sp>
      <p:sp>
        <p:nvSpPr>
          <p:cNvPr id="11" name="Text Placeholder 2"/>
          <p:cNvSpPr txBox="1"/>
          <p:nvPr/>
        </p:nvSpPr>
        <p:spPr bwMode="auto">
          <a:xfrm>
            <a:off x="6974834" y="3772023"/>
            <a:ext cx="3829655" cy="15323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lt-LT" sz="1600">
                <a:latin typeface="Grantipo"/>
              </a:rPr>
              <a:t>9 U</a:t>
            </a:r>
            <a:r>
              <a:rPr lang="fr-FR" sz="1600">
                <a:latin typeface="Grantipo"/>
              </a:rPr>
              <a:t>niversities</a:t>
            </a:r>
            <a:r>
              <a:rPr lang="fr-FR" sz="1600">
                <a:latin typeface="Grantipo"/>
              </a:rPr>
              <a:t> </a:t>
            </a:r>
            <a:r>
              <a:rPr lang="fr-FR" sz="1600" b="1">
                <a:latin typeface="Grantipo SemiBold"/>
              </a:rPr>
              <a:t>together</a:t>
            </a:r>
            <a:r>
              <a:rPr lang="fr-FR" sz="1600">
                <a:latin typeface="Grantipo"/>
              </a:rPr>
              <a:t> have </a:t>
            </a:r>
            <a:r>
              <a:rPr lang="fr-FR" sz="1600">
                <a:latin typeface="Grantipo"/>
              </a:rPr>
              <a:t>built</a:t>
            </a:r>
            <a:r>
              <a:rPr lang="fr-FR" sz="1600">
                <a:latin typeface="Grantipo"/>
              </a:rPr>
              <a:t> </a:t>
            </a:r>
            <a:r>
              <a:rPr lang="fr-FR" sz="1600">
                <a:latin typeface="Grantipo"/>
              </a:rPr>
              <a:t>European</a:t>
            </a:r>
            <a:r>
              <a:rPr lang="fr-FR" sz="1600">
                <a:latin typeface="Grantipo"/>
              </a:rPr>
              <a:t> </a:t>
            </a:r>
            <a:r>
              <a:rPr lang="fr-FR" sz="1600">
                <a:latin typeface="Grantipo"/>
              </a:rPr>
              <a:t>University</a:t>
            </a:r>
            <a:r>
              <a:rPr lang="fr-FR" sz="1600">
                <a:latin typeface="Grantipo"/>
              </a:rPr>
              <a:t> for Smart Urban Co</a:t>
            </a:r>
            <a:r>
              <a:rPr lang="lt-LT" sz="1600">
                <a:latin typeface="Grantipo"/>
              </a:rPr>
              <a:t>a</a:t>
            </a:r>
            <a:r>
              <a:rPr lang="fr-FR" sz="1600">
                <a:latin typeface="Grantipo"/>
              </a:rPr>
              <a:t>stal</a:t>
            </a:r>
            <a:r>
              <a:rPr lang="lt-LT" sz="1600">
                <a:latin typeface="Grantipo"/>
              </a:rPr>
              <a:t> </a:t>
            </a:r>
            <a:r>
              <a:rPr lang="fr-FR" sz="1600">
                <a:latin typeface="Grantipo"/>
              </a:rPr>
              <a:t>Sustainability</a:t>
            </a:r>
            <a:r>
              <a:rPr lang="fr-FR" sz="1600">
                <a:latin typeface="Grantipo"/>
              </a:rPr>
              <a:t>. </a:t>
            </a:r>
            <a:br>
              <a:rPr lang="fr-FR" sz="1600">
                <a:latin typeface="Grantipo"/>
              </a:rPr>
            </a:br>
            <a:endParaRPr lang="en-US" sz="1600">
              <a:solidFill>
                <a:schemeClr val="accent3"/>
              </a:solidFill>
              <a:latin typeface="Grantipo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0" y="0"/>
            <a:ext cx="5584971" cy="6858000"/>
          </a:xfrm>
          <a:prstGeom prst="rect">
            <a:avLst/>
          </a:prstGeom>
          <a:solidFill>
            <a:srgbClr val="AE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6705878" y="2164348"/>
            <a:ext cx="0" cy="2646643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4344" y="0"/>
            <a:ext cx="501943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30</a:t>
            </a:fld>
            <a:r>
              <a:rPr lang="en-US"/>
              <a:t> 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 bwMode="auto">
          <a:xfrm>
            <a:off x="1065343" y="2530499"/>
            <a:ext cx="9666885" cy="3464722"/>
          </a:xfrm>
        </p:spPr>
        <p:txBody>
          <a:bodyPr/>
          <a:lstStyle/>
          <a:p>
            <a:pPr>
              <a:defRPr/>
            </a:pPr>
            <a:r>
              <a:rPr lang="en-GB"/>
              <a:t>Flexibility in accreditation of study programmes</a:t>
            </a:r>
            <a:endParaRPr/>
          </a:p>
          <a:p>
            <a:pPr>
              <a:defRPr/>
            </a:pPr>
            <a:r>
              <a:rPr lang="en-GB"/>
              <a:t>Openness of relevant rules and flexibility in applying access restrictions.  </a:t>
            </a:r>
            <a:endParaRPr/>
          </a:p>
          <a:p>
            <a:pPr>
              <a:defRPr/>
            </a:pPr>
            <a:r>
              <a:rPr lang="en-GB"/>
              <a:t>Flexibility for harmonising the academic calendar of our partners in order to offer joint programmes. </a:t>
            </a:r>
            <a:endParaRPr/>
          </a:p>
          <a:p>
            <a:pPr>
              <a:defRPr/>
            </a:pPr>
            <a:r>
              <a:rPr lang="en-GB"/>
              <a:t>Support in developing a transnational quality assurance system</a:t>
            </a:r>
            <a:endParaRPr/>
          </a:p>
          <a:p>
            <a:pPr>
              <a:defRPr/>
            </a:pPr>
            <a:r>
              <a:rPr lang="en-GB"/>
              <a:t>Support in creating a European accreditation system for research</a:t>
            </a:r>
            <a:endParaRPr/>
          </a:p>
          <a:p>
            <a:pPr>
              <a:defRPr/>
            </a:pPr>
            <a:r>
              <a:rPr lang="en-GB"/>
              <a:t>Support in setting up a legal identity to EU-CONEXUS </a:t>
            </a:r>
            <a:endParaRPr/>
          </a:p>
          <a:p>
            <a:pPr>
              <a:defRPr/>
            </a:pPr>
            <a:r>
              <a:rPr lang="en-GB"/>
              <a:t>Achieving a mobility rate of 50% : funding for student mobility (e.g. short stays) and compatibility of the European University's virtual campus with existing ones</a:t>
            </a:r>
            <a:endParaRPr/>
          </a:p>
          <a:p>
            <a:pPr>
              <a:defRPr/>
            </a:pPr>
            <a:r>
              <a:rPr lang="en-GB"/>
              <a:t>Sustainable financial supports</a:t>
            </a:r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EU-CONEXUS challenges</a:t>
            </a:r>
            <a:endParaRPr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783060" y="1319249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Time for questions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 bwMode="auto">
          <a:xfrm>
            <a:off x="1879599" y="5893428"/>
            <a:ext cx="9413240" cy="68099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t-LT"/>
              <a:t>info@eu-conexus.eu </a:t>
            </a:r>
            <a:endParaRPr/>
          </a:p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www.eu-conexus.eu</a:t>
            </a: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>
          <a:xfrm>
            <a:off x="1884099" y="2380283"/>
            <a:ext cx="9408740" cy="1926812"/>
          </a:xfrm>
        </p:spPr>
        <p:txBody>
          <a:bodyPr lIns="0" tIns="0" rIns="0" bIns="0"/>
          <a:lstStyle/>
          <a:p>
            <a:pPr>
              <a:defRPr/>
            </a:pPr>
            <a:r>
              <a:rPr lang="en-US"/>
              <a:t>Thank you!</a:t>
            </a:r>
            <a:endParaRPr/>
          </a:p>
        </p:txBody>
      </p:sp>
      <p:sp>
        <p:nvSpPr>
          <p:cNvPr id="5" name="Rectangle 4"/>
          <p:cNvSpPr/>
          <p:nvPr/>
        </p:nvSpPr>
        <p:spPr bwMode="auto">
          <a:xfrm>
            <a:off x="1886193" y="4088388"/>
            <a:ext cx="4209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>
                <a:solidFill>
                  <a:schemeClr val="bg2"/>
                </a:solidFill>
                <a:latin typeface="Campton Medium"/>
              </a:rPr>
              <a:t>Presented</a:t>
            </a:r>
            <a:r>
              <a:rPr lang="lt-LT">
                <a:solidFill>
                  <a:schemeClr val="bg2"/>
                </a:solidFill>
                <a:latin typeface="Campton Medium"/>
              </a:rPr>
              <a:t> to </a:t>
            </a:r>
            <a:r>
              <a:rPr lang="lt-LT">
                <a:solidFill>
                  <a:schemeClr val="bg2"/>
                </a:solidFill>
                <a:latin typeface="Campton Medium"/>
              </a:rPr>
              <a:t>you</a:t>
            </a:r>
            <a:r>
              <a:rPr lang="lt-LT">
                <a:solidFill>
                  <a:schemeClr val="bg2"/>
                </a:solidFill>
                <a:latin typeface="Campton Medium"/>
              </a:rPr>
              <a:t> </a:t>
            </a:r>
            <a:r>
              <a:rPr lang="lt-LT">
                <a:solidFill>
                  <a:schemeClr val="bg2"/>
                </a:solidFill>
                <a:latin typeface="Campton Medium"/>
              </a:rPr>
              <a:t>by</a:t>
            </a:r>
            <a:r>
              <a:rPr lang="lt-LT">
                <a:solidFill>
                  <a:schemeClr val="bg2"/>
                </a:solidFill>
                <a:latin typeface="Campton Medium"/>
              </a:rPr>
              <a:t> Name </a:t>
            </a:r>
            <a:r>
              <a:rPr lang="lt-LT">
                <a:solidFill>
                  <a:schemeClr val="bg2"/>
                </a:solidFill>
                <a:latin typeface="Campton Medium"/>
              </a:rPr>
              <a:t>Surname</a:t>
            </a:r>
            <a:endParaRPr lang="en-US">
              <a:solidFill>
                <a:schemeClr val="bg2"/>
              </a:solidFill>
              <a:latin typeface="Campton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3985272" y="393693"/>
            <a:ext cx="3116952" cy="1159882"/>
            <a:chOff x="3985272" y="2108956"/>
            <a:chExt cx="3116952" cy="1159882"/>
          </a:xfrm>
        </p:grpSpPr>
        <p:sp>
          <p:nvSpPr>
            <p:cNvPr id="39" name="TextBox 38"/>
            <p:cNvSpPr txBox="1"/>
            <p:nvPr/>
          </p:nvSpPr>
          <p:spPr bwMode="auto">
            <a:xfrm>
              <a:off x="3985272" y="2108956"/>
              <a:ext cx="31169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0" indent="-539750">
                <a:buClr>
                  <a:schemeClr val="accent4"/>
                </a:buClr>
                <a:buSzPct val="180000"/>
                <a:buFont typeface="Grantipo"/>
                <a:buChar char="—"/>
                <a:defRPr/>
              </a:pPr>
              <a:r>
                <a:rPr lang="en-GB" sz="1600">
                  <a:latin typeface="Campton Medium"/>
                  <a:ea typeface="Grantipo"/>
                  <a:cs typeface="Grantipo"/>
                </a:rPr>
                <a:t>Agricultural University of Athens, Greece</a:t>
              </a:r>
              <a:endParaRPr/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643546" y="2807173"/>
              <a:ext cx="235206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defRPr/>
              </a:pPr>
              <a:r>
                <a:rPr lang="en-GB" sz="1200">
                  <a:latin typeface="Grantipo"/>
                </a:rPr>
                <a:t>Provides a high level of Education and Research since 1920.</a:t>
              </a:r>
              <a:endParaRPr/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 bwMode="auto">
            <a:xfrm>
              <a:off x="4080884" y="2728781"/>
              <a:ext cx="3021340" cy="0"/>
            </a:xfrm>
            <a:prstGeom prst="line">
              <a:avLst/>
            </a:prstGeom>
            <a:ln w="1905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4</a:t>
            </a:fld>
            <a:r>
              <a:rPr lang="en-US"/>
              <a:t> </a:t>
            </a:r>
            <a:endParaRPr lang="en-US"/>
          </a:p>
        </p:txBody>
      </p:sp>
      <p:sp>
        <p:nvSpPr>
          <p:cNvPr id="47" name="Rectangle 46"/>
          <p:cNvSpPr/>
          <p:nvPr/>
        </p:nvSpPr>
        <p:spPr bwMode="auto">
          <a:xfrm>
            <a:off x="7665004" y="0"/>
            <a:ext cx="4526996" cy="6858000"/>
          </a:xfrm>
          <a:prstGeom prst="rect">
            <a:avLst/>
          </a:prstGeom>
          <a:solidFill>
            <a:srgbClr val="AEC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TextBox 34"/>
          <p:cNvSpPr txBox="1"/>
          <p:nvPr/>
        </p:nvSpPr>
        <p:spPr bwMode="auto">
          <a:xfrm>
            <a:off x="515597" y="393693"/>
            <a:ext cx="3054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 defTabSz="1436688">
              <a:buClr>
                <a:schemeClr val="accent6"/>
              </a:buClr>
              <a:buSzPct val="180000"/>
              <a:buFont typeface="Grantipo"/>
              <a:buChar char="—"/>
              <a:defRPr/>
            </a:pPr>
            <a:r>
              <a:rPr lang="en-US" sz="1600">
                <a:latin typeface="Campton Medium"/>
                <a:ea typeface="Grantipo"/>
                <a:cs typeface="Grantipo"/>
              </a:rPr>
              <a:t>La Rochelle </a:t>
            </a:r>
            <a:r>
              <a:rPr lang="en-US" sz="1600">
                <a:latin typeface="Campton Medium"/>
                <a:ea typeface="Grantipo"/>
                <a:cs typeface="Grantipo"/>
              </a:rPr>
              <a:t>Université</a:t>
            </a:r>
            <a:r>
              <a:rPr lang="en-US" sz="1600">
                <a:latin typeface="Campton Medium"/>
                <a:ea typeface="Grantipo"/>
                <a:cs typeface="Grantipo"/>
              </a:rPr>
              <a:t>, France</a:t>
            </a:r>
            <a:endParaRPr/>
          </a:p>
        </p:txBody>
      </p:sp>
      <p:sp>
        <p:nvSpPr>
          <p:cNvPr id="53" name="TextBox 52"/>
          <p:cNvSpPr txBox="1"/>
          <p:nvPr/>
        </p:nvSpPr>
        <p:spPr bwMode="auto">
          <a:xfrm>
            <a:off x="1177613" y="1093760"/>
            <a:ext cx="22837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defRPr/>
            </a:pPr>
            <a:r>
              <a:rPr lang="en-GB" sz="1200">
                <a:latin typeface="Grantipo"/>
              </a:rPr>
              <a:t>A human-sized university specialising in Smart Urban Coastal Sustainability issues.</a:t>
            </a:r>
            <a:endParaRPr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917247" y="3596619"/>
            <a:ext cx="3116952" cy="1430734"/>
            <a:chOff x="3985272" y="393693"/>
            <a:chExt cx="3116952" cy="1430734"/>
          </a:xfrm>
        </p:grpSpPr>
        <p:sp>
          <p:nvSpPr>
            <p:cNvPr id="38" name="TextBox 37"/>
            <p:cNvSpPr txBox="1"/>
            <p:nvPr/>
          </p:nvSpPr>
          <p:spPr bwMode="auto">
            <a:xfrm>
              <a:off x="3985272" y="393693"/>
              <a:ext cx="29457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0" indent="-539750">
                <a:buClr>
                  <a:schemeClr val="accent1"/>
                </a:buClr>
                <a:buSzPct val="180000"/>
                <a:buFont typeface="Grantipo"/>
                <a:buChar char="—"/>
                <a:defRPr/>
              </a:pPr>
              <a:r>
                <a:rPr lang="en-GB" sz="1600">
                  <a:latin typeface="Campton Medium"/>
                  <a:ea typeface="Grantipo"/>
                  <a:cs typeface="Grantipo"/>
                </a:rPr>
                <a:t>Technical University of Civil Engineering of Bucharest, Romania</a:t>
              </a:r>
              <a:endParaRPr/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4643546" y="1362762"/>
              <a:ext cx="235206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defRPr/>
              </a:pPr>
              <a:r>
                <a:rPr lang="en-GB" sz="1200">
                  <a:latin typeface="Grantipo"/>
                </a:rPr>
                <a:t>We build education in engineering since 1818 in Romania.</a:t>
              </a:r>
              <a:endParaRPr/>
            </a:p>
          </p:txBody>
        </p:sp>
        <p:cxnSp>
          <p:nvCxnSpPr>
            <p:cNvPr id="58" name="Straight Connector 57"/>
            <p:cNvCxnSpPr>
              <a:cxnSpLocks/>
            </p:cNvCxnSpPr>
            <p:nvPr/>
          </p:nvCxnSpPr>
          <p:spPr bwMode="auto">
            <a:xfrm>
              <a:off x="4080884" y="1284370"/>
              <a:ext cx="3021340" cy="0"/>
            </a:xfrm>
            <a:prstGeom prst="line">
              <a:avLst/>
            </a:prstGeom>
            <a:ln w="1905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>
            <a:cxnSpLocks/>
          </p:cNvCxnSpPr>
          <p:nvPr/>
        </p:nvCxnSpPr>
        <p:spPr bwMode="auto">
          <a:xfrm>
            <a:off x="614953" y="1015368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 bwMode="auto">
          <a:xfrm>
            <a:off x="515595" y="2108956"/>
            <a:ext cx="3120698" cy="1165775"/>
            <a:chOff x="515595" y="2108956"/>
            <a:chExt cx="3120698" cy="1165775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515595" y="2108956"/>
              <a:ext cx="3054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0" indent="-539750">
                <a:buClr>
                  <a:schemeClr val="accent2"/>
                </a:buClr>
                <a:buSzPct val="180000"/>
                <a:buFont typeface="Grantipo"/>
                <a:buChar char="—"/>
                <a:defRPr/>
              </a:pPr>
              <a:r>
                <a:rPr lang="en-US" sz="1600">
                  <a:latin typeface="Campton Medium"/>
                  <a:ea typeface="Grantipo"/>
                  <a:cs typeface="Grantipo"/>
                </a:rPr>
                <a:t>Universidad </a:t>
              </a:r>
              <a:r>
                <a:rPr lang="en-US" sz="1600">
                  <a:latin typeface="Campton Medium"/>
                  <a:ea typeface="Grantipo"/>
                  <a:cs typeface="Grantipo"/>
                </a:rPr>
                <a:t>Catolica</a:t>
              </a:r>
              <a:r>
                <a:rPr lang="en-US" sz="1600">
                  <a:latin typeface="Campton Medium"/>
                  <a:ea typeface="Grantipo"/>
                  <a:cs typeface="Grantipo"/>
                </a:rPr>
                <a:t> de Valencia, Spain</a:t>
              </a:r>
              <a:endParaRPr/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1177613" y="2813066"/>
              <a:ext cx="228375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defRPr/>
              </a:pPr>
              <a:r>
                <a:rPr lang="en-GB" sz="1200">
                  <a:latin typeface="Grantipo"/>
                </a:rPr>
                <a:t>Professional and personal growth of students, staff and society.</a:t>
              </a:r>
              <a:endParaRPr/>
            </a:p>
          </p:txBody>
        </p:sp>
        <p:cxnSp>
          <p:nvCxnSpPr>
            <p:cNvPr id="34" name="Straight Connector 33"/>
            <p:cNvCxnSpPr>
              <a:cxnSpLocks/>
            </p:cNvCxnSpPr>
            <p:nvPr/>
          </p:nvCxnSpPr>
          <p:spPr bwMode="auto">
            <a:xfrm>
              <a:off x="614953" y="2728781"/>
              <a:ext cx="3021340" cy="0"/>
            </a:xfrm>
            <a:prstGeom prst="line">
              <a:avLst/>
            </a:prstGeom>
            <a:ln w="1905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 bwMode="auto">
          <a:xfrm>
            <a:off x="0" y="5029203"/>
            <a:ext cx="12192000" cy="18287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7" name="Group 6"/>
          <p:cNvGrpSpPr/>
          <p:nvPr/>
        </p:nvGrpSpPr>
        <p:grpSpPr bwMode="auto">
          <a:xfrm>
            <a:off x="3985273" y="2108956"/>
            <a:ext cx="3116951" cy="1155352"/>
            <a:chOff x="3985273" y="3604695"/>
            <a:chExt cx="3116951" cy="1155352"/>
          </a:xfrm>
        </p:grpSpPr>
        <p:sp>
          <p:nvSpPr>
            <p:cNvPr id="40" name="TextBox 39"/>
            <p:cNvSpPr txBox="1"/>
            <p:nvPr/>
          </p:nvSpPr>
          <p:spPr bwMode="auto">
            <a:xfrm>
              <a:off x="3985273" y="3604695"/>
              <a:ext cx="2945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0" indent="-539750">
                <a:buClr>
                  <a:schemeClr val="accent3"/>
                </a:buClr>
                <a:buSzPct val="180000"/>
                <a:buFont typeface="Grantipo"/>
                <a:buChar char="—"/>
                <a:defRPr/>
              </a:pPr>
              <a:r>
                <a:rPr lang="en-GB" sz="1600">
                  <a:latin typeface="Campton Medium"/>
                  <a:ea typeface="Grantipo"/>
                  <a:cs typeface="Grantipo"/>
                </a:rPr>
                <a:t>Klaipeda University, Lithuania</a:t>
              </a:r>
              <a:endParaRPr/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4643548" y="4298382"/>
              <a:ext cx="245867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defRPr/>
              </a:pPr>
              <a:r>
                <a:rPr lang="en-GB" sz="1200">
                  <a:latin typeface="Grantipo"/>
                </a:rPr>
                <a:t>A national and Baltic Region leader in the field of marine sciences.</a:t>
              </a:r>
              <a:endParaRPr/>
            </a:p>
          </p:txBody>
        </p:sp>
        <p:cxnSp>
          <p:nvCxnSpPr>
            <p:cNvPr id="29" name="Straight Connector 28"/>
            <p:cNvCxnSpPr>
              <a:cxnSpLocks/>
            </p:cNvCxnSpPr>
            <p:nvPr/>
          </p:nvCxnSpPr>
          <p:spPr bwMode="auto">
            <a:xfrm>
              <a:off x="4080884" y="4214098"/>
              <a:ext cx="3021340" cy="0"/>
            </a:xfrm>
            <a:prstGeom prst="line">
              <a:avLst/>
            </a:prstGeom>
            <a:ln w="1905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 bwMode="auto">
          <a:xfrm>
            <a:off x="515597" y="3604695"/>
            <a:ext cx="3120696" cy="1155353"/>
            <a:chOff x="515597" y="3604695"/>
            <a:chExt cx="3120696" cy="1155353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515597" y="3604695"/>
              <a:ext cx="29457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0" indent="-539750">
                <a:buClr>
                  <a:schemeClr val="accent6"/>
                </a:buClr>
                <a:buSzPct val="180000"/>
                <a:buFont typeface="Grantipo"/>
                <a:buChar char="—"/>
                <a:defRPr/>
              </a:pPr>
              <a:r>
                <a:rPr lang="en-US" sz="1600">
                  <a:latin typeface="Campton Medium"/>
                  <a:ea typeface="Grantipo"/>
                  <a:cs typeface="Grantipo"/>
                </a:rPr>
                <a:t>University of Zadar, Croatia</a:t>
              </a:r>
              <a:endParaRPr/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1177614" y="4298383"/>
              <a:ext cx="2458675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defRPr/>
              </a:pPr>
              <a:r>
                <a:rPr lang="en-GB" sz="1200">
                  <a:latin typeface="Grantipo"/>
                </a:rPr>
                <a:t>A space of creativity and transfer of new knowledge and technologies.</a:t>
              </a:r>
              <a:endParaRPr/>
            </a:p>
          </p:txBody>
        </p:sp>
        <p:cxnSp>
          <p:nvCxnSpPr>
            <p:cNvPr id="42" name="Straight Connector 41"/>
            <p:cNvCxnSpPr>
              <a:cxnSpLocks/>
            </p:cNvCxnSpPr>
            <p:nvPr/>
          </p:nvCxnSpPr>
          <p:spPr bwMode="auto">
            <a:xfrm>
              <a:off x="614953" y="4214098"/>
              <a:ext cx="3021340" cy="0"/>
            </a:xfrm>
            <a:prstGeom prst="line">
              <a:avLst/>
            </a:prstGeom>
            <a:ln w="1905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 bwMode="auto">
          <a:xfrm>
            <a:off x="3912304" y="5275118"/>
            <a:ext cx="335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chemeClr val="accent3"/>
              </a:buClr>
              <a:buSzPct val="180000"/>
              <a:buFont typeface="Grantipo"/>
              <a:buChar char="—"/>
              <a:defRPr/>
            </a:pPr>
            <a:r>
              <a:rPr lang="en-GB" sz="1600">
                <a:latin typeface="Campton Medium"/>
                <a:ea typeface="Grantipo"/>
                <a:cs typeface="Grantipo"/>
              </a:rPr>
              <a:t>The University of Rostock,</a:t>
            </a:r>
            <a:br>
              <a:rPr lang="en-GB" sz="1600">
                <a:latin typeface="Campton Medium"/>
                <a:ea typeface="Grantipo"/>
                <a:cs typeface="Grantipo"/>
              </a:rPr>
            </a:br>
            <a:r>
              <a:rPr lang="en-GB" sz="1600">
                <a:latin typeface="Campton Medium"/>
                <a:ea typeface="Grantipo"/>
                <a:cs typeface="Grantipo"/>
              </a:rPr>
              <a:t>Germany</a:t>
            </a:r>
            <a:endParaRPr lang="en-GB" sz="1600">
              <a:latin typeface="Campton Medium"/>
              <a:ea typeface="Grantipo"/>
              <a:cs typeface="Grantipo"/>
            </a:endParaRPr>
          </a:p>
        </p:txBody>
      </p:sp>
      <p:sp>
        <p:nvSpPr>
          <p:cNvPr id="48" name="TextBox 47"/>
          <p:cNvSpPr txBox="1"/>
          <p:nvPr/>
        </p:nvSpPr>
        <p:spPr bwMode="auto">
          <a:xfrm>
            <a:off x="4102045" y="5975212"/>
            <a:ext cx="294577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defRPr/>
            </a:pPr>
            <a:r>
              <a:rPr lang="en-GB" sz="1200">
                <a:latin typeface="Grantipo"/>
              </a:rPr>
              <a:t>University's motto "</a:t>
            </a:r>
            <a:r>
              <a:rPr lang="en-GB" sz="1200">
                <a:latin typeface="Grantipo"/>
              </a:rPr>
              <a:t>Traditio</a:t>
            </a:r>
            <a:r>
              <a:rPr lang="en-GB" sz="1200">
                <a:latin typeface="Grantipo"/>
              </a:rPr>
              <a:t> und </a:t>
            </a:r>
            <a:r>
              <a:rPr lang="en-GB" sz="1200">
                <a:latin typeface="Grantipo"/>
              </a:rPr>
              <a:t>Innovatio</a:t>
            </a:r>
            <a:r>
              <a:rPr lang="en-GB" sz="1200">
                <a:latin typeface="Grantipo"/>
              </a:rPr>
              <a:t>"</a:t>
            </a:r>
            <a:endParaRPr/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 bwMode="auto">
          <a:xfrm>
            <a:off x="4007916" y="5900004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 bwMode="auto">
          <a:xfrm>
            <a:off x="515597" y="5289182"/>
            <a:ext cx="327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buClr>
                <a:schemeClr val="accent3"/>
              </a:buClr>
              <a:buSzPct val="180000"/>
              <a:buFont typeface="Grantipo"/>
              <a:buChar char="—"/>
              <a:defRPr/>
            </a:pPr>
            <a:r>
              <a:rPr lang="en-US" sz="1600" b="0" i="0">
                <a:solidFill>
                  <a:srgbClr val="222222"/>
                </a:solidFill>
                <a:latin typeface="Campton Medium"/>
              </a:rPr>
              <a:t>South East Technological University, Ireland </a:t>
            </a:r>
            <a:endParaRPr lang="en-US" sz="1600">
              <a:latin typeface="Campton Medium"/>
              <a:ea typeface="Grantipo"/>
              <a:cs typeface="Grantipo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778119" y="5982870"/>
            <a:ext cx="294577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defRPr/>
            </a:pPr>
            <a:r>
              <a:rPr lang="en-GB" sz="1200">
                <a:latin typeface="Grantipo"/>
              </a:rPr>
              <a:t>Education-focussed collaborative, inclusive, ethical and innovative community</a:t>
            </a:r>
            <a:endParaRPr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 bwMode="auto">
          <a:xfrm>
            <a:off x="614953" y="5898585"/>
            <a:ext cx="3021340" cy="0"/>
          </a:xfrm>
          <a:prstGeom prst="line">
            <a:avLst/>
          </a:prstGeom>
          <a:ln w="19050"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 bwMode="auto">
          <a:xfrm>
            <a:off x="7810325" y="5284306"/>
            <a:ext cx="4231484" cy="1334368"/>
            <a:chOff x="7810325" y="5479498"/>
            <a:chExt cx="4231484" cy="1334368"/>
          </a:xfrm>
        </p:grpSpPr>
        <p:sp>
          <p:nvSpPr>
            <p:cNvPr id="55" name="TextBox 54"/>
            <p:cNvSpPr txBox="1"/>
            <p:nvPr/>
          </p:nvSpPr>
          <p:spPr bwMode="auto">
            <a:xfrm>
              <a:off x="7810325" y="5479498"/>
              <a:ext cx="42314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0" indent="-539750">
                <a:buClr>
                  <a:schemeClr val="accent3"/>
                </a:buClr>
                <a:buSzPct val="180000"/>
                <a:buFont typeface="Grantipo"/>
                <a:buChar char="—"/>
                <a:defRPr/>
              </a:pPr>
              <a:r>
                <a:rPr lang="en-GB" sz="1600">
                  <a:latin typeface="Campton Medium"/>
                  <a:ea typeface="Grantipo"/>
                  <a:cs typeface="Grantipo"/>
                </a:rPr>
                <a:t>Frederic</a:t>
              </a:r>
              <a:r>
                <a:rPr lang="lt-LT" sz="1600">
                  <a:latin typeface="Campton Medium"/>
                  <a:ea typeface="Grantipo"/>
                  <a:cs typeface="Grantipo"/>
                </a:rPr>
                <a:t>k</a:t>
              </a:r>
              <a:r>
                <a:rPr lang="en-GB" sz="1600">
                  <a:latin typeface="Campton Medium"/>
                  <a:ea typeface="Grantipo"/>
                  <a:cs typeface="Grantipo"/>
                </a:rPr>
                <a:t> university, Cyprus</a:t>
              </a:r>
              <a:endParaRPr/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8000066" y="5982869"/>
              <a:ext cx="341381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defRPr/>
              </a:pPr>
              <a:r>
                <a:rPr lang="lt-LT" sz="1200">
                  <a:latin typeface="Grantipo"/>
                </a:rPr>
                <a:t>Assists</a:t>
              </a:r>
              <a:r>
                <a:rPr lang="lt-LT" sz="1200">
                  <a:latin typeface="Grantipo"/>
                </a:rPr>
                <a:t> </a:t>
              </a:r>
              <a:r>
                <a:rPr lang="lt-LT" sz="1200">
                  <a:latin typeface="Grantipo"/>
                </a:rPr>
                <a:t>students</a:t>
              </a:r>
              <a:r>
                <a:rPr lang="lt-LT" sz="1200">
                  <a:latin typeface="Grantipo"/>
                </a:rPr>
                <a:t> </a:t>
              </a:r>
              <a:r>
                <a:rPr lang="lt-LT" sz="1200">
                  <a:latin typeface="Grantipo"/>
                </a:rPr>
                <a:t>achieve</a:t>
              </a:r>
              <a:r>
                <a:rPr lang="lt-LT" sz="1200">
                  <a:latin typeface="Grantipo"/>
                </a:rPr>
                <a:t> </a:t>
              </a:r>
              <a:r>
                <a:rPr lang="lt-LT" sz="1200">
                  <a:latin typeface="Grantipo"/>
                </a:rPr>
                <a:t>the</a:t>
              </a:r>
              <a:r>
                <a:rPr lang="lt-LT" sz="1200">
                  <a:latin typeface="Grantipo"/>
                </a:rPr>
                <a:t> </a:t>
              </a:r>
              <a:r>
                <a:rPr lang="lt-LT" sz="1200">
                  <a:latin typeface="Grantipo"/>
                </a:rPr>
                <a:t>maximum</a:t>
              </a:r>
              <a:r>
                <a:rPr lang="lt-LT" sz="1200">
                  <a:latin typeface="Grantipo"/>
                </a:rPr>
                <a:t> </a:t>
              </a:r>
              <a:r>
                <a:rPr lang="lt-LT" sz="1200">
                  <a:latin typeface="Grantipo"/>
                </a:rPr>
                <a:t>of</a:t>
              </a:r>
              <a:r>
                <a:rPr lang="lt-LT" sz="1200">
                  <a:latin typeface="Grantipo"/>
                </a:rPr>
                <a:t> </a:t>
              </a:r>
              <a:r>
                <a:rPr lang="lt-LT" sz="1200">
                  <a:latin typeface="Grantipo"/>
                </a:rPr>
                <a:t>their</a:t>
              </a:r>
              <a:r>
                <a:rPr lang="lt-LT" sz="1200">
                  <a:latin typeface="Grantipo"/>
                </a:rPr>
                <a:t> </a:t>
              </a:r>
              <a:r>
                <a:rPr lang="lt-LT" sz="1200">
                  <a:latin typeface="Grantipo"/>
                </a:rPr>
                <a:t>potential</a:t>
              </a:r>
              <a:r>
                <a:rPr lang="lt-LT" sz="1200">
                  <a:latin typeface="Grantipo"/>
                </a:rPr>
                <a:t> </a:t>
              </a:r>
              <a:r>
                <a:rPr lang="lt-LT" sz="1200">
                  <a:latin typeface="Grantipo"/>
                </a:rPr>
                <a:t>and</a:t>
              </a:r>
              <a:r>
                <a:rPr lang="lt-LT" sz="1200">
                  <a:latin typeface="Grantipo"/>
                </a:rPr>
                <a:t> </a:t>
              </a:r>
              <a:r>
                <a:rPr lang="lt-LT" sz="1200">
                  <a:latin typeface="Grantipo"/>
                </a:rPr>
                <a:t>empowers</a:t>
              </a:r>
              <a:r>
                <a:rPr lang="lt-LT" sz="1200">
                  <a:latin typeface="Grantipo"/>
                </a:rPr>
                <a:t> </a:t>
              </a:r>
              <a:r>
                <a:rPr lang="lt-LT" sz="1200">
                  <a:latin typeface="Grantipo"/>
                </a:rPr>
                <a:t>them</a:t>
              </a:r>
              <a:r>
                <a:rPr lang="lt-LT" sz="1200">
                  <a:latin typeface="Grantipo"/>
                </a:rPr>
                <a:t> to </a:t>
              </a:r>
              <a:r>
                <a:rPr lang="lt-LT" sz="1200">
                  <a:latin typeface="Grantipo"/>
                </a:rPr>
                <a:t>have</a:t>
              </a:r>
              <a:r>
                <a:rPr lang="lt-LT" sz="1200">
                  <a:latin typeface="Grantipo"/>
                </a:rPr>
                <a:t> a </a:t>
              </a:r>
              <a:r>
                <a:rPr lang="lt-LT" sz="1200">
                  <a:latin typeface="Grantipo"/>
                </a:rPr>
                <a:t>positive</a:t>
              </a:r>
              <a:r>
                <a:rPr lang="lt-LT" sz="1200">
                  <a:latin typeface="Grantipo"/>
                </a:rPr>
                <a:t> </a:t>
              </a:r>
              <a:r>
                <a:rPr lang="lt-LT" sz="1200">
                  <a:latin typeface="Grantipo"/>
                </a:rPr>
                <a:t>impact</a:t>
              </a:r>
              <a:r>
                <a:rPr lang="lt-LT" sz="1200">
                  <a:latin typeface="Grantipo"/>
                </a:rPr>
                <a:t> to </a:t>
              </a:r>
              <a:r>
                <a:rPr lang="lt-LT" sz="1200">
                  <a:latin typeface="Grantipo"/>
                </a:rPr>
                <a:t>society</a:t>
              </a:r>
              <a:r>
                <a:rPr lang="lt-LT" sz="1200">
                  <a:latin typeface="Grantipo"/>
                </a:rPr>
                <a:t>.</a:t>
              </a:r>
              <a:endParaRPr/>
            </a:p>
            <a:p>
              <a:pPr>
                <a:defRPr/>
              </a:pPr>
              <a:endParaRPr lang="en-GB" sz="1200">
                <a:solidFill>
                  <a:srgbClr val="FF0000"/>
                </a:solidFill>
                <a:latin typeface="Grantipo"/>
              </a:endParaRPr>
            </a:p>
          </p:txBody>
        </p:sp>
        <p:cxnSp>
          <p:nvCxnSpPr>
            <p:cNvPr id="61" name="Straight Connector 60"/>
            <p:cNvCxnSpPr>
              <a:cxnSpLocks/>
            </p:cNvCxnSpPr>
            <p:nvPr/>
          </p:nvCxnSpPr>
          <p:spPr bwMode="auto">
            <a:xfrm>
              <a:off x="7905937" y="5898585"/>
              <a:ext cx="3415836" cy="0"/>
            </a:xfrm>
            <a:prstGeom prst="line">
              <a:avLst/>
            </a:prstGeom>
            <a:ln w="19050">
              <a:solidFill>
                <a:schemeClr val="bg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rcRect l="0" t="15915" r="0" b="2802"/>
          <a:stretch/>
        </p:blipFill>
        <p:spPr bwMode="auto">
          <a:xfrm>
            <a:off x="7670052" y="-2"/>
            <a:ext cx="4528475" cy="5029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0" t="14320" r="0" b="4602"/>
          <a:stretch/>
        </p:blipFill>
        <p:spPr bwMode="auto">
          <a:xfrm>
            <a:off x="7665000" y="0"/>
            <a:ext cx="4539976" cy="5029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 bwMode="auto">
          <a:xfrm>
            <a:off x="1517637" y="1961238"/>
            <a:ext cx="3852506" cy="1064907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500"/>
              <a:t>Gathered</a:t>
            </a:r>
            <a:br>
              <a:rPr lang="en-GB" sz="3500"/>
            </a:br>
            <a:r>
              <a:rPr lang="en-GB" sz="3500"/>
              <a:t>around the same</a:t>
            </a:r>
            <a:endParaRPr lang="en-GB" sz="3500">
              <a:solidFill>
                <a:schemeClr val="accent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5</a:t>
            </a:fld>
            <a:r>
              <a:rPr lang="en-US"/>
              <a:t> </a:t>
            </a:r>
            <a:endParaRPr lang="en-US"/>
          </a:p>
        </p:txBody>
      </p:sp>
      <p:sp>
        <p:nvSpPr>
          <p:cNvPr id="12" name="Title 28"/>
          <p:cNvSpPr txBox="1"/>
          <p:nvPr/>
        </p:nvSpPr>
        <p:spPr bwMode="auto">
          <a:xfrm>
            <a:off x="2757516" y="2964674"/>
            <a:ext cx="2612627" cy="92865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000" b="0" i="0" cap="none" spc="0">
                <a:solidFill>
                  <a:schemeClr val="tx1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 algn="r">
              <a:defRPr/>
            </a:pPr>
            <a:r>
              <a:rPr lang="en-GB" sz="6000">
                <a:solidFill>
                  <a:schemeClr val="accent3"/>
                </a:solidFill>
              </a:rPr>
              <a:t>values</a:t>
            </a:r>
            <a:endParaRPr/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34827" y="1437567"/>
            <a:ext cx="4457016" cy="3982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1065343" y="3107138"/>
            <a:ext cx="10274602" cy="1847093"/>
          </a:xfrm>
        </p:spPr>
        <p:txBody>
          <a:bodyPr/>
          <a:lstStyle/>
          <a:p>
            <a:pPr marL="792000" indent="-792000">
              <a:spcBef>
                <a:spcPts val="2400"/>
              </a:spcBef>
              <a:buSzPct val="180000"/>
              <a:defRPr/>
            </a:pPr>
            <a:r>
              <a:rPr lang="en-GB" sz="1800"/>
              <a:t>to sustainable development</a:t>
            </a:r>
            <a:br>
              <a:rPr lang="lt-LT" sz="1800"/>
            </a:br>
            <a:r>
              <a:rPr lang="en-GB" sz="1800"/>
              <a:t>of</a:t>
            </a:r>
            <a:r>
              <a:rPr lang="lt-LT" sz="1800"/>
              <a:t> </a:t>
            </a:r>
            <a:r>
              <a:rPr lang="en-GB" sz="1800"/>
              <a:t>urban coasts</a:t>
            </a:r>
            <a:endParaRPr/>
          </a:p>
          <a:p>
            <a:pPr marL="792000" indent="-792000">
              <a:spcBef>
                <a:spcPts val="2400"/>
              </a:spcBef>
              <a:buSzPct val="180000"/>
              <a:defRPr/>
            </a:pPr>
            <a:r>
              <a:rPr lang="en-GB" sz="1800"/>
              <a:t>to create blue economy in your</a:t>
            </a:r>
            <a:br>
              <a:rPr lang="en-GB" sz="1800"/>
            </a:br>
            <a:r>
              <a:rPr lang="en-GB" sz="1800"/>
              <a:t>city and in Europe</a:t>
            </a:r>
            <a:endParaRPr/>
          </a:p>
          <a:p>
            <a:pPr marL="792000" indent="-792000">
              <a:spcBef>
                <a:spcPts val="2400"/>
              </a:spcBef>
              <a:buSzPct val="180000"/>
              <a:defRPr/>
            </a:pPr>
            <a:r>
              <a:rPr lang="en-GB" sz="1800"/>
              <a:t>to act globally</a:t>
            </a:r>
            <a:endParaRPr/>
          </a:p>
          <a:p>
            <a:pPr marL="792000" indent="-792000">
              <a:spcBef>
                <a:spcPts val="2400"/>
              </a:spcBef>
              <a:buSzPct val="180000"/>
              <a:defRPr/>
            </a:pPr>
            <a:r>
              <a:rPr lang="en-GB" sz="1800"/>
              <a:t>to 6 coasts</a:t>
            </a:r>
            <a:endParaRPr/>
          </a:p>
          <a:p>
            <a:pPr marL="792000" indent="-792000">
              <a:spcBef>
                <a:spcPts val="2400"/>
              </a:spcBef>
              <a:buSzPct val="180000"/>
              <a:defRPr/>
            </a:pPr>
            <a:r>
              <a:rPr lang="en-GB" sz="1800"/>
              <a:t>to local experts to solve</a:t>
            </a:r>
            <a:br>
              <a:rPr lang="en-GB" sz="1800"/>
            </a:br>
            <a:r>
              <a:rPr lang="en-GB" sz="1800"/>
              <a:t>global challenges</a:t>
            </a: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lt-LT"/>
              <a:t>EU-CONEXUS </a:t>
            </a:r>
            <a:r>
              <a:rPr lang="lt-LT"/>
              <a:t>opens</a:t>
            </a:r>
            <a:r>
              <a:rPr lang="lt-LT"/>
              <a:t> </a:t>
            </a:r>
            <a:r>
              <a:rPr lang="lt-LT"/>
              <a:t>up</a:t>
            </a:r>
            <a:r>
              <a:rPr lang="lt-LT"/>
              <a:t> </a:t>
            </a:r>
            <a:r>
              <a:rPr lang="lt-LT"/>
              <a:t>opportunities</a:t>
            </a:r>
            <a:r>
              <a:rPr lang="lt-LT"/>
              <a:t> : 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GB"/>
              <a:t>TO EDUCATION THROUGH NEW GENERATION OF EUROPEAN UNIVERSITIES</a:t>
            </a:r>
            <a:endParaRPr lang="lt-LT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783060" y="1319249"/>
            <a:ext cx="0" cy="953062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74420" y="920157"/>
            <a:ext cx="4574026" cy="1757774"/>
          </a:xfrm>
        </p:spPr>
        <p:txBody>
          <a:bodyPr/>
          <a:lstStyle/>
          <a:p>
            <a:pPr>
              <a:defRPr/>
            </a:pPr>
            <a:r>
              <a:rPr lang="en-GB"/>
              <a:t>One of the 17 first ‘Universities of the Future’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1562583" y="2807694"/>
            <a:ext cx="3065682" cy="2685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b="1">
                <a:solidFill>
                  <a:srgbClr val="363437"/>
                </a:solidFill>
              </a:rPr>
              <a:t>Project No:</a:t>
            </a:r>
            <a:r>
              <a:rPr lang="es-ES">
                <a:solidFill>
                  <a:srgbClr val="363437"/>
                </a:solidFill>
              </a:rPr>
              <a:t> 612599-EPP-1-2019-1-FR-EPPKA2-EUR-UNIV​</a:t>
            </a:r>
            <a:endParaRPr/>
          </a:p>
          <a:p>
            <a:pPr>
              <a:defRPr/>
            </a:pPr>
            <a:r>
              <a:rPr lang="es-ES" b="1">
                <a:solidFill>
                  <a:srgbClr val="363437"/>
                </a:solidFill>
              </a:rPr>
              <a:t>Start</a:t>
            </a:r>
            <a:r>
              <a:rPr lang="es-ES" b="1">
                <a:solidFill>
                  <a:srgbClr val="363437"/>
                </a:solidFill>
              </a:rPr>
              <a:t>: </a:t>
            </a:r>
            <a:r>
              <a:rPr lang="es-ES">
                <a:solidFill>
                  <a:srgbClr val="363437"/>
                </a:solidFill>
              </a:rPr>
              <a:t>01/09/2019​</a:t>
            </a:r>
            <a:endParaRPr/>
          </a:p>
          <a:p>
            <a:pPr>
              <a:defRPr/>
            </a:pPr>
            <a:r>
              <a:rPr lang="es-ES" b="1">
                <a:solidFill>
                  <a:srgbClr val="363437"/>
                </a:solidFill>
              </a:rPr>
              <a:t>End</a:t>
            </a:r>
            <a:r>
              <a:rPr lang="es-ES" b="1">
                <a:solidFill>
                  <a:srgbClr val="363437"/>
                </a:solidFill>
              </a:rPr>
              <a:t>: </a:t>
            </a:r>
            <a:r>
              <a:rPr lang="es-ES">
                <a:solidFill>
                  <a:srgbClr val="363437"/>
                </a:solidFill>
              </a:rPr>
              <a:t>31/08/2022​</a:t>
            </a:r>
            <a:endParaRPr/>
          </a:p>
          <a:p>
            <a:pPr>
              <a:defRPr/>
            </a:pPr>
            <a:r>
              <a:rPr lang="es-ES" b="1">
                <a:solidFill>
                  <a:srgbClr val="363437"/>
                </a:solidFill>
              </a:rPr>
              <a:t>Duration</a:t>
            </a:r>
            <a:r>
              <a:rPr lang="es-ES" b="1">
                <a:solidFill>
                  <a:srgbClr val="363437"/>
                </a:solidFill>
              </a:rPr>
              <a:t>: </a:t>
            </a:r>
            <a:r>
              <a:rPr lang="es-ES">
                <a:solidFill>
                  <a:srgbClr val="363437"/>
                </a:solidFill>
              </a:rPr>
              <a:t>36 </a:t>
            </a:r>
            <a:r>
              <a:rPr lang="es-ES">
                <a:solidFill>
                  <a:srgbClr val="363437"/>
                </a:solidFill>
              </a:rPr>
              <a:t>months</a:t>
            </a:r>
            <a:endParaRPr lang="es-ES">
              <a:solidFill>
                <a:srgbClr val="363437"/>
              </a:solidFill>
            </a:endParaRPr>
          </a:p>
          <a:p>
            <a:pPr>
              <a:defRPr/>
            </a:pPr>
            <a:r>
              <a:rPr lang="es-ES" b="1">
                <a:solidFill>
                  <a:srgbClr val="363437"/>
                </a:solidFill>
              </a:rPr>
              <a:t>Budget EU-CONEXUS: </a:t>
            </a:r>
            <a:r>
              <a:rPr lang="es-ES">
                <a:solidFill>
                  <a:srgbClr val="363437"/>
                </a:solidFill>
              </a:rPr>
              <a:t>€ 5,645,079.25​</a:t>
            </a:r>
            <a:endParaRPr/>
          </a:p>
          <a:p>
            <a:pPr>
              <a:defRPr/>
            </a:pPr>
            <a:r>
              <a:rPr lang="es-ES" b="1">
                <a:solidFill>
                  <a:srgbClr val="363437"/>
                </a:solidFill>
              </a:rPr>
              <a:t>EU grant : </a:t>
            </a:r>
            <a:r>
              <a:rPr lang="es-ES">
                <a:solidFill>
                  <a:srgbClr val="363437"/>
                </a:solidFill>
              </a:rPr>
              <a:t>€ 4,516,063.00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7</a:t>
            </a:fld>
            <a:r>
              <a:rPr lang="en-US"/>
              <a:t> </a:t>
            </a:r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220165" y="2820395"/>
            <a:ext cx="0" cy="2755177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 txBox="1"/>
          <p:nvPr/>
        </p:nvSpPr>
        <p:spPr bwMode="auto">
          <a:xfrm>
            <a:off x="6260121" y="5673028"/>
            <a:ext cx="5525528" cy="369305"/>
          </a:xfrm>
          <a:prstGeom prst="rect">
            <a:avLst/>
          </a:prstGeom>
        </p:spPr>
        <p:txBody>
          <a:bodyPr vert="horz" wrap="square" lIns="0" tIns="45720" rIns="91440" bIns="45720" numCol="1" spcCol="540000" rtlCol="0" anchor="t">
            <a:no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1200">
                <a:latin typeface="Campton Medium"/>
              </a:rPr>
              <a:t>Kick-off meeting in Paris, 28 08 2019</a:t>
            </a: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4995" t="19324" r="15536" b="10701"/>
          <a:stretch/>
        </p:blipFill>
        <p:spPr bwMode="auto">
          <a:xfrm>
            <a:off x="6260121" y="1858660"/>
            <a:ext cx="5503367" cy="3634358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60121" y="972909"/>
            <a:ext cx="3119139" cy="630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ChangeAspect="1" noGrp="1"/>
          </p:cNvPicPr>
          <p:nvPr>
            <p:ph type="pic" sz="quarter" idx="15"/>
          </p:nvPr>
        </p:nvPicPr>
        <p:blipFill>
          <a:blip r:embed="rId2"/>
          <a:srcRect l="8240" t="-2" r="18408" b="-13548"/>
          <a:stretch/>
        </p:blipFill>
        <p:spPr bwMode="auto">
          <a:xfrm flipH="0" flipV="0">
            <a:off x="-3683647" y="-4130739"/>
            <a:ext cx="9239303" cy="107268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0" y="5383068"/>
            <a:ext cx="12192000" cy="147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96000" y="741857"/>
            <a:ext cx="5384800" cy="1474932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bg2"/>
                </a:solidFill>
              </a:rPr>
              <a:t>One of the 17 first ‘Universities of the Future’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6656729" y="2290497"/>
            <a:ext cx="5165149" cy="24816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b="1">
                <a:solidFill>
                  <a:schemeClr val="bg2"/>
                </a:solidFill>
              </a:rPr>
              <a:t>Project No:</a:t>
            </a:r>
            <a:r>
              <a:rPr lang="es-ES">
                <a:solidFill>
                  <a:schemeClr val="bg2"/>
                </a:solidFill>
              </a:rPr>
              <a:t> 612599-EPP-1-2019-1-FR-EPPKA2-EUR-UNIV​</a:t>
            </a:r>
            <a:endParaRPr/>
          </a:p>
          <a:p>
            <a:pPr>
              <a:defRPr/>
            </a:pPr>
            <a:r>
              <a:rPr lang="es-ES" b="1">
                <a:solidFill>
                  <a:schemeClr val="bg2"/>
                </a:solidFill>
              </a:rPr>
              <a:t>Start</a:t>
            </a:r>
            <a:r>
              <a:rPr lang="es-ES" b="1">
                <a:solidFill>
                  <a:schemeClr val="bg2"/>
                </a:solidFill>
              </a:rPr>
              <a:t>: </a:t>
            </a:r>
            <a:r>
              <a:rPr lang="es-ES">
                <a:solidFill>
                  <a:schemeClr val="bg2"/>
                </a:solidFill>
              </a:rPr>
              <a:t>01/09/2019​</a:t>
            </a:r>
            <a:endParaRPr/>
          </a:p>
          <a:p>
            <a:pPr>
              <a:defRPr/>
            </a:pPr>
            <a:r>
              <a:rPr lang="es-ES" b="1">
                <a:solidFill>
                  <a:schemeClr val="bg2"/>
                </a:solidFill>
              </a:rPr>
              <a:t>End</a:t>
            </a:r>
            <a:r>
              <a:rPr lang="es-ES" b="1">
                <a:solidFill>
                  <a:schemeClr val="bg2"/>
                </a:solidFill>
              </a:rPr>
              <a:t>: </a:t>
            </a:r>
            <a:r>
              <a:rPr lang="es-ES">
                <a:solidFill>
                  <a:schemeClr val="bg2"/>
                </a:solidFill>
              </a:rPr>
              <a:t>31/08/2022​</a:t>
            </a:r>
            <a:endParaRPr/>
          </a:p>
          <a:p>
            <a:pPr>
              <a:defRPr/>
            </a:pPr>
            <a:r>
              <a:rPr lang="es-ES" b="1">
                <a:solidFill>
                  <a:schemeClr val="bg2"/>
                </a:solidFill>
              </a:rPr>
              <a:t>Duration</a:t>
            </a:r>
            <a:r>
              <a:rPr lang="es-ES" b="1">
                <a:solidFill>
                  <a:schemeClr val="bg2"/>
                </a:solidFill>
              </a:rPr>
              <a:t>: </a:t>
            </a:r>
            <a:r>
              <a:rPr lang="es-ES">
                <a:solidFill>
                  <a:schemeClr val="bg2"/>
                </a:solidFill>
              </a:rPr>
              <a:t>36 </a:t>
            </a:r>
            <a:r>
              <a:rPr lang="es-ES">
                <a:solidFill>
                  <a:schemeClr val="bg2"/>
                </a:solidFill>
              </a:rPr>
              <a:t>months</a:t>
            </a:r>
            <a:endParaRPr lang="es-ES">
              <a:solidFill>
                <a:schemeClr val="bg2"/>
              </a:solidFill>
            </a:endParaRPr>
          </a:p>
          <a:p>
            <a:pPr>
              <a:defRPr/>
            </a:pPr>
            <a:r>
              <a:rPr lang="es-ES" b="1">
                <a:solidFill>
                  <a:schemeClr val="bg2"/>
                </a:solidFill>
              </a:rPr>
              <a:t>Budget EU-CONEXUS: </a:t>
            </a:r>
            <a:r>
              <a:rPr lang="es-ES">
                <a:solidFill>
                  <a:schemeClr val="bg2"/>
                </a:solidFill>
              </a:rPr>
              <a:t>€ 5,645,079.25​</a:t>
            </a:r>
            <a:endParaRPr/>
          </a:p>
          <a:p>
            <a:pPr>
              <a:defRPr/>
            </a:pPr>
            <a:r>
              <a:rPr lang="es-ES" b="1">
                <a:solidFill>
                  <a:schemeClr val="bg2"/>
                </a:solidFill>
              </a:rPr>
              <a:t>EU grant : </a:t>
            </a:r>
            <a:r>
              <a:rPr lang="es-ES">
                <a:solidFill>
                  <a:schemeClr val="bg2"/>
                </a:solidFill>
              </a:rPr>
              <a:t>€ 4,516,063.00</a:t>
            </a:r>
            <a:endParaRPr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6368428" y="2231303"/>
            <a:ext cx="0" cy="2453450"/>
          </a:xfrm>
          <a:prstGeom prst="line">
            <a:avLst/>
          </a:prstGeom>
          <a:ln w="47625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 txBox="1"/>
          <p:nvPr/>
        </p:nvSpPr>
        <p:spPr bwMode="auto">
          <a:xfrm>
            <a:off x="536064" y="5969948"/>
            <a:ext cx="4864284" cy="301173"/>
          </a:xfrm>
          <a:prstGeom prst="rect">
            <a:avLst/>
          </a:prstGeom>
        </p:spPr>
        <p:txBody>
          <a:bodyPr vert="horz" wrap="square" lIns="0" tIns="45720" rIns="91440" bIns="45720" numCol="1" spcCol="540000" rtlCol="0" anchor="t">
            <a:spAutoFit/>
          </a:bodyPr>
          <a:lstStyle>
            <a:lvl1pPr marL="612000" indent="-612000" algn="l" defTabSz="914400">
              <a:lnSpc>
                <a:spcPct val="120000"/>
              </a:lnSpc>
              <a:spcBef>
                <a:spcPts val="1200"/>
              </a:spcBef>
              <a:buClr>
                <a:schemeClr val="accent3"/>
              </a:buClr>
              <a:buSzPct val="180000"/>
              <a:buFont typeface="Grantipo"/>
              <a:buChar char="—"/>
              <a:defRPr sz="160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1pPr>
            <a:lvl2pPr marL="6858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2pPr>
            <a:lvl3pPr marL="11430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3pPr>
            <a:lvl4pPr marL="16002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4pPr>
            <a:lvl5pPr marL="2057400" indent="-228600" algn="l" defTabSz="914400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.SFNSDisplay"/>
              <a:buChar char="│"/>
              <a:defRPr sz="1550">
                <a:solidFill>
                  <a:schemeClr val="tx1"/>
                </a:solidFill>
                <a:latin typeface="Grantipo"/>
                <a:ea typeface="Grantipo"/>
                <a:cs typeface="Grantipo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1200">
                <a:latin typeface="Campton Medium"/>
              </a:rPr>
              <a:t>Kick-off meeting in Paris, 28 08 2019</a:t>
            </a:r>
            <a:endParaRPr/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474808" y="5871071"/>
            <a:ext cx="2181127" cy="577212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36713" y="5871071"/>
            <a:ext cx="2857204" cy="577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969381-6070-C14C-AC19-9F0CCB6EE0F1}" type="slidenum">
              <a:rPr lang="en-US"/>
              <a:t>9</a:t>
            </a:fld>
            <a:r>
              <a:rPr lang="en-US"/>
              <a:t> 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485566" y="2472829"/>
            <a:ext cx="1125308" cy="33855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600" cap="all">
                <a:solidFill>
                  <a:srgbClr val="000000"/>
                </a:solidFill>
                <a:latin typeface="Campton Medium"/>
                <a:ea typeface=".SFNSDisplay"/>
                <a:cs typeface="Calibri"/>
              </a:rPr>
              <a:t>students</a:t>
            </a:r>
            <a:endParaRPr lang="fr-FR" sz="1600" cap="all">
              <a:solidFill>
                <a:srgbClr val="000000"/>
              </a:solidFill>
              <a:latin typeface="Campton Medium"/>
              <a:ea typeface=".SFNSDisplay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52595" y="2311860"/>
            <a:ext cx="1176604" cy="553998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en-GB" sz="3000" cap="all">
                <a:solidFill>
                  <a:schemeClr val="accent3"/>
                </a:solidFill>
                <a:latin typeface="Campton Medium"/>
                <a:ea typeface=".SFNSDisplay"/>
                <a:cs typeface="Calibri"/>
              </a:rPr>
              <a:t>71 423</a:t>
            </a:r>
            <a:endParaRPr/>
          </a:p>
        </p:txBody>
      </p:sp>
      <p:sp>
        <p:nvSpPr>
          <p:cNvPr id="13" name="Rectangle 12"/>
          <p:cNvSpPr/>
          <p:nvPr/>
        </p:nvSpPr>
        <p:spPr bwMode="auto">
          <a:xfrm>
            <a:off x="1698103" y="3121296"/>
            <a:ext cx="53078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en-GB" sz="1400" cap="all">
                <a:latin typeface="Campton Book"/>
                <a:ea typeface=".SFNSDisplay"/>
                <a:cs typeface="Calibri"/>
              </a:rPr>
              <a:t>53638</a:t>
            </a:r>
            <a:endParaRPr/>
          </a:p>
        </p:txBody>
      </p:sp>
      <p:sp>
        <p:nvSpPr>
          <p:cNvPr id="14" name="Rectangle 13"/>
          <p:cNvSpPr/>
          <p:nvPr/>
        </p:nvSpPr>
        <p:spPr bwMode="auto">
          <a:xfrm>
            <a:off x="2458315" y="3146532"/>
            <a:ext cx="727763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Bachelor´s</a:t>
            </a:r>
            <a:endParaRPr lang="fr-FR" sz="1200">
              <a:latin typeface="Grantipo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58315" y="3486904"/>
            <a:ext cx="589905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Master´s</a:t>
            </a:r>
            <a:endParaRPr lang="fr-FR" sz="1200">
              <a:latin typeface="Grantipo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796269" y="4112103"/>
            <a:ext cx="437939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fr-FR" sz="1400">
                <a:latin typeface="Campton Book"/>
              </a:rPr>
              <a:t>8303</a:t>
            </a:r>
            <a:endParaRPr/>
          </a:p>
        </p:txBody>
      </p:sp>
      <p:sp>
        <p:nvSpPr>
          <p:cNvPr id="20" name="Rectangle 19"/>
          <p:cNvSpPr/>
          <p:nvPr/>
        </p:nvSpPr>
        <p:spPr bwMode="auto">
          <a:xfrm>
            <a:off x="2458315" y="4137339"/>
            <a:ext cx="1183016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Forei</a:t>
            </a:r>
            <a:r>
              <a:rPr lang="lt-LT" sz="1200">
                <a:latin typeface="Grantipo"/>
              </a:rPr>
              <a:t>g</a:t>
            </a:r>
            <a:r>
              <a:rPr lang="fr-FR" sz="1200">
                <a:latin typeface="Grantipo"/>
              </a:rPr>
              <a:t>n </a:t>
            </a:r>
            <a:r>
              <a:rPr lang="fr-FR" sz="1200">
                <a:latin typeface="Grantipo"/>
              </a:rPr>
              <a:t>Students</a:t>
            </a:r>
            <a:endParaRPr lang="fr-FR" sz="1200">
              <a:latin typeface="Grantipo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804865" y="4446498"/>
            <a:ext cx="42992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fr-FR" sz="1400">
                <a:latin typeface="Campton Book"/>
              </a:rPr>
              <a:t>1304</a:t>
            </a:r>
            <a:endParaRPr/>
          </a:p>
        </p:txBody>
      </p:sp>
      <p:sp>
        <p:nvSpPr>
          <p:cNvPr id="22" name="Rectangle 21"/>
          <p:cNvSpPr/>
          <p:nvPr/>
        </p:nvSpPr>
        <p:spPr bwMode="auto">
          <a:xfrm>
            <a:off x="2458315" y="4471734"/>
            <a:ext cx="1360950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Vocational</a:t>
            </a:r>
            <a:r>
              <a:rPr lang="fr-FR" sz="1200">
                <a:latin typeface="Grantipo"/>
              </a:rPr>
              <a:t> </a:t>
            </a:r>
            <a:r>
              <a:rPr lang="fr-FR" sz="1200">
                <a:latin typeface="Grantipo"/>
              </a:rPr>
              <a:t>students</a:t>
            </a:r>
            <a:endParaRPr lang="fr-FR" sz="1200">
              <a:latin typeface="Grantipo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730495" y="3461668"/>
            <a:ext cx="501163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en-GB" sz="1400" cap="all">
                <a:latin typeface="Campton Book"/>
                <a:ea typeface=".SFNSDisplay"/>
                <a:cs typeface="Calibri"/>
              </a:rPr>
              <a:t>14411</a:t>
            </a:r>
            <a:endParaRPr/>
          </a:p>
        </p:txBody>
      </p:sp>
      <p:sp>
        <p:nvSpPr>
          <p:cNvPr id="27" name="Rectangle 26"/>
          <p:cNvSpPr/>
          <p:nvPr/>
        </p:nvSpPr>
        <p:spPr bwMode="auto">
          <a:xfrm>
            <a:off x="1842816" y="3795638"/>
            <a:ext cx="39190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en-GB" sz="1400" cap="all">
                <a:latin typeface="Campton Book"/>
                <a:ea typeface=".SFNSDisplay"/>
                <a:cs typeface="Calibri"/>
              </a:rPr>
              <a:t>3374</a:t>
            </a:r>
            <a:endParaRPr/>
          </a:p>
        </p:txBody>
      </p:sp>
      <p:sp>
        <p:nvSpPr>
          <p:cNvPr id="28" name="Rectangle 27"/>
          <p:cNvSpPr/>
          <p:nvPr/>
        </p:nvSpPr>
        <p:spPr bwMode="auto">
          <a:xfrm>
            <a:off x="2458315" y="3820874"/>
            <a:ext cx="400751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Ph.D</a:t>
            </a:r>
            <a:r>
              <a:rPr lang="lt-LT" sz="1200">
                <a:latin typeface="Grantipo"/>
              </a:rPr>
              <a:t>.</a:t>
            </a:r>
            <a:endParaRPr lang="fr-FR" sz="1200">
              <a:latin typeface="Grantipo"/>
            </a:endParaRPr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 bwMode="auto">
          <a:xfrm>
            <a:off x="783060" y="1016895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801062" y="2472829"/>
            <a:ext cx="666849" cy="33855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600" cap="all">
                <a:solidFill>
                  <a:srgbClr val="000000"/>
                </a:solidFill>
                <a:latin typeface="Campton Medium"/>
                <a:ea typeface=".SFNSDisplay"/>
                <a:cs typeface="Calibri"/>
              </a:rPr>
              <a:t>Staff</a:t>
            </a:r>
            <a:endParaRPr/>
          </a:p>
        </p:txBody>
      </p:sp>
      <p:sp>
        <p:nvSpPr>
          <p:cNvPr id="23" name="Rectangle 22"/>
          <p:cNvSpPr/>
          <p:nvPr/>
        </p:nvSpPr>
        <p:spPr bwMode="auto">
          <a:xfrm>
            <a:off x="4639500" y="2312286"/>
            <a:ext cx="953787" cy="553998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en-GB" sz="3000" cap="all">
                <a:solidFill>
                  <a:schemeClr val="accent3"/>
                </a:solidFill>
                <a:latin typeface="Campton Medium"/>
                <a:ea typeface=".SFNSDisplay"/>
                <a:cs typeface="Calibri"/>
              </a:rPr>
              <a:t>8 173</a:t>
            </a:r>
            <a:endParaRPr/>
          </a:p>
        </p:txBody>
      </p:sp>
      <p:sp>
        <p:nvSpPr>
          <p:cNvPr id="24" name="Rectangle 23"/>
          <p:cNvSpPr/>
          <p:nvPr/>
        </p:nvSpPr>
        <p:spPr bwMode="auto">
          <a:xfrm>
            <a:off x="5058050" y="3121296"/>
            <a:ext cx="455253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en-GB" sz="1400" cap="all">
                <a:latin typeface="Campton Book"/>
                <a:ea typeface=".SFNSDisplay"/>
                <a:cs typeface="Calibri"/>
              </a:rPr>
              <a:t>4848</a:t>
            </a:r>
            <a:endParaRPr/>
          </a:p>
        </p:txBody>
      </p:sp>
      <p:sp>
        <p:nvSpPr>
          <p:cNvPr id="26" name="Rectangle 25"/>
          <p:cNvSpPr/>
          <p:nvPr/>
        </p:nvSpPr>
        <p:spPr bwMode="auto">
          <a:xfrm>
            <a:off x="5744830" y="3146532"/>
            <a:ext cx="1351332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Teaching/Reaserch</a:t>
            </a:r>
            <a:endParaRPr lang="fr-FR" sz="1200">
              <a:latin typeface="Grantipo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744830" y="3486904"/>
            <a:ext cx="987450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Administrative</a:t>
            </a:r>
            <a:endParaRPr/>
          </a:p>
        </p:txBody>
      </p:sp>
      <p:sp>
        <p:nvSpPr>
          <p:cNvPr id="36" name="Rectangle 35"/>
          <p:cNvSpPr/>
          <p:nvPr/>
        </p:nvSpPr>
        <p:spPr bwMode="auto">
          <a:xfrm>
            <a:off x="5081658" y="3461668"/>
            <a:ext cx="434414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en-GB" sz="1400" cap="all">
                <a:latin typeface="Campton Book"/>
                <a:ea typeface=".SFNSDisplay"/>
                <a:cs typeface="Calibri"/>
              </a:rPr>
              <a:t>2866</a:t>
            </a:r>
            <a:endParaRPr/>
          </a:p>
        </p:txBody>
      </p:sp>
      <p:sp>
        <p:nvSpPr>
          <p:cNvPr id="37" name="Rectangle 36"/>
          <p:cNvSpPr/>
          <p:nvPr/>
        </p:nvSpPr>
        <p:spPr bwMode="auto">
          <a:xfrm>
            <a:off x="5196287" y="3796064"/>
            <a:ext cx="322845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en-GB" sz="1400" cap="all">
                <a:latin typeface="Campton Book"/>
                <a:ea typeface=".SFNSDisplay"/>
                <a:cs typeface="Calibri"/>
              </a:rPr>
              <a:t>459</a:t>
            </a:r>
            <a:endParaRPr/>
          </a:p>
        </p:txBody>
      </p:sp>
      <p:sp>
        <p:nvSpPr>
          <p:cNvPr id="38" name="Rectangle 37"/>
          <p:cNvSpPr/>
          <p:nvPr/>
        </p:nvSpPr>
        <p:spPr bwMode="auto">
          <a:xfrm>
            <a:off x="5744830" y="3818677"/>
            <a:ext cx="1147750" cy="46166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Other</a:t>
            </a:r>
            <a:r>
              <a:rPr lang="fr-FR" sz="1200">
                <a:latin typeface="Grantipo"/>
              </a:rPr>
              <a:t> (</a:t>
            </a:r>
            <a:r>
              <a:rPr lang="fr-FR" sz="1200">
                <a:latin typeface="Grantipo"/>
              </a:rPr>
              <a:t>technical</a:t>
            </a:r>
            <a:r>
              <a:rPr lang="fr-FR" sz="1200">
                <a:latin typeface="Grantipo"/>
              </a:rPr>
              <a:t>,</a:t>
            </a:r>
            <a:br>
              <a:rPr lang="fr-FR" sz="1200">
                <a:latin typeface="Grantipo"/>
              </a:rPr>
            </a:br>
            <a:r>
              <a:rPr lang="fr-FR" sz="1200">
                <a:latin typeface="Grantipo"/>
              </a:rPr>
              <a:t>infrastructure)</a:t>
            </a:r>
            <a:endParaRPr/>
          </a:p>
        </p:txBody>
      </p:sp>
      <p:sp>
        <p:nvSpPr>
          <p:cNvPr id="39" name="Rectangle 38"/>
          <p:cNvSpPr/>
          <p:nvPr/>
        </p:nvSpPr>
        <p:spPr bwMode="auto">
          <a:xfrm>
            <a:off x="8803923" y="2472829"/>
            <a:ext cx="1513235" cy="33855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600" cap="all">
                <a:solidFill>
                  <a:srgbClr val="000000"/>
                </a:solidFill>
                <a:latin typeface="Campton Medium"/>
                <a:ea typeface=".SFNSDisplay"/>
                <a:cs typeface="Calibri"/>
              </a:rPr>
              <a:t>programmes</a:t>
            </a:r>
            <a:endParaRPr/>
          </a:p>
        </p:txBody>
      </p:sp>
      <p:sp>
        <p:nvSpPr>
          <p:cNvPr id="40" name="Rectangle 39"/>
          <p:cNvSpPr/>
          <p:nvPr/>
        </p:nvSpPr>
        <p:spPr bwMode="auto">
          <a:xfrm>
            <a:off x="7916411" y="2292741"/>
            <a:ext cx="644407" cy="553998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en-GB" sz="3000" cap="all">
                <a:solidFill>
                  <a:schemeClr val="accent3"/>
                </a:solidFill>
                <a:latin typeface="Campton Medium"/>
                <a:ea typeface=".SFNSDisplay"/>
                <a:cs typeface="Calibri"/>
              </a:rPr>
              <a:t>927</a:t>
            </a:r>
            <a:endParaRPr/>
          </a:p>
        </p:txBody>
      </p:sp>
      <p:sp>
        <p:nvSpPr>
          <p:cNvPr id="41" name="Rectangle 40"/>
          <p:cNvSpPr/>
          <p:nvPr/>
        </p:nvSpPr>
        <p:spPr bwMode="auto">
          <a:xfrm>
            <a:off x="8287165" y="3121296"/>
            <a:ext cx="318998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en-GB" sz="1400" cap="all">
                <a:latin typeface="Campton Book"/>
                <a:ea typeface=".SFNSDisplay"/>
                <a:cs typeface="Calibri"/>
              </a:rPr>
              <a:t>358</a:t>
            </a:r>
            <a:endParaRPr/>
          </a:p>
        </p:txBody>
      </p:sp>
      <p:sp>
        <p:nvSpPr>
          <p:cNvPr id="42" name="Rectangle 41"/>
          <p:cNvSpPr/>
          <p:nvPr/>
        </p:nvSpPr>
        <p:spPr bwMode="auto">
          <a:xfrm>
            <a:off x="8803923" y="3146532"/>
            <a:ext cx="727763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Bachelor´s</a:t>
            </a:r>
            <a:endParaRPr lang="fr-FR" sz="1200">
              <a:latin typeface="Grantipo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803923" y="3486904"/>
            <a:ext cx="589905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Master´s</a:t>
            </a:r>
            <a:endParaRPr lang="fr-FR" sz="1200">
              <a:latin typeface="Grantipo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395077" y="4112103"/>
            <a:ext cx="216406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fr-FR" sz="1400">
                <a:latin typeface="Campton Book"/>
              </a:rPr>
              <a:t>56</a:t>
            </a:r>
            <a:endParaRPr/>
          </a:p>
        </p:txBody>
      </p:sp>
      <p:sp>
        <p:nvSpPr>
          <p:cNvPr id="46" name="Rectangle 45"/>
          <p:cNvSpPr/>
          <p:nvPr/>
        </p:nvSpPr>
        <p:spPr bwMode="auto">
          <a:xfrm>
            <a:off x="8803923" y="4121573"/>
            <a:ext cx="1744067" cy="46166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Postgraduate</a:t>
            </a:r>
            <a:r>
              <a:rPr lang="fr-FR" sz="1200">
                <a:latin typeface="Grantipo"/>
              </a:rPr>
              <a:t> </a:t>
            </a:r>
            <a:r>
              <a:rPr lang="fr-FR" sz="1200">
                <a:latin typeface="Grantipo"/>
              </a:rPr>
              <a:t>specialised</a:t>
            </a:r>
            <a:br>
              <a:rPr lang="fr-FR" sz="1200">
                <a:latin typeface="Grantipo"/>
              </a:rPr>
            </a:br>
            <a:r>
              <a:rPr lang="fr-FR" sz="1200">
                <a:latin typeface="Grantipo"/>
              </a:rPr>
              <a:t>study</a:t>
            </a:r>
            <a:r>
              <a:rPr lang="fr-FR" sz="1200">
                <a:latin typeface="Grantipo"/>
              </a:rPr>
              <a:t> programme</a:t>
            </a:r>
            <a:endParaRPr/>
          </a:p>
        </p:txBody>
      </p:sp>
      <p:sp>
        <p:nvSpPr>
          <p:cNvPr id="49" name="Rectangle 48"/>
          <p:cNvSpPr/>
          <p:nvPr/>
        </p:nvSpPr>
        <p:spPr bwMode="auto">
          <a:xfrm>
            <a:off x="8303078" y="3461668"/>
            <a:ext cx="305853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en-GB" sz="1400" cap="all">
                <a:latin typeface="Campton Book"/>
                <a:ea typeface=".SFNSDisplay"/>
                <a:cs typeface="Calibri"/>
              </a:rPr>
              <a:t>381</a:t>
            </a:r>
            <a:endParaRPr/>
          </a:p>
        </p:txBody>
      </p:sp>
      <p:sp>
        <p:nvSpPr>
          <p:cNvPr id="50" name="Rectangle 49"/>
          <p:cNvSpPr/>
          <p:nvPr/>
        </p:nvSpPr>
        <p:spPr bwMode="auto">
          <a:xfrm>
            <a:off x="8318642" y="3795638"/>
            <a:ext cx="29335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>
              <a:defRPr/>
            </a:pPr>
            <a:r>
              <a:rPr lang="en-GB" sz="1400" cap="all">
                <a:latin typeface="Campton Book"/>
                <a:ea typeface=".SFNSDisplay"/>
                <a:cs typeface="Calibri"/>
              </a:rPr>
              <a:t>132</a:t>
            </a:r>
            <a:endParaRPr/>
          </a:p>
        </p:txBody>
      </p:sp>
      <p:sp>
        <p:nvSpPr>
          <p:cNvPr id="51" name="Rectangle 50"/>
          <p:cNvSpPr/>
          <p:nvPr/>
        </p:nvSpPr>
        <p:spPr bwMode="auto">
          <a:xfrm>
            <a:off x="8803923" y="3820874"/>
            <a:ext cx="400751" cy="276999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200">
                <a:latin typeface="Grantipo"/>
              </a:rPr>
              <a:t>Ph</a:t>
            </a:r>
            <a:r>
              <a:rPr lang="fr-FR" sz="1200">
                <a:latin typeface="Grantipo"/>
              </a:rPr>
              <a:t>.</a:t>
            </a:r>
            <a:r>
              <a:rPr lang="fr-FR" sz="1200">
                <a:latin typeface="Grantipo"/>
              </a:rPr>
              <a:t>D</a:t>
            </a:r>
            <a:r>
              <a:rPr lang="lt-LT" sz="1200">
                <a:latin typeface="Grantipo"/>
              </a:rPr>
              <a:t>.</a:t>
            </a:r>
            <a:endParaRPr lang="fr-FR" sz="1200">
              <a:latin typeface="Grantipo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196287" y="5352386"/>
            <a:ext cx="2407710" cy="338554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fr-FR" sz="1600" cap="all">
                <a:solidFill>
                  <a:srgbClr val="000000"/>
                </a:solidFill>
                <a:latin typeface="Campton Medium"/>
                <a:ea typeface=".SFNSDisplay"/>
                <a:cs typeface="Calibri"/>
              </a:rPr>
              <a:t>Research</a:t>
            </a:r>
            <a:r>
              <a:rPr lang="fr-FR" sz="1600" cap="all">
                <a:solidFill>
                  <a:srgbClr val="000000"/>
                </a:solidFill>
                <a:latin typeface="Campton Medium"/>
                <a:ea typeface=".SFNSDisplay"/>
                <a:cs typeface="Calibri"/>
              </a:rPr>
              <a:t> institutes</a:t>
            </a:r>
            <a:endParaRPr/>
          </a:p>
        </p:txBody>
      </p:sp>
      <p:sp>
        <p:nvSpPr>
          <p:cNvPr id="59" name="Rectangle 58"/>
          <p:cNvSpPr/>
          <p:nvPr/>
        </p:nvSpPr>
        <p:spPr bwMode="auto">
          <a:xfrm>
            <a:off x="4518268" y="5199009"/>
            <a:ext cx="408766" cy="553998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defRPr/>
            </a:pPr>
            <a:r>
              <a:rPr lang="en-US" sz="3000" cap="all">
                <a:solidFill>
                  <a:schemeClr val="accent3"/>
                </a:solidFill>
                <a:latin typeface="Campton Medium"/>
                <a:ea typeface=".SFNSDisplay"/>
                <a:cs typeface="Calibri"/>
              </a:rPr>
              <a:t>72</a:t>
            </a:r>
            <a:endParaRPr lang="en-GB" sz="3000" cap="all">
              <a:solidFill>
                <a:schemeClr val="accent3"/>
              </a:solidFill>
              <a:latin typeface="Campton Medium"/>
              <a:ea typeface=".SFNSDisplay"/>
              <a:cs typeface="Calibri"/>
            </a:endParaRPr>
          </a:p>
        </p:txBody>
      </p:sp>
      <p:sp>
        <p:nvSpPr>
          <p:cNvPr id="62" name="Title 6"/>
          <p:cNvSpPr txBox="1"/>
          <p:nvPr/>
        </p:nvSpPr>
        <p:spPr bwMode="auto">
          <a:xfrm>
            <a:off x="1074420" y="974879"/>
            <a:ext cx="10150348" cy="517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0" i="0" cap="none" spc="0">
                <a:solidFill>
                  <a:schemeClr val="tx1"/>
                </a:solidFill>
                <a:latin typeface="Campton Medium"/>
                <a:ea typeface="Campton Medium"/>
                <a:cs typeface="Campton Medium"/>
              </a:defRPr>
            </a:lvl1pPr>
          </a:lstStyle>
          <a:p>
            <a:pPr>
              <a:defRPr/>
            </a:pPr>
            <a:r>
              <a:rPr lang="en-GB"/>
              <a:t>Building an EU-CONEXUS community</a:t>
            </a:r>
            <a:endParaRPr/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 bwMode="auto">
          <a:xfrm>
            <a:off x="4520631" y="2876727"/>
            <a:ext cx="2478627" cy="0"/>
          </a:xfrm>
          <a:prstGeom prst="line">
            <a:avLst/>
          </a:prstGeom>
          <a:ln w="349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 bwMode="auto">
          <a:xfrm>
            <a:off x="7916411" y="2876727"/>
            <a:ext cx="2478627" cy="0"/>
          </a:xfrm>
          <a:prstGeom prst="line">
            <a:avLst/>
          </a:prstGeom>
          <a:ln w="349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 bwMode="auto">
          <a:xfrm>
            <a:off x="1124852" y="2876727"/>
            <a:ext cx="2478627" cy="0"/>
          </a:xfrm>
          <a:prstGeom prst="line">
            <a:avLst/>
          </a:prstGeom>
          <a:ln w="349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 bwMode="auto">
          <a:xfrm>
            <a:off x="1074420" y="5172114"/>
            <a:ext cx="2005100" cy="580893"/>
            <a:chOff x="1690152" y="5172114"/>
            <a:chExt cx="2005100" cy="580893"/>
          </a:xfrm>
        </p:grpSpPr>
        <p:sp>
          <p:nvSpPr>
            <p:cNvPr id="54" name="Rectangle 53"/>
            <p:cNvSpPr/>
            <p:nvPr/>
          </p:nvSpPr>
          <p:spPr bwMode="auto">
            <a:xfrm>
              <a:off x="2434928" y="5352386"/>
              <a:ext cx="1160574" cy="338554"/>
            </a:xfrm>
            <a:prstGeom prst="rect">
              <a:avLst/>
            </a:prstGeom>
            <a:grpFill/>
          </p:spPr>
          <p:txBody>
            <a:bodyPr wrap="none" lIns="0" rIns="0">
              <a:spAutoFit/>
            </a:bodyPr>
            <a:lstStyle/>
            <a:p>
              <a:pPr>
                <a:defRPr/>
              </a:pPr>
              <a:r>
                <a:rPr lang="fr-FR" sz="1600" cap="all">
                  <a:solidFill>
                    <a:srgbClr val="000000"/>
                  </a:solidFill>
                  <a:latin typeface="Campton Medium"/>
                  <a:ea typeface=".SFNSDisplay"/>
                  <a:cs typeface="Calibri"/>
                </a:rPr>
                <a:t>Faculties</a:t>
              </a:r>
              <a:endParaRPr lang="fr-FR" sz="1600" cap="all">
                <a:solidFill>
                  <a:srgbClr val="000000"/>
                </a:solidFill>
                <a:latin typeface="Campton Medium"/>
                <a:ea typeface=".SFNSDisplay"/>
                <a:cs typeface="Calibri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759261" y="5172114"/>
              <a:ext cx="501740" cy="553998"/>
            </a:xfrm>
            <a:prstGeom prst="rect">
              <a:avLst/>
            </a:prstGeom>
            <a:grpFill/>
          </p:spPr>
          <p:txBody>
            <a:bodyPr wrap="none" lIns="0" rIns="0">
              <a:spAutoFit/>
            </a:bodyPr>
            <a:lstStyle/>
            <a:p>
              <a:pPr>
                <a:defRPr/>
              </a:pPr>
              <a:r>
                <a:rPr lang="en-GB" sz="3000" cap="all">
                  <a:solidFill>
                    <a:schemeClr val="accent3"/>
                  </a:solidFill>
                  <a:latin typeface="Campton Medium"/>
                  <a:ea typeface=".SFNSDisplay"/>
                  <a:cs typeface="Calibri"/>
                </a:rPr>
                <a:t>50</a:t>
              </a:r>
              <a:endParaRPr/>
            </a:p>
          </p:txBody>
        </p:sp>
        <p:cxnSp>
          <p:nvCxnSpPr>
            <p:cNvPr id="56" name="Straight Connector 55"/>
            <p:cNvCxnSpPr>
              <a:cxnSpLocks/>
            </p:cNvCxnSpPr>
            <p:nvPr/>
          </p:nvCxnSpPr>
          <p:spPr bwMode="auto">
            <a:xfrm>
              <a:off x="1690152" y="5753007"/>
              <a:ext cx="2005100" cy="0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>
            <a:cxnSpLocks/>
          </p:cNvCxnSpPr>
          <p:nvPr/>
        </p:nvCxnSpPr>
        <p:spPr bwMode="auto">
          <a:xfrm>
            <a:off x="4383838" y="5753007"/>
            <a:ext cx="3313355" cy="0"/>
          </a:xfrm>
          <a:prstGeom prst="line">
            <a:avLst/>
          </a:prstGeom>
          <a:ln w="349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EU-CONEXUS">
      <a:dk1>
        <a:srgbClr val="011117"/>
      </a:dk1>
      <a:lt1>
        <a:srgbClr val="F7F7F7"/>
      </a:lt1>
      <a:dk2>
        <a:srgbClr val="432CFE"/>
      </a:dk2>
      <a:lt2>
        <a:srgbClr val="FEFFFF"/>
      </a:lt2>
      <a:accent1>
        <a:srgbClr val="00E7BA"/>
      </a:accent1>
      <a:accent2>
        <a:srgbClr val="00CFF1"/>
      </a:accent2>
      <a:accent3>
        <a:srgbClr val="346FFD"/>
      </a:accent3>
      <a:accent4>
        <a:srgbClr val="2A1EFF"/>
      </a:accent4>
      <a:accent5>
        <a:srgbClr val="5337FD"/>
      </a:accent5>
      <a:accent6>
        <a:srgbClr val="744BFB"/>
      </a:accent6>
      <a:hlink>
        <a:srgbClr val="2A1EFF"/>
      </a:hlink>
      <a:folHlink>
        <a:srgbClr val="000000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ONLYOFFICE/7.2.1.34</Application>
  <DocSecurity>0</DocSecurity>
  <PresentationFormat>Widescreen</PresentationFormat>
  <Paragraphs>0</Paragraphs>
  <Slides>32</Slides>
  <Notes>32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Aiste Ginaityte</dc:creator>
  <cp:keywords/>
  <dc:description/>
  <dc:identifier/>
  <dc:language/>
  <cp:lastModifiedBy>Gabrielė Ruočkutė</cp:lastModifiedBy>
  <cp:revision>377</cp:revision>
  <dcterms:created xsi:type="dcterms:W3CDTF">2019-07-24T07:24:43Z</dcterms:created>
  <dcterms:modified xsi:type="dcterms:W3CDTF">2023-01-31T14:03:08Z</dcterms:modified>
  <cp:category/>
  <cp:contentStatus/>
  <cp:version/>
</cp:coreProperties>
</file>