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5" r:id="rId2"/>
    <p:sldId id="404" r:id="rId3"/>
    <p:sldId id="298" r:id="rId4"/>
    <p:sldId id="370" r:id="rId5"/>
    <p:sldId id="359" r:id="rId6"/>
    <p:sldId id="288" r:id="rId7"/>
    <p:sldId id="301" r:id="rId8"/>
    <p:sldId id="417" r:id="rId9"/>
    <p:sldId id="361" r:id="rId10"/>
    <p:sldId id="386" r:id="rId11"/>
    <p:sldId id="406" r:id="rId12"/>
    <p:sldId id="388" r:id="rId13"/>
    <p:sldId id="438" r:id="rId14"/>
    <p:sldId id="374" r:id="rId15"/>
    <p:sldId id="337" r:id="rId16"/>
    <p:sldId id="339" r:id="rId17"/>
    <p:sldId id="340" r:id="rId18"/>
    <p:sldId id="341" r:id="rId19"/>
    <p:sldId id="342" r:id="rId20"/>
    <p:sldId id="343" r:id="rId21"/>
    <p:sldId id="432" r:id="rId22"/>
    <p:sldId id="425" r:id="rId23"/>
    <p:sldId id="401" r:id="rId24"/>
    <p:sldId id="428" r:id="rId25"/>
    <p:sldId id="427" r:id="rId26"/>
    <p:sldId id="442" r:id="rId27"/>
    <p:sldId id="400" r:id="rId28"/>
    <p:sldId id="434" r:id="rId29"/>
    <p:sldId id="431" r:id="rId30"/>
    <p:sldId id="356" r:id="rId31"/>
    <p:sldId id="352" r:id="rId32"/>
    <p:sldId id="353" r:id="rId33"/>
    <p:sldId id="35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AEAEA"/>
    <a:srgbClr val="F7F7F7"/>
    <a:srgbClr val="F7F0FA"/>
    <a:srgbClr val="FCF9FD"/>
    <a:srgbClr val="F4E4F8"/>
    <a:srgbClr val="D695E5"/>
    <a:srgbClr val="E7EEFF"/>
    <a:srgbClr val="AEC5FE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4544" autoAdjust="0"/>
    <p:restoredTop sz="96387" autoAdjust="0"/>
  </p:normalViewPr>
  <p:slideViewPr>
    <p:cSldViewPr snapToGrid="0" snapToObjects="1">
      <p:cViewPr varScale="1">
        <p:scale>
          <a:sx n="62" d="100"/>
          <a:sy n="62" d="100"/>
        </p:scale>
        <p:origin x="39" y="981"/>
      </p:cViewPr>
      <p:guideLst/>
    </p:cSldViewPr>
  </p:slideViewPr>
  <p:outlineViewPr>
    <p:cViewPr>
      <p:scale>
        <a:sx n="33" d="100"/>
        <a:sy n="33" d="100"/>
      </p:scale>
      <p:origin x="0" y="-7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9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B216F1-A487-6141-BE73-BCFF633BBA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240BD-A6DB-4145-986F-074A06A3D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44B3-746E-5A4F-92A6-80D766BBE2D7}" type="datetime3">
              <a:rPr lang="en-US" smtClean="0"/>
              <a:t>7 June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02BCE-7367-F749-AF14-3EA6EF445F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01A8-DB78-7B42-9AF4-8323B01EB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968F4-68D2-F24D-B6E5-49781D30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307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9DD2A-5FB5-CD45-BBD6-F224A426AC86}" type="datetime3">
              <a:rPr lang="en-US" smtClean="0"/>
              <a:t>7 June 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331CC-8A06-6844-B66C-D2205B6D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527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F7B2D6-2AF4-9C4B-B0C3-71D411000F93}" type="datetime3">
              <a:rPr lang="en-US" smtClean="0"/>
              <a:t>7 June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66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69DD2A-5FB5-CD45-BBD6-F224A426AC86}" type="datetime3">
              <a:rPr lang="en-US" smtClean="0"/>
              <a:t>7 June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86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69DD2A-5FB5-CD45-BBD6-F224A426AC86}" type="datetime3">
              <a:rPr lang="en-US" smtClean="0"/>
              <a:t>7 June 2022</a:t>
            </a:fld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7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Governing Board 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GB takes </a:t>
            </a:r>
            <a:r>
              <a:rPr lang="fr-FR" dirty="0" err="1"/>
              <a:t>strategic</a:t>
            </a:r>
            <a:r>
              <a:rPr lang="fr-FR" dirty="0"/>
              <a:t> </a:t>
            </a:r>
            <a:r>
              <a:rPr lang="fr-FR" dirty="0" err="1"/>
              <a:t>decision</a:t>
            </a:r>
            <a:r>
              <a:rPr lang="fr-FR" dirty="0"/>
              <a:t>. It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composed</a:t>
            </a:r>
            <a:r>
              <a:rPr lang="fr-FR" dirty="0"/>
              <a:t> of </a:t>
            </a:r>
            <a:r>
              <a:rPr lang="fr-FR" dirty="0" err="1"/>
              <a:t>Presidents</a:t>
            </a:r>
            <a:r>
              <a:rPr lang="fr-FR" dirty="0"/>
              <a:t>/</a:t>
            </a:r>
            <a:r>
              <a:rPr lang="fr-FR" dirty="0" err="1"/>
              <a:t>Rectors</a:t>
            </a:r>
            <a:r>
              <a:rPr lang="fr-FR" dirty="0"/>
              <a:t> of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University</a:t>
            </a:r>
            <a:r>
              <a:rPr lang="fr-FR" dirty="0"/>
              <a:t>. 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 Academic Council and its Programme Committees 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composed of EU- CONEXUS teaching, research staff and students per partner institution. Th AC makes the proposal on academic offers to the GB. 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Student Board 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Composed of 2 students per partner University, the student board will participate to all activities of EU-CONEXUS. It has representatives for the GB and the AC.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Management Board 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composed of an Executive Director at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LRUniv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WP leaders. The MB is responsible for the daily management of the project.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coordination team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composed of 1 executive director, 2 project managers and one project assistant based in La Rochelle.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other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boads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 advices on the project implementation : 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Financial and Administrative Council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gives advices and support on financial and administrative issues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 External Advisory Board 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ensures evaluations and quality control of strategies and activities. It also gives advices ion the governance.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69DD2A-5FB5-CD45-BBD6-F224A426AC86}" type="datetime3">
              <a:rPr lang="en-US" smtClean="0"/>
              <a:t>7 June 2022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0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69DD2A-5FB5-CD45-BBD6-F224A426AC86}" type="datetime3">
              <a:rPr lang="en-US" smtClean="0"/>
              <a:t>7 June 2022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69DD2A-5FB5-CD45-BBD6-F224A426AC86}" type="datetime3">
              <a:rPr lang="en-US" smtClean="0"/>
              <a:t>7 June 2022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9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dirty="0">
                <a:solidFill>
                  <a:srgbClr val="FF0000"/>
                </a:solidFill>
                <a:latin typeface="Grantipo" panose="00000500000000000000" pitchFamily="50" charset="0"/>
              </a:rPr>
              <a:t>KPI mobility</a:t>
            </a:r>
            <a:r>
              <a:rPr lang="en-GB" dirty="0">
                <a:solidFill>
                  <a:schemeClr val="accent4"/>
                </a:solidFill>
                <a:latin typeface="Grantipo" panose="00000500000000000000" pitchFamily="50" charset="0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63437"/>
                </a:solidFill>
                <a:latin typeface="Grantipo" panose="00000500000000000000" pitchFamily="50" charset="0"/>
              </a:rPr>
              <a:t>between the EU-CONEXUS programs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63437"/>
                </a:solidFill>
                <a:latin typeface="Grantipo" panose="00000500000000000000" pitchFamily="50" charset="0"/>
              </a:rPr>
              <a:t>between EU-CONEXUS partners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63437"/>
                </a:solidFill>
                <a:latin typeface="Grantipo" panose="00000500000000000000" pitchFamily="50" charset="0"/>
              </a:rPr>
              <a:t>among other partners</a:t>
            </a:r>
          </a:p>
          <a:p>
            <a:pPr fontAlgn="base"/>
            <a:r>
              <a:rPr lang="en-GB" sz="3200" dirty="0">
                <a:solidFill>
                  <a:schemeClr val="accent4"/>
                </a:solidFill>
                <a:latin typeface="Grantipo" panose="00000500000000000000" pitchFamily="50" charset="0"/>
              </a:rPr>
              <a:t>for: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63437"/>
                </a:solidFill>
                <a:latin typeface="Grantipo" panose="00000500000000000000" pitchFamily="50" charset="0"/>
              </a:rPr>
              <a:t>students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63437"/>
                </a:solidFill>
                <a:latin typeface="Grantipo" panose="00000500000000000000" pitchFamily="50" charset="0"/>
              </a:rPr>
              <a:t>personal and research teacher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63437"/>
                </a:solidFill>
                <a:latin typeface="Grantipo" panose="00000500000000000000" pitchFamily="50" charset="0"/>
              </a:rPr>
              <a:t>personal administrative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363437"/>
                </a:solidFill>
                <a:latin typeface="Grantipo" panose="00000500000000000000" pitchFamily="50" charset="0"/>
                <a:ea typeface="Roboto" charset="0"/>
                <a:cs typeface="Arial" panose="020B0604020202020204" pitchFamily="34" charset="0"/>
              </a:rPr>
              <a:t>Objectives for mobility: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63437"/>
                </a:solidFill>
                <a:latin typeface="Grantipo" panose="00000500000000000000" pitchFamily="50" charset="0"/>
                <a:ea typeface="Roboto" charset="0"/>
                <a:cs typeface="Arial" panose="020B0604020202020204" pitchFamily="34" charset="0"/>
              </a:rPr>
              <a:t>50% in students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63437"/>
                </a:solidFill>
                <a:latin typeface="Grantipo" panose="00000500000000000000" pitchFamily="50" charset="0"/>
                <a:ea typeface="Roboto" charset="0"/>
                <a:cs typeface="Arial" panose="020B0604020202020204" pitchFamily="34" charset="0"/>
              </a:rPr>
              <a:t>30% </a:t>
            </a:r>
            <a:r>
              <a:rPr lang="en-GB" sz="3200" dirty="0" err="1">
                <a:solidFill>
                  <a:srgbClr val="363437"/>
                </a:solidFill>
                <a:latin typeface="Grantipo" panose="00000500000000000000" pitchFamily="50" charset="0"/>
                <a:ea typeface="Roboto" charset="0"/>
                <a:cs typeface="Arial" panose="020B0604020202020204" pitchFamily="34" charset="0"/>
              </a:rPr>
              <a:t>Phd</a:t>
            </a:r>
            <a:r>
              <a:rPr lang="en-GB" sz="3200" dirty="0">
                <a:solidFill>
                  <a:srgbClr val="363437"/>
                </a:solidFill>
                <a:latin typeface="Grantipo" panose="00000500000000000000" pitchFamily="50" charset="0"/>
                <a:ea typeface="Roboto" charset="0"/>
                <a:cs typeface="Arial" panose="020B0604020202020204" pitchFamily="34" charset="0"/>
              </a:rPr>
              <a:t> students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63437"/>
                </a:solidFill>
                <a:latin typeface="Grantipo" panose="00000500000000000000" pitchFamily="50" charset="0"/>
                <a:ea typeface="Roboto" charset="0"/>
                <a:cs typeface="Arial" panose="020B0604020202020204" pitchFamily="34" charset="0"/>
              </a:rPr>
              <a:t>10% PDI – PhD and teaching staff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63437"/>
                </a:solidFill>
                <a:latin typeface="Grantipo" panose="00000500000000000000" pitchFamily="50" charset="0"/>
                <a:ea typeface="Roboto" charset="0"/>
                <a:cs typeface="Arial" panose="020B0604020202020204" pitchFamily="34" charset="0"/>
              </a:rPr>
              <a:t>5% PAS – Administrative Staff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363437"/>
              </a:solidFill>
              <a:latin typeface="Grantipo" panose="00000500000000000000" pitchFamily="50" charset="0"/>
              <a:ea typeface="Roboto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sz="3200" dirty="0">
              <a:solidFill>
                <a:srgbClr val="363437"/>
              </a:solidFill>
              <a:latin typeface="Grantipo" panose="00000500000000000000" pitchFamily="50" charset="0"/>
              <a:ea typeface="Roboto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69DD2A-5FB5-CD45-BBD6-F224A426AC86}" type="datetime3">
              <a:rPr lang="en-US" smtClean="0"/>
              <a:t>7 June 2022</a:t>
            </a:fld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43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69DD2A-5FB5-CD45-BBD6-F224A426AC86}" type="datetime3">
              <a:rPr lang="en-US" smtClean="0"/>
              <a:t>7 June 2022</a:t>
            </a:fld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12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69DD2A-5FB5-CD45-BBD6-F224A426AC86}" type="datetime3">
              <a:rPr lang="en-US" smtClean="0"/>
              <a:t>7 June 2022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3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69DD2A-5FB5-CD45-BBD6-F224A426AC86}" type="datetime3">
              <a:rPr lang="en-US" smtClean="0"/>
              <a:t>7 June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8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69DD2A-5FB5-CD45-BBD6-F224A426AC86}" type="datetime3">
              <a:rPr lang="en-US" smtClean="0"/>
              <a:t>7 June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8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9600" y="5502964"/>
            <a:ext cx="6943344" cy="4108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 baseline="0">
                <a:solidFill>
                  <a:srgbClr val="FFFFFF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60BF1996-4579-DF41-B2AE-154DF8AEB4DB}" type="datetime3">
              <a:rPr lang="en-US" smtClean="0"/>
              <a:t>12 December 2019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9599" y="724372"/>
            <a:ext cx="2199600" cy="5833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305397-1F87-F14A-ACB1-BA54218D2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598" y="2161310"/>
            <a:ext cx="9309101" cy="2898244"/>
          </a:xfrm>
        </p:spPr>
        <p:txBody>
          <a:bodyPr lIns="0" tIns="0" rIns="0" bIns="0" anchor="ctr" anchorCtr="0"/>
          <a:lstStyle>
            <a:lvl1pPr>
              <a:defRPr b="0" i="0">
                <a:solidFill>
                  <a:schemeClr val="bg2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/>
              <a:t>Subtitle name sit </a:t>
            </a:r>
            <a:r>
              <a:rPr lang="en-GB" dirty="0" err="1"/>
              <a:t>amet</a:t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delenit</a:t>
            </a:r>
            <a:r>
              <a:rPr lang="en-GB" dirty="0"/>
              <a:t> </a:t>
            </a:r>
            <a:r>
              <a:rPr lang="en-GB" dirty="0" err="1"/>
              <a:t>augue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1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6122F43-DAA0-4817-B6CA-DE62EDDCD6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5343" y="2789088"/>
            <a:ext cx="9666885" cy="3160862"/>
          </a:xfrm>
        </p:spPr>
        <p:txBody>
          <a:bodyPr wrap="square" numCol="2" spcCol="540000">
            <a:noAutofit/>
          </a:bodyPr>
          <a:lstStyle>
            <a:lvl1pPr marL="342900" indent="-342900">
              <a:lnSpc>
                <a:spcPct val="120000"/>
              </a:lnSpc>
              <a:spcBef>
                <a:spcPts val="1200"/>
              </a:spcBef>
              <a:buSzPct val="100000"/>
              <a:buFont typeface="+mj-lt"/>
              <a:buAutoNum type="arabicPeriod"/>
              <a:defRPr sz="1600"/>
            </a:lvl1pPr>
          </a:lstStyle>
          <a:p>
            <a:pPr lvl="0"/>
            <a:r>
              <a:rPr lang="en-GB" dirty="0"/>
              <a:t>To develop joint academic offers</a:t>
            </a:r>
          </a:p>
          <a:p>
            <a:pPr lvl="0"/>
            <a:r>
              <a:rPr lang="en-GB" dirty="0"/>
              <a:t>To facilitate blended mobility </a:t>
            </a:r>
          </a:p>
          <a:p>
            <a:pPr lvl="0"/>
            <a:r>
              <a:rPr lang="en-GB" dirty="0"/>
              <a:t>To create a joint research area</a:t>
            </a:r>
          </a:p>
          <a:p>
            <a:pPr lvl="0"/>
            <a:r>
              <a:rPr lang="en-GB" dirty="0"/>
              <a:t>To foster university-industry cooperation  </a:t>
            </a:r>
          </a:p>
          <a:p>
            <a:pPr lvl="0"/>
            <a:r>
              <a:rPr lang="en-GB" dirty="0"/>
              <a:t>To impact public policies</a:t>
            </a:r>
          </a:p>
          <a:p>
            <a:pPr lvl="0"/>
            <a:r>
              <a:rPr lang="en-GB" dirty="0"/>
              <a:t>To create a Smart Campus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To raise social awareness on coastal areas challenges and opportunities</a:t>
            </a:r>
          </a:p>
          <a:p>
            <a:pPr lvl="0"/>
            <a:r>
              <a:rPr lang="en-GB" dirty="0"/>
              <a:t>To promote cultural diversity and European identity</a:t>
            </a:r>
          </a:p>
          <a:p>
            <a:pPr lvl="0"/>
            <a:r>
              <a:rPr lang="en-GB" dirty="0"/>
              <a:t>To develop a hub of expertise on Smart Urban Coastal Sustainability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92CB22-D68A-4584-ACC6-8117FE6E0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319250"/>
            <a:ext cx="9666886" cy="58452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Main objectives of EU-CONEXUS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92ECFB-1767-4566-A23E-83E0E76CD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BD5510-5DF1-444B-8F68-C50B7E9E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6217634-9CE6-45DD-913F-97DC7F7B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. Six point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DDEA1F-F6C9-4363-950B-46A2CD284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39420" y="1428898"/>
            <a:ext cx="4692808" cy="4027633"/>
          </a:xfrm>
        </p:spPr>
        <p:txBody>
          <a:bodyPr wrap="square" numCol="1" spcCol="540000" anchor="ctr" anchorCtr="0">
            <a:noAutofit/>
          </a:bodyPr>
          <a:lstStyle>
            <a:lvl1pPr marL="342900" indent="-342900">
              <a:lnSpc>
                <a:spcPct val="120000"/>
              </a:lnSpc>
              <a:spcBef>
                <a:spcPts val="1200"/>
              </a:spcBef>
              <a:buSzPct val="100000"/>
              <a:buFont typeface="+mj-lt"/>
              <a:buAutoNum type="arabicPeriod"/>
              <a:defRPr sz="1600"/>
            </a:lvl1pPr>
          </a:lstStyle>
          <a:p>
            <a:pPr lvl="0"/>
            <a:r>
              <a:rPr lang="en-GB" dirty="0"/>
              <a:t>To develop joint academic offers</a:t>
            </a:r>
          </a:p>
          <a:p>
            <a:pPr lvl="0"/>
            <a:r>
              <a:rPr lang="en-GB" dirty="0"/>
              <a:t>To facilitate blended mobility </a:t>
            </a:r>
          </a:p>
          <a:p>
            <a:pPr lvl="0"/>
            <a:r>
              <a:rPr lang="en-GB" dirty="0"/>
              <a:t>To create a joint research area</a:t>
            </a:r>
          </a:p>
          <a:p>
            <a:pPr lvl="0"/>
            <a:r>
              <a:rPr lang="en-GB" dirty="0"/>
              <a:t>To foster university-industry cooperation  </a:t>
            </a:r>
          </a:p>
          <a:p>
            <a:pPr lvl="0"/>
            <a:r>
              <a:rPr lang="en-GB" dirty="0"/>
              <a:t>To impact public policies</a:t>
            </a:r>
          </a:p>
          <a:p>
            <a:pPr lvl="0"/>
            <a:r>
              <a:rPr lang="en-GB" dirty="0"/>
              <a:t>To create a Smart Campus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8EE616-AE23-4DB2-A31A-AB511B0390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428898"/>
            <a:ext cx="4107180" cy="4027633"/>
          </a:xfrm>
        </p:spPr>
        <p:txBody>
          <a:bodyPr anchor="ctr" anchorCtr="0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</a:t>
            </a:r>
            <a:br>
              <a:rPr lang="en-US" dirty="0"/>
            </a:br>
            <a:r>
              <a:rPr lang="en-US" dirty="0"/>
              <a:t>objectives of EU-CONEXUS</a:t>
            </a:r>
          </a:p>
        </p:txBody>
      </p:sp>
    </p:spTree>
    <p:extLst>
      <p:ext uri="{BB962C8B-B14F-4D97-AF65-F5344CB8AC3E}">
        <p14:creationId xmlns:p14="http://schemas.microsoft.com/office/powerpoint/2010/main" val="3874458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742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186D-5EF2-DD40-A2FB-CDB347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428898"/>
            <a:ext cx="4107180" cy="4027633"/>
          </a:xfrm>
        </p:spPr>
        <p:txBody>
          <a:bodyPr anchor="ctr" anchorCtr="0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Smart urban</a:t>
            </a:r>
            <a:br>
              <a:rPr lang="en-GB" dirty="0"/>
            </a:br>
            <a:r>
              <a:rPr lang="en-GB" dirty="0"/>
              <a:t>sustainable </a:t>
            </a:r>
            <a:br>
              <a:rPr lang="en-GB" dirty="0"/>
            </a:br>
            <a:r>
              <a:rPr lang="en-GB" dirty="0"/>
              <a:t>coastal </a:t>
            </a:r>
            <a:br>
              <a:rPr lang="en-GB" dirty="0"/>
            </a:br>
            <a:r>
              <a:rPr lang="en-GB" dirty="0"/>
              <a:t>development.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ECA5613-BBA8-3247-8C23-C6C11CB92A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8220" y="1889791"/>
            <a:ext cx="4488180" cy="42160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346FFD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lvl="0"/>
            <a:r>
              <a:rPr lang="en-US" dirty="0"/>
              <a:t>SHORT SUBTITLE DOLOR SIT AMET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BBEAD1B-79C1-7644-925C-4BE866F2AE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78220" y="2711598"/>
            <a:ext cx="4488180" cy="2744933"/>
          </a:xfrm>
        </p:spPr>
        <p:txBody>
          <a:bodyPr numCol="1" spcCol="684000" anchor="t" anchorCtr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7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742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AB1C8D-7566-9843-86C1-6B7F315F8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5120" y="2789087"/>
            <a:ext cx="4573328" cy="498124"/>
          </a:xfrm>
        </p:spPr>
        <p:txBody>
          <a:bodyPr>
            <a:normAutofit/>
          </a:bodyPr>
          <a:lstStyle>
            <a:lvl1pPr marL="0" indent="0">
              <a:buNone/>
              <a:defRPr sz="1600" b="0" i="0" cap="all" baseline="0">
                <a:solidFill>
                  <a:schemeClr val="accent3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lvl="0"/>
            <a:r>
              <a:rPr lang="en-US" dirty="0"/>
              <a:t>Short subtitle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7AF236E-908C-7449-B554-6BA2C4A65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4421" y="3452962"/>
            <a:ext cx="4574026" cy="24043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F5F7C9D-B18B-DB44-B48A-087CF275FE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9823" y="2789086"/>
            <a:ext cx="4498888" cy="498125"/>
          </a:xfrm>
        </p:spPr>
        <p:txBody>
          <a:bodyPr>
            <a:normAutofit/>
          </a:bodyPr>
          <a:lstStyle>
            <a:lvl1pPr marL="0" indent="0">
              <a:buNone/>
              <a:defRPr sz="1600" b="0" i="0" cap="all" baseline="0">
                <a:solidFill>
                  <a:schemeClr val="accent3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lvl="0"/>
            <a:r>
              <a:rPr lang="en-US" dirty="0"/>
              <a:t>Short subtitle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C9A1E51-B952-2D43-9A5E-C1619A3266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9124" y="3452962"/>
            <a:ext cx="4499586" cy="24043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3CE9EE-5F09-D847-95F9-1179A60D7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319249"/>
            <a:ext cx="9666886" cy="962394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Subtitle name</a:t>
            </a:r>
            <a:br>
              <a:rPr lang="en-GB" dirty="0"/>
            </a:br>
            <a:r>
              <a:rPr lang="en-GB" dirty="0"/>
              <a:t>lorem ipsum long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186D-5EF2-DD40-A2FB-CDB347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321091"/>
            <a:ext cx="4249934" cy="175777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Title name</a:t>
            </a:r>
            <a:br>
              <a:rPr lang="en-GB" dirty="0"/>
            </a:br>
            <a:r>
              <a:rPr lang="en-GB" dirty="0"/>
              <a:t>lorem ipsum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7AF236E-908C-7449-B554-6BA2C4A65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2582" y="3452962"/>
            <a:ext cx="3999319" cy="26853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CA5614-4765-F541-AA05-8DC729D230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5053" y="0"/>
            <a:ext cx="4537276" cy="6858000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4458279" cy="139197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08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phot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186D-5EF2-DD40-A2FB-CDB347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367" y="1321091"/>
            <a:ext cx="4249934" cy="175777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Title name</a:t>
            </a:r>
            <a:br>
              <a:rPr lang="en-GB" dirty="0"/>
            </a:br>
            <a:r>
              <a:rPr lang="en-GB" dirty="0"/>
              <a:t>lorem ipsum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CA5614-4765-F541-AA05-8DC729D230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906947" cy="6858000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7AF236E-908C-7449-B554-6BA2C4A65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9530" y="3452963"/>
            <a:ext cx="3761772" cy="210288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7910" y="404813"/>
            <a:ext cx="4458279" cy="139197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eft phot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186D-5EF2-DD40-A2FB-CDB347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367" y="1321091"/>
            <a:ext cx="4249934" cy="175777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Title name</a:t>
            </a:r>
            <a:br>
              <a:rPr lang="en-GB" dirty="0"/>
            </a:br>
            <a:r>
              <a:rPr lang="en-GB" dirty="0"/>
              <a:t>lorem ipsum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CA5614-4765-F541-AA05-8DC729D230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906947" cy="6858000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7AF236E-908C-7449-B554-6BA2C4A65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9530" y="3452963"/>
            <a:ext cx="3761772" cy="210288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10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hot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CA5614-4765-F541-AA05-8DC729D230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592992" cy="6858000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3955" y="404813"/>
            <a:ext cx="2779949" cy="250647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E0186D-5EF2-DD40-A2FB-CDB347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3955" y="1321091"/>
            <a:ext cx="3725041" cy="1109593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Title name</a:t>
            </a:r>
            <a:br>
              <a:rPr lang="en-GB" dirty="0"/>
            </a:br>
            <a:r>
              <a:rPr lang="en-GB" dirty="0"/>
              <a:t>lorem ipsum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7AF236E-908C-7449-B554-6BA2C4A65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2118" y="2774075"/>
            <a:ext cx="3236878" cy="214918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52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2989" y="5949950"/>
            <a:ext cx="558800" cy="495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9BAFD4-14C8-DF4F-9B7E-EC9E4551A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902824"/>
            <a:ext cx="8752486" cy="4815069"/>
          </a:xfrm>
        </p:spPr>
        <p:txBody>
          <a:bodyPr lIns="0" tIns="0" rIns="0" bIns="0" anchor="ctr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„Lorem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“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>
            <a:lvl1pPr>
              <a:defRPr>
                <a:solidFill>
                  <a:srgbClr val="F7F7F7"/>
                </a:solidFill>
              </a:defRPr>
            </a:lvl1pPr>
          </a:lstStyle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4458279" cy="139197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chemeClr val="bg2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06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C3CE9EE-5F09-D847-95F9-1179A60D7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319916"/>
            <a:ext cx="9919162" cy="97187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name lorem </a:t>
            </a:r>
            <a:r>
              <a:rPr lang="en-GB" dirty="0" err="1"/>
              <a:t>laoreet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ipsum long</a:t>
            </a:r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14FC6B4-6C83-694F-ABD9-039F4F7B971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74419" y="2327275"/>
            <a:ext cx="9919163" cy="339061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5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EU_Logotyp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9600" y="5502964"/>
            <a:ext cx="6943344" cy="4108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 baseline="0">
                <a:solidFill>
                  <a:srgbClr val="FFFFFF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D53F55B0-5AC2-8242-844E-0421012AA4E4}" type="datetime3">
              <a:rPr lang="en-US" smtClean="0"/>
              <a:t>12 December 2019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9599" y="724372"/>
            <a:ext cx="2199600" cy="5833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305397-1F87-F14A-ACB1-BA54218D2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598" y="2161310"/>
            <a:ext cx="9309101" cy="2898244"/>
          </a:xfrm>
        </p:spPr>
        <p:txBody>
          <a:bodyPr lIns="0" tIns="0" rIns="0" bIns="0" anchor="ctr" anchorCtr="0"/>
          <a:lstStyle>
            <a:lvl1pPr>
              <a:defRPr b="0" i="0">
                <a:solidFill>
                  <a:schemeClr val="bg2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/>
              <a:t>Subtitle name sit </a:t>
            </a:r>
            <a:r>
              <a:rPr lang="en-GB" dirty="0" err="1"/>
              <a:t>amet</a:t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delenit</a:t>
            </a:r>
            <a:r>
              <a:rPr lang="en-GB" dirty="0"/>
              <a:t> </a:t>
            </a:r>
            <a:r>
              <a:rPr lang="en-GB" dirty="0" err="1"/>
              <a:t>augue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51" y="727630"/>
            <a:ext cx="2645144" cy="57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9599" y="5893429"/>
            <a:ext cx="9413240" cy="380480"/>
          </a:xfrm>
        </p:spPr>
        <p:txBody>
          <a:bodyPr lIns="90000" rIns="0" numCol="3" spcCol="360000">
            <a:norm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+370 682 67890</a:t>
            </a:r>
          </a:p>
          <a:p>
            <a:r>
              <a:rPr lang="en-GB" dirty="0" err="1"/>
              <a:t>info@conexus.com</a:t>
            </a:r>
            <a:endParaRPr lang="en-GB" dirty="0"/>
          </a:p>
          <a:p>
            <a:r>
              <a:rPr lang="en-GB" dirty="0" err="1"/>
              <a:t>www.conexus.com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9384C7A-DF3F-4A43-8DD4-55607F417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4099" y="2465593"/>
            <a:ext cx="9408740" cy="192681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baseline="0">
                <a:solidFill>
                  <a:srgbClr val="FFFFFF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9599" y="724372"/>
            <a:ext cx="2199600" cy="5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4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text-no strip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AB1C8D-7566-9843-86C1-6B7F315F8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4420" y="1544387"/>
            <a:ext cx="10148948" cy="377684"/>
          </a:xfrm>
        </p:spPr>
        <p:txBody>
          <a:bodyPr>
            <a:normAutofit/>
          </a:bodyPr>
          <a:lstStyle>
            <a:lvl1pPr marL="0" indent="0">
              <a:buNone/>
              <a:defRPr sz="1600" b="0" i="0" cap="all" baseline="0">
                <a:solidFill>
                  <a:schemeClr val="accent3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lvl="0"/>
            <a:r>
              <a:rPr lang="en-US" dirty="0"/>
              <a:t>Short subtitle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3CE9EE-5F09-D847-95F9-1179A60D7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974879"/>
            <a:ext cx="10150348" cy="517037"/>
          </a:xfr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Subtitle name lorem ipsum long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13" name="Marcador de contenido 4"/>
          <p:cNvSpPr>
            <a:spLocks noGrp="1"/>
          </p:cNvSpPr>
          <p:nvPr>
            <p:ph sz="quarter" idx="15" hasCustomPrompt="1"/>
          </p:nvPr>
        </p:nvSpPr>
        <p:spPr>
          <a:xfrm>
            <a:off x="1074420" y="2294021"/>
            <a:ext cx="10148948" cy="36559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400"/>
            </a:lvl1pPr>
            <a:lvl2pPr marL="800100" indent="-342900">
              <a:buFont typeface="+mj-lt"/>
              <a:buAutoNum type="arabicPeriod"/>
              <a:defRPr sz="1400"/>
            </a:lvl2pPr>
            <a:lvl3pPr marL="1257300" indent="-342900">
              <a:buFont typeface="Courier New" panose="02070309020205020404" pitchFamily="49" charset="0"/>
              <a:buChar char="o"/>
              <a:defRPr sz="1400"/>
            </a:lvl3pPr>
            <a:lvl4pPr marL="1714500" indent="-342900">
              <a:buFont typeface="Arial" panose="020B0604020202020204" pitchFamily="34" charset="0"/>
              <a:buChar char="•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84523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text bigtitle-no strip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186D-5EF2-DD40-A2FB-CDB347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789" y="1446091"/>
            <a:ext cx="4107180" cy="4027633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Smart urban</a:t>
            </a:r>
            <a:br>
              <a:rPr lang="en-GB" dirty="0"/>
            </a:br>
            <a:r>
              <a:rPr lang="en-GB" dirty="0"/>
              <a:t>sustainable </a:t>
            </a:r>
            <a:br>
              <a:rPr lang="en-GB" dirty="0"/>
            </a:br>
            <a:r>
              <a:rPr lang="en-GB" dirty="0"/>
              <a:t>coastal </a:t>
            </a:r>
            <a:br>
              <a:rPr lang="en-GB" dirty="0"/>
            </a:br>
            <a:r>
              <a:rPr lang="en-GB" dirty="0"/>
              <a:t>development.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ECA5613-BBA8-3247-8C23-C6C11CB92A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8220" y="1889791"/>
            <a:ext cx="4488180" cy="42160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346FFD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lvl="0"/>
            <a:r>
              <a:rPr lang="en-US" dirty="0"/>
              <a:t>SHORT SUBTITLE DOLOR SIT AMET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BBEAD1B-79C1-7644-925C-4BE866F2AE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78220" y="2711598"/>
            <a:ext cx="4488180" cy="2744933"/>
          </a:xfrm>
        </p:spPr>
        <p:txBody>
          <a:bodyPr numCol="1" spcCol="684000" anchor="t" anchorCtr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27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5397-1F87-F14A-ACB1-BA54218D2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598" y="2161310"/>
            <a:ext cx="9309101" cy="2898244"/>
          </a:xfrm>
        </p:spPr>
        <p:txBody>
          <a:bodyPr lIns="0" tIns="0" rIns="0" bIns="0" anchor="ctr" anchorCtr="0"/>
          <a:lstStyle>
            <a:lvl1pPr>
              <a:defRPr b="0" i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/>
              <a:t>Subtitle name sit </a:t>
            </a:r>
            <a:r>
              <a:rPr lang="en-GB" dirty="0" err="1"/>
              <a:t>amet</a:t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delenit</a:t>
            </a:r>
            <a:r>
              <a:rPr lang="en-GB" dirty="0"/>
              <a:t> </a:t>
            </a:r>
            <a:r>
              <a:rPr lang="en-GB" dirty="0" err="1"/>
              <a:t>augue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9599" y="727630"/>
            <a:ext cx="2199600" cy="5801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9600" y="5502964"/>
            <a:ext cx="6943344" cy="4108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 baseline="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A38F165B-DEBE-1F43-8CFE-5BB40AE975A9}" type="datetime3">
              <a:rPr lang="en-US" smtClean="0"/>
              <a:t>12 December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2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+EU_Logotyp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5397-1F87-F14A-ACB1-BA54218D2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8548" y="2369148"/>
            <a:ext cx="8061190" cy="2253790"/>
          </a:xfrm>
        </p:spPr>
        <p:txBody>
          <a:bodyPr lIns="0" tIns="0" rIns="0" bIns="0" anchor="t" anchorCtr="0"/>
          <a:lstStyle>
            <a:lvl1pPr>
              <a:defRPr sz="4600" b="0" i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/>
              <a:t>Subtitle name sit </a:t>
            </a:r>
            <a:r>
              <a:rPr lang="en-GB" dirty="0" err="1"/>
              <a:t>amet</a:t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delenit</a:t>
            </a:r>
            <a:r>
              <a:rPr lang="en-GB" dirty="0"/>
              <a:t> </a:t>
            </a:r>
            <a:r>
              <a:rPr lang="en-GB" dirty="0" err="1"/>
              <a:t>augue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1335" y="4855011"/>
            <a:ext cx="2785390" cy="22896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 baseline="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878A0F15-9C23-6642-B232-3600444686E2}" type="datetime3">
              <a:rPr lang="en-US" smtClean="0"/>
              <a:t>12 December 2019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37" y="682797"/>
            <a:ext cx="2872490" cy="62701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BC053EB-167A-4D49-B5FC-0E2F239C10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336" y="682797"/>
            <a:ext cx="2382840" cy="6301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D861A75-6BEE-42D1-880F-E4005FE81DF1}"/>
              </a:ext>
            </a:extLst>
          </p:cNvPr>
          <p:cNvSpPr/>
          <p:nvPr userDrawn="1"/>
        </p:nvSpPr>
        <p:spPr>
          <a:xfrm>
            <a:off x="9437499" y="0"/>
            <a:ext cx="27545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A9662C-B3B4-B3CD-4311-AAF28B197F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37499" y="0"/>
            <a:ext cx="275450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9B90E9A-9718-4CB1-B5B1-ADEA9CC453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571" y="2075290"/>
            <a:ext cx="11200388" cy="3155821"/>
          </a:xfrm>
        </p:spPr>
        <p:txBody>
          <a:bodyPr numCol="2" spcCol="504000" anchor="t" anchorCtr="0">
            <a:noAutofit/>
          </a:bodyPr>
          <a:lstStyle>
            <a:lvl1pPr marL="446088" indent="-446088">
              <a:lnSpc>
                <a:spcPct val="10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1400"/>
            </a:lvl1pPr>
          </a:lstStyle>
          <a:p>
            <a:pPr lvl="0"/>
            <a:r>
              <a:rPr lang="en-GB" dirty="0"/>
              <a:t>European universities</a:t>
            </a:r>
          </a:p>
          <a:p>
            <a:pPr lvl="0"/>
            <a:r>
              <a:rPr lang="en-GB" dirty="0"/>
              <a:t>A strong partnership covering </a:t>
            </a:r>
            <a:r>
              <a:rPr lang="en-GB" dirty="0" err="1"/>
              <a:t>european</a:t>
            </a:r>
            <a:r>
              <a:rPr lang="en-GB" dirty="0"/>
              <a:t> coasts</a:t>
            </a:r>
          </a:p>
          <a:p>
            <a:pPr lvl="0"/>
            <a:r>
              <a:rPr lang="en-GB" dirty="0"/>
              <a:t>Gathered around the same values</a:t>
            </a:r>
          </a:p>
          <a:p>
            <a:pPr lvl="0"/>
            <a:r>
              <a:rPr lang="en-GB" dirty="0"/>
              <a:t>EU-CONEXUS opens up opportunities to education</a:t>
            </a:r>
            <a:br>
              <a:rPr lang="en-GB" dirty="0"/>
            </a:br>
            <a:r>
              <a:rPr lang="en-GB" dirty="0"/>
              <a:t>through new generation of </a:t>
            </a:r>
            <a:r>
              <a:rPr lang="en-GB" dirty="0" err="1"/>
              <a:t>european</a:t>
            </a:r>
            <a:r>
              <a:rPr lang="en-GB" dirty="0"/>
              <a:t> universities</a:t>
            </a:r>
          </a:p>
          <a:p>
            <a:pPr lvl="0"/>
            <a:r>
              <a:rPr lang="en-GB" dirty="0"/>
              <a:t>One of the 17 first “universities of the future</a:t>
            </a:r>
          </a:p>
          <a:p>
            <a:pPr lvl="0"/>
            <a:r>
              <a:rPr lang="en-GB" dirty="0"/>
              <a:t>Building an EU-CONEXUS community</a:t>
            </a:r>
          </a:p>
          <a:p>
            <a:pPr lvl="0"/>
            <a:r>
              <a:rPr lang="en-GB" dirty="0"/>
              <a:t>A new role model of collaborative university </a:t>
            </a:r>
          </a:p>
          <a:p>
            <a:pPr lvl="0"/>
            <a:r>
              <a:rPr lang="en-GB" dirty="0"/>
              <a:t>Performing all missions of a university</a:t>
            </a:r>
          </a:p>
          <a:p>
            <a:pPr lvl="0"/>
            <a:r>
              <a:rPr lang="en-GB" dirty="0"/>
              <a:t>Main objectives of EU-CONEXUS</a:t>
            </a:r>
          </a:p>
          <a:p>
            <a:pPr lvl="0"/>
            <a:r>
              <a:rPr lang="en-GB" dirty="0"/>
              <a:t>Activities by thematic areas</a:t>
            </a:r>
          </a:p>
          <a:p>
            <a:pPr lvl="0"/>
            <a:r>
              <a:rPr lang="en-GB" dirty="0"/>
              <a:t>Management</a:t>
            </a:r>
          </a:p>
          <a:p>
            <a:pPr lvl="0"/>
            <a:r>
              <a:rPr lang="en-GB" dirty="0"/>
              <a:t>A comprehensive academic offer</a:t>
            </a:r>
          </a:p>
          <a:p>
            <a:pPr lvl="0"/>
            <a:r>
              <a:rPr lang="en-GB" dirty="0"/>
              <a:t>Blended  mobility</a:t>
            </a:r>
          </a:p>
          <a:p>
            <a:pPr lvl="0"/>
            <a:r>
              <a:rPr lang="en-GB" dirty="0"/>
              <a:t>A hub of excellence in smart urban costal sustainability</a:t>
            </a:r>
          </a:p>
          <a:p>
            <a:pPr lvl="0"/>
            <a:r>
              <a:rPr lang="en-GB" dirty="0"/>
              <a:t>A close industry-university cooperation</a:t>
            </a:r>
          </a:p>
          <a:p>
            <a:pPr lvl="0"/>
            <a:r>
              <a:rPr lang="en-GB" dirty="0"/>
              <a:t>An inter-university campus life </a:t>
            </a:r>
          </a:p>
          <a:p>
            <a:pPr lvl="0"/>
            <a:r>
              <a:rPr lang="en-GB" dirty="0"/>
              <a:t>An EU-CONEXUS smart campus </a:t>
            </a:r>
          </a:p>
          <a:p>
            <a:pPr lvl="0"/>
            <a:r>
              <a:rPr lang="en-GB" dirty="0"/>
              <a:t>Dissemination and sustainability</a:t>
            </a:r>
          </a:p>
          <a:p>
            <a:pPr lvl="0"/>
            <a:r>
              <a:rPr lang="en-GB" dirty="0"/>
              <a:t>Milestones </a:t>
            </a:r>
          </a:p>
          <a:p>
            <a:pPr lvl="0"/>
            <a:r>
              <a:rPr lang="en-GB" dirty="0"/>
              <a:t>EU-CONEXUS challenges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C9114E7-8AEC-4809-9A32-25C4E5C1E8EF}"/>
              </a:ext>
            </a:extLst>
          </p:cNvPr>
          <p:cNvSpPr txBox="1">
            <a:spLocks/>
          </p:cNvSpPr>
          <p:nvPr userDrawn="1"/>
        </p:nvSpPr>
        <p:spPr>
          <a:xfrm>
            <a:off x="1074420" y="838052"/>
            <a:ext cx="4157534" cy="9623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 spc="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s-ES" dirty="0"/>
              <a:t>Table </a:t>
            </a:r>
            <a:r>
              <a:rPr lang="es-ES" dirty="0" err="1"/>
              <a:t>of</a:t>
            </a:r>
            <a:r>
              <a:rPr lang="lt-LT" dirty="0"/>
              <a:t> c</a:t>
            </a:r>
            <a:r>
              <a:rPr lang="es-ES" dirty="0" err="1"/>
              <a:t>ontent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4D904A-01D2-4647-9146-89912BE0F286}"/>
              </a:ext>
            </a:extLst>
          </p:cNvPr>
          <p:cNvCxnSpPr>
            <a:cxnSpLocks/>
          </p:cNvCxnSpPr>
          <p:nvPr userDrawn="1"/>
        </p:nvCxnSpPr>
        <p:spPr>
          <a:xfrm>
            <a:off x="783060" y="772042"/>
            <a:ext cx="0" cy="575561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F4144-6B9F-475E-BE30-2AB8AA7D8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AD22C34-DF7A-4347-9577-7CB7E4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70B3B7F-E0DC-4144-912F-A4571AFC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29B1074-9356-4876-A464-B464B8CD01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5343" y="2995070"/>
            <a:ext cx="9666885" cy="2954879"/>
          </a:xfrm>
        </p:spPr>
        <p:txBody>
          <a:bodyPr wrap="square" numCol="2" spcCol="540000">
            <a:noAutofit/>
          </a:bodyPr>
          <a:lstStyle>
            <a:lvl1pPr marL="612000" indent="-612000">
              <a:lnSpc>
                <a:spcPct val="120000"/>
              </a:lnSpc>
              <a:spcBef>
                <a:spcPts val="1200"/>
              </a:spcBef>
              <a:buSzPct val="180000"/>
              <a:buFont typeface="Grantipo" panose="00000500000000000000" pitchFamily="50" charset="0"/>
              <a:buChar char="—"/>
              <a:defRPr sz="1600">
                <a:latin typeface="Grantipo" panose="00000500000000000000" pitchFamily="50" charset="0"/>
              </a:defRPr>
            </a:lvl1pPr>
          </a:lstStyle>
          <a:p>
            <a:pPr lvl="0"/>
            <a:r>
              <a:rPr lang="en-GB" dirty="0"/>
              <a:t>to sustainable development of urban coasts</a:t>
            </a:r>
          </a:p>
          <a:p>
            <a:pPr lvl="0"/>
            <a:r>
              <a:rPr lang="en-GB" dirty="0"/>
              <a:t>to sustainability</a:t>
            </a:r>
          </a:p>
          <a:p>
            <a:pPr lvl="0"/>
            <a:r>
              <a:rPr lang="en-GB" dirty="0"/>
              <a:t>to create blue economy in your city and in Europe</a:t>
            </a:r>
          </a:p>
          <a:p>
            <a:pPr lvl="0"/>
            <a:r>
              <a:rPr lang="en-GB" dirty="0"/>
              <a:t>to act globally</a:t>
            </a:r>
          </a:p>
          <a:p>
            <a:pPr lvl="0"/>
            <a:r>
              <a:rPr lang="en-GB" dirty="0"/>
              <a:t>to 6 coasts</a:t>
            </a:r>
          </a:p>
          <a:p>
            <a:pPr lvl="0"/>
            <a:r>
              <a:rPr lang="en-GB" dirty="0"/>
              <a:t>to local experts to solve global challenges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10E98D-B02B-4E3C-9925-688023C07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319250"/>
            <a:ext cx="9666886" cy="58452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EU-CONEXUS opens up opportunities :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B011581-3E79-477E-9C16-B3CA8072E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4421" y="1903769"/>
            <a:ext cx="7907122" cy="561162"/>
          </a:xfrm>
        </p:spPr>
        <p:txBody>
          <a:bodyPr>
            <a:normAutofit/>
          </a:bodyPr>
          <a:lstStyle>
            <a:lvl1pPr marL="0" indent="0">
              <a:buNone/>
              <a:defRPr sz="1600" b="0" i="0" cap="all" baseline="0">
                <a:solidFill>
                  <a:srgbClr val="346FFD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lvl="0"/>
            <a:r>
              <a:rPr lang="en-GB" dirty="0"/>
              <a:t>TO EDUCATION THROUGH NEW GENERATION OF EUROPEAN UNIVERSITIES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52B13B-E212-4418-A958-155DAB6DCC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4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AD22C34-DF7A-4347-9577-7CB7E4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70B3B7F-E0DC-4144-912F-A4571AFC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29B1074-9356-4876-A464-B464B8CD01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5343" y="2995070"/>
            <a:ext cx="9666885" cy="2954879"/>
          </a:xfrm>
        </p:spPr>
        <p:txBody>
          <a:bodyPr wrap="square" numCol="2" spcCol="540000">
            <a:noAutofit/>
          </a:bodyPr>
          <a:lstStyle>
            <a:lvl1pPr marL="612000" indent="-612000">
              <a:lnSpc>
                <a:spcPct val="120000"/>
              </a:lnSpc>
              <a:spcBef>
                <a:spcPts val="1200"/>
              </a:spcBef>
              <a:buSzPct val="180000"/>
              <a:buFont typeface="Grantipo" panose="00000500000000000000" pitchFamily="50" charset="0"/>
              <a:buChar char="—"/>
              <a:defRPr sz="1600">
                <a:latin typeface="Grantipo" panose="00000500000000000000" pitchFamily="50" charset="0"/>
              </a:defRPr>
            </a:lvl1pPr>
          </a:lstStyle>
          <a:p>
            <a:pPr lvl="0"/>
            <a:r>
              <a:rPr lang="en-GB" dirty="0"/>
              <a:t>to sustainable development of urban coasts</a:t>
            </a:r>
          </a:p>
          <a:p>
            <a:pPr lvl="0"/>
            <a:r>
              <a:rPr lang="en-GB" dirty="0"/>
              <a:t>to sustainability</a:t>
            </a:r>
          </a:p>
          <a:p>
            <a:pPr lvl="0"/>
            <a:r>
              <a:rPr lang="en-GB" dirty="0"/>
              <a:t>to create blue economy in your city and in Europe</a:t>
            </a:r>
          </a:p>
          <a:p>
            <a:pPr lvl="0"/>
            <a:r>
              <a:rPr lang="en-GB" dirty="0"/>
              <a:t>to act globally</a:t>
            </a:r>
          </a:p>
          <a:p>
            <a:pPr lvl="0"/>
            <a:r>
              <a:rPr lang="en-GB" dirty="0"/>
              <a:t>to 6 coasts</a:t>
            </a:r>
          </a:p>
          <a:p>
            <a:pPr lvl="0"/>
            <a:r>
              <a:rPr lang="en-GB" dirty="0"/>
              <a:t>to local experts to solve global challenges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10E98D-B02B-4E3C-9925-688023C07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319250"/>
            <a:ext cx="9666886" cy="58452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EU-CONEXUS opens up opportunities :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B011581-3E79-477E-9C16-B3CA8072E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4421" y="1903769"/>
            <a:ext cx="7907122" cy="561162"/>
          </a:xfrm>
        </p:spPr>
        <p:txBody>
          <a:bodyPr>
            <a:normAutofit/>
          </a:bodyPr>
          <a:lstStyle>
            <a:lvl1pPr marL="0" indent="0">
              <a:buNone/>
              <a:defRPr sz="1600" b="0" i="0" cap="all" baseline="0">
                <a:solidFill>
                  <a:srgbClr val="346FFD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lvl="0"/>
            <a:r>
              <a:rPr lang="en-GB" dirty="0"/>
              <a:t>TO EDUCATION THROUGH NEW GENERATION OF EUROPEAN UNIVERSITIES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1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00D38-C8F0-4CB4-80EC-18499C000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7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01EBE32-5B63-4C3F-A83C-603CCB38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319250"/>
            <a:ext cx="9666886" cy="58452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Main objectives of EU-CONEXUS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4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1C32FF-65EB-0A49-B966-F80FFF6C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6664" cy="19268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5F679-7423-3B4C-A754-9532BE3F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97641"/>
            <a:ext cx="10646664" cy="3505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0236B-8E81-E942-83B4-17BE52BD4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198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 cap="all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3A18A-24B4-9E40-80B1-0BEECEC88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1664" y="6219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fld id="{53969381-6070-C14C-AC19-9F0CCB6EE0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2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3" r:id="rId4"/>
    <p:sldLayoutId id="2147483665" r:id="rId5"/>
    <p:sldLayoutId id="2147483666" r:id="rId6"/>
    <p:sldLayoutId id="2147483674" r:id="rId7"/>
    <p:sldLayoutId id="2147483671" r:id="rId8"/>
    <p:sldLayoutId id="2147483675" r:id="rId9"/>
    <p:sldLayoutId id="2147483667" r:id="rId10"/>
    <p:sldLayoutId id="2147483669" r:id="rId11"/>
    <p:sldLayoutId id="2147483657" r:id="rId12"/>
    <p:sldLayoutId id="2147483653" r:id="rId13"/>
    <p:sldLayoutId id="2147483651" r:id="rId14"/>
    <p:sldLayoutId id="2147483662" r:id="rId15"/>
    <p:sldLayoutId id="2147483673" r:id="rId16"/>
    <p:sldLayoutId id="2147483654" r:id="rId17"/>
    <p:sldLayoutId id="2147483652" r:id="rId18"/>
    <p:sldLayoutId id="2147483660" r:id="rId19"/>
    <p:sldLayoutId id="2147483661" r:id="rId20"/>
    <p:sldLayoutId id="2147483670" r:id="rId21"/>
    <p:sldLayoutId id="214748367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cap="none" spc="0" baseline="0">
          <a:solidFill>
            <a:srgbClr val="2E34D1"/>
          </a:solidFill>
          <a:latin typeface="Campton Medium" charset="0"/>
          <a:ea typeface="Campton Medium" charset="0"/>
          <a:cs typeface="Campton Medium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emf"/><Relationship Id="rId9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ducation/education-in-the-eu/council-recommendation-on-common-values-inclusive-education-and-the-european-dimension-of-teaching_en" TargetMode="Externa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s://ec.europa.eu/education/policies/international-cooperation/making-eu-more-attractive-foreign-students_en" TargetMode="External"/><Relationship Id="rId4" Type="http://schemas.openxmlformats.org/officeDocument/2006/relationships/hyperlink" Target="https://ec.europa.eu/education/policies/higher-education/relevant-and-high-quality-higher-education_e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sv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Relationship Id="rId14" Type="http://schemas.openxmlformats.org/officeDocument/2006/relationships/image" Target="../media/image8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8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10" Type="http://schemas.openxmlformats.org/officeDocument/2006/relationships/image" Target="../media/image22.svg"/><Relationship Id="rId4" Type="http://schemas.openxmlformats.org/officeDocument/2006/relationships/image" Target="../media/image88.svg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169" y="2315087"/>
            <a:ext cx="8061325" cy="2371213"/>
          </a:xfrm>
        </p:spPr>
        <p:txBody>
          <a:bodyPr/>
          <a:lstStyle/>
          <a:p>
            <a:r>
              <a:rPr lang="en-US" sz="4600" dirty="0"/>
              <a:t>EU-CONEXUS: </a:t>
            </a:r>
            <a:br>
              <a:rPr lang="en-US" sz="4600" dirty="0"/>
            </a:br>
            <a:r>
              <a:rPr lang="en-US" sz="4600" dirty="0"/>
              <a:t>European University for Smart Urban Coastal Sustainability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5940424"/>
            <a:ext cx="2786063" cy="230188"/>
          </a:xfrm>
        </p:spPr>
        <p:txBody>
          <a:bodyPr/>
          <a:lstStyle/>
          <a:p>
            <a:fld id="{AF7173C5-5D35-EB4F-B190-33D51AAA5807}" type="datetime3">
              <a:rPr lang="en-US" smtClean="0"/>
              <a:pPr/>
              <a:t>7 June 2022</a:t>
            </a:fld>
            <a:endParaRPr lang="en-US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711200" y="2247220"/>
            <a:ext cx="0" cy="2492657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34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B22138A-ED83-4521-89D7-8718242F1F89}"/>
              </a:ext>
            </a:extLst>
          </p:cNvPr>
          <p:cNvSpPr/>
          <p:nvPr/>
        </p:nvSpPr>
        <p:spPr>
          <a:xfrm>
            <a:off x="8026436" y="2283"/>
            <a:ext cx="417021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3CF763-7175-49F9-A909-32B2E3D9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647374"/>
            <a:ext cx="4966161" cy="930231"/>
          </a:xfrm>
        </p:spPr>
        <p:txBody>
          <a:bodyPr lIns="0" rIns="0"/>
          <a:lstStyle/>
          <a:p>
            <a:r>
              <a:rPr lang="en-GB" dirty="0"/>
              <a:t>A new role model of</a:t>
            </a:r>
            <a:br>
              <a:rPr lang="en-GB" dirty="0"/>
            </a:br>
            <a:r>
              <a:rPr lang="en-GB" dirty="0"/>
              <a:t>collaborative university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DEEFB7-F7CD-42B1-AD4B-42C8461066D1}"/>
              </a:ext>
            </a:extLst>
          </p:cNvPr>
          <p:cNvCxnSpPr>
            <a:cxnSpLocks/>
          </p:cNvCxnSpPr>
          <p:nvPr/>
        </p:nvCxnSpPr>
        <p:spPr>
          <a:xfrm>
            <a:off x="783060" y="689390"/>
            <a:ext cx="0" cy="888215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155A51C-764C-4D7E-895B-1C960C68BC51}"/>
              </a:ext>
            </a:extLst>
          </p:cNvPr>
          <p:cNvSpPr/>
          <p:nvPr/>
        </p:nvSpPr>
        <p:spPr>
          <a:xfrm>
            <a:off x="1211493" y="2873294"/>
            <a:ext cx="3672530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fr-FR" sz="1200" dirty="0" err="1">
                <a:latin typeface="Grantipo" panose="00000500000000000000" pitchFamily="50" charset="0"/>
              </a:rPr>
              <a:t>takes</a:t>
            </a:r>
            <a:r>
              <a:rPr lang="fr-FR" sz="1200" dirty="0">
                <a:latin typeface="Grantipo" panose="00000500000000000000" pitchFamily="50" charset="0"/>
              </a:rPr>
              <a:t> </a:t>
            </a:r>
            <a:r>
              <a:rPr lang="fr-FR" sz="1200" dirty="0" err="1">
                <a:latin typeface="Grantipo" panose="00000500000000000000" pitchFamily="50" charset="0"/>
              </a:rPr>
              <a:t>strategic</a:t>
            </a:r>
            <a:r>
              <a:rPr lang="fr-FR" sz="1200" dirty="0">
                <a:latin typeface="Grantipo" panose="00000500000000000000" pitchFamily="50" charset="0"/>
              </a:rPr>
              <a:t> </a:t>
            </a:r>
            <a:r>
              <a:rPr lang="fr-FR" sz="1200" dirty="0" err="1">
                <a:latin typeface="Grantipo" panose="00000500000000000000" pitchFamily="50" charset="0"/>
              </a:rPr>
              <a:t>decisions</a:t>
            </a:r>
            <a:r>
              <a:rPr lang="fr-FR" sz="1200" dirty="0">
                <a:latin typeface="Grantipo" panose="00000500000000000000" pitchFamily="50" charset="0"/>
              </a:rPr>
              <a:t>; </a:t>
            </a:r>
            <a:r>
              <a:rPr lang="fr-FR" sz="1200" dirty="0" err="1">
                <a:latin typeface="Grantipo" panose="00000500000000000000" pitchFamily="50" charset="0"/>
              </a:rPr>
              <a:t>is</a:t>
            </a:r>
            <a:r>
              <a:rPr lang="fr-FR" sz="1200" dirty="0">
                <a:latin typeface="Grantipo" panose="00000500000000000000" pitchFamily="50" charset="0"/>
              </a:rPr>
              <a:t> </a:t>
            </a:r>
            <a:r>
              <a:rPr lang="fr-FR" sz="1200" dirty="0" err="1">
                <a:latin typeface="Grantipo" panose="00000500000000000000" pitchFamily="50" charset="0"/>
              </a:rPr>
              <a:t>composed</a:t>
            </a:r>
            <a:r>
              <a:rPr lang="fr-FR" sz="1200" dirty="0">
                <a:latin typeface="Grantipo" panose="00000500000000000000" pitchFamily="50" charset="0"/>
              </a:rPr>
              <a:t> of </a:t>
            </a:r>
            <a:r>
              <a:rPr lang="fr-FR" sz="1200" dirty="0" err="1">
                <a:latin typeface="Grantipo" panose="00000500000000000000" pitchFamily="50" charset="0"/>
              </a:rPr>
              <a:t>Rectors</a:t>
            </a:r>
            <a:r>
              <a:rPr lang="fr-FR" sz="1200" dirty="0">
                <a:latin typeface="Grantipo" panose="00000500000000000000" pitchFamily="50" charset="0"/>
              </a:rPr>
              <a:t>/</a:t>
            </a:r>
            <a:r>
              <a:rPr lang="fr-FR" sz="1200" dirty="0" err="1">
                <a:latin typeface="Grantipo" panose="00000500000000000000" pitchFamily="50" charset="0"/>
              </a:rPr>
              <a:t>Presidents</a:t>
            </a:r>
            <a:r>
              <a:rPr lang="fr-FR" sz="1200" dirty="0">
                <a:latin typeface="Grantipo" panose="00000500000000000000" pitchFamily="50" charset="0"/>
              </a:rPr>
              <a:t> of </a:t>
            </a:r>
            <a:r>
              <a:rPr lang="fr-FR" sz="1200" dirty="0" err="1">
                <a:latin typeface="Grantipo" panose="00000500000000000000" pitchFamily="50" charset="0"/>
              </a:rPr>
              <a:t>each</a:t>
            </a:r>
            <a:r>
              <a:rPr lang="fr-FR" sz="1200" dirty="0">
                <a:latin typeface="Grantipo" panose="00000500000000000000" pitchFamily="50" charset="0"/>
              </a:rPr>
              <a:t> </a:t>
            </a:r>
            <a:r>
              <a:rPr lang="fr-FR" sz="1200" dirty="0" err="1">
                <a:latin typeface="Grantipo" panose="00000500000000000000" pitchFamily="50" charset="0"/>
              </a:rPr>
              <a:t>university</a:t>
            </a:r>
            <a:r>
              <a:rPr lang="fr-FR" sz="1200" dirty="0">
                <a:latin typeface="Grantipo" panose="00000500000000000000" pitchFamily="50" charset="0"/>
              </a:rPr>
              <a:t>. </a:t>
            </a:r>
            <a:endParaRPr lang="en-GB" sz="1200" dirty="0">
              <a:latin typeface="Grantipo" panose="00000500000000000000" pitchFamily="50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E7B6E4-553B-47A7-B58B-D52DBA2233E5}"/>
              </a:ext>
            </a:extLst>
          </p:cNvPr>
          <p:cNvSpPr/>
          <p:nvPr/>
        </p:nvSpPr>
        <p:spPr>
          <a:xfrm>
            <a:off x="1211492" y="2436377"/>
            <a:ext cx="2429972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GB" sz="1400" cap="all" dirty="0"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Governing Board</a:t>
            </a:r>
            <a:r>
              <a:rPr lang="lt-LT" sz="1400" cap="all" dirty="0"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 </a:t>
            </a:r>
            <a:r>
              <a:rPr lang="lt-LT" sz="1000" cap="all" dirty="0"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(GB)</a:t>
            </a:r>
            <a:endParaRPr lang="en-GB" sz="10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3F3A61-748B-4B2C-AF86-97D19B61BA77}"/>
              </a:ext>
            </a:extLst>
          </p:cNvPr>
          <p:cNvCxnSpPr>
            <a:cxnSpLocks/>
          </p:cNvCxnSpPr>
          <p:nvPr/>
        </p:nvCxnSpPr>
        <p:spPr>
          <a:xfrm>
            <a:off x="1124852" y="2801159"/>
            <a:ext cx="3031118" cy="0"/>
          </a:xfrm>
          <a:prstGeom prst="line">
            <a:avLst/>
          </a:prstGeom>
          <a:ln w="349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648E866-7311-4DA6-B4E1-930D98954C8D}"/>
              </a:ext>
            </a:extLst>
          </p:cNvPr>
          <p:cNvSpPr/>
          <p:nvPr/>
        </p:nvSpPr>
        <p:spPr>
          <a:xfrm>
            <a:off x="1737343" y="4201008"/>
            <a:ext cx="1987319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GB" sz="1200" dirty="0">
                <a:latin typeface="Grantipo" panose="00000500000000000000" pitchFamily="50" charset="0"/>
              </a:rPr>
              <a:t>makes the proposal on academic offers to the GB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4B1F6F-AD6F-4DA2-A8D8-15B67998859E}"/>
              </a:ext>
            </a:extLst>
          </p:cNvPr>
          <p:cNvSpPr/>
          <p:nvPr/>
        </p:nvSpPr>
        <p:spPr>
          <a:xfrm>
            <a:off x="1737344" y="3814174"/>
            <a:ext cx="2250616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GB" sz="1400" cap="all" dirty="0"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Academic Council</a:t>
            </a:r>
            <a:r>
              <a:rPr lang="lt-LT" sz="1400" cap="all" dirty="0"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 </a:t>
            </a:r>
            <a:r>
              <a:rPr lang="lt-LT" sz="1000" cap="all" dirty="0"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(AC)</a:t>
            </a:r>
            <a:endParaRPr lang="en-GB" sz="1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C920BB-787D-4537-9009-3BB9F1945E81}"/>
              </a:ext>
            </a:extLst>
          </p:cNvPr>
          <p:cNvSpPr/>
          <p:nvPr/>
        </p:nvSpPr>
        <p:spPr>
          <a:xfrm>
            <a:off x="4448245" y="4201008"/>
            <a:ext cx="2502928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fr-FR" sz="1200" dirty="0" err="1">
                <a:latin typeface="Grantipo" panose="00000500000000000000" pitchFamily="50" charset="0"/>
              </a:rPr>
              <a:t>makes</a:t>
            </a:r>
            <a:r>
              <a:rPr lang="fr-FR" sz="1200" dirty="0">
                <a:latin typeface="Grantipo" panose="00000500000000000000" pitchFamily="50" charset="0"/>
              </a:rPr>
              <a:t> </a:t>
            </a:r>
            <a:r>
              <a:rPr lang="fr-FR" sz="1200" dirty="0" err="1">
                <a:latin typeface="Grantipo" panose="00000500000000000000" pitchFamily="50" charset="0"/>
              </a:rPr>
              <a:t>proposals</a:t>
            </a:r>
            <a:r>
              <a:rPr lang="fr-FR" sz="1200" dirty="0">
                <a:latin typeface="Grantipo" panose="00000500000000000000" pitchFamily="50" charset="0"/>
              </a:rPr>
              <a:t> to AC, GB and </a:t>
            </a:r>
            <a:r>
              <a:rPr lang="fr-FR" sz="1200" dirty="0" err="1">
                <a:latin typeface="Grantipo" panose="00000500000000000000" pitchFamily="50" charset="0"/>
              </a:rPr>
              <a:t>other</a:t>
            </a:r>
            <a:r>
              <a:rPr lang="fr-FR" sz="1200" dirty="0">
                <a:latin typeface="Grantipo" panose="00000500000000000000" pitchFamily="50" charset="0"/>
              </a:rPr>
              <a:t> </a:t>
            </a:r>
            <a:r>
              <a:rPr lang="fr-FR" sz="1200" dirty="0" err="1">
                <a:latin typeface="Grantipo" panose="00000500000000000000" pitchFamily="50" charset="0"/>
              </a:rPr>
              <a:t>units</a:t>
            </a:r>
            <a:r>
              <a:rPr lang="fr-FR" sz="1200" dirty="0">
                <a:latin typeface="Grantipo" panose="00000500000000000000" pitchFamily="50" charset="0"/>
              </a:rPr>
              <a:t> of the </a:t>
            </a:r>
            <a:r>
              <a:rPr lang="fr-FR" sz="1200" dirty="0" err="1">
                <a:latin typeface="Grantipo" panose="00000500000000000000" pitchFamily="50" charset="0"/>
              </a:rPr>
              <a:t>project</a:t>
            </a:r>
            <a:r>
              <a:rPr lang="fr-FR" sz="1200" dirty="0">
                <a:latin typeface="Grantipo" panose="00000500000000000000" pitchFamily="50" charset="0"/>
              </a:rPr>
              <a:t>.</a:t>
            </a:r>
            <a:endParaRPr lang="en-GB" sz="1200" dirty="0">
              <a:latin typeface="Grantipo" panose="00000500000000000000" pitchFamily="50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F6C130-D016-415E-B922-C91DFF57B7BE}"/>
              </a:ext>
            </a:extLst>
          </p:cNvPr>
          <p:cNvSpPr/>
          <p:nvPr/>
        </p:nvSpPr>
        <p:spPr>
          <a:xfrm>
            <a:off x="4448245" y="3814174"/>
            <a:ext cx="1925207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GB" sz="1400" cap="all" dirty="0"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Student Board</a:t>
            </a:r>
            <a:r>
              <a:rPr lang="lt-LT" sz="1400" cap="all" dirty="0"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 </a:t>
            </a:r>
            <a:r>
              <a:rPr lang="lt-LT" sz="1000" cap="all" dirty="0"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(SB)</a:t>
            </a:r>
            <a:r>
              <a:rPr lang="en-GB" sz="1000" cap="all" dirty="0"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 </a:t>
            </a:r>
            <a:endParaRPr lang="en-GB" sz="10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47EBA3-66EE-458D-B9CF-75529078C770}"/>
              </a:ext>
            </a:extLst>
          </p:cNvPr>
          <p:cNvCxnSpPr>
            <a:cxnSpLocks/>
          </p:cNvCxnSpPr>
          <p:nvPr/>
        </p:nvCxnSpPr>
        <p:spPr>
          <a:xfrm>
            <a:off x="1649612" y="4151340"/>
            <a:ext cx="5240661" cy="0"/>
          </a:xfrm>
          <a:prstGeom prst="line">
            <a:avLst/>
          </a:prstGeom>
          <a:ln w="3492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2B87749-72E4-4C0B-B307-A04201013FA1}"/>
              </a:ext>
            </a:extLst>
          </p:cNvPr>
          <p:cNvSpPr/>
          <p:nvPr/>
        </p:nvSpPr>
        <p:spPr>
          <a:xfrm>
            <a:off x="2564018" y="5589206"/>
            <a:ext cx="1900489" cy="27699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GB" sz="1200" dirty="0">
                <a:latin typeface="Grantipo" panose="00000500000000000000" pitchFamily="50" charset="0"/>
              </a:rPr>
              <a:t>for operational actions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F4EB129-54A0-4796-8AEE-A018934DF693}"/>
              </a:ext>
            </a:extLst>
          </p:cNvPr>
          <p:cNvSpPr/>
          <p:nvPr/>
        </p:nvSpPr>
        <p:spPr>
          <a:xfrm>
            <a:off x="2563123" y="5186924"/>
            <a:ext cx="2415726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GB" sz="1400" cap="all" dirty="0"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Management board </a:t>
            </a:r>
            <a:r>
              <a:rPr lang="en-GB" sz="1000" cap="all" dirty="0"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(MB) </a:t>
            </a:r>
            <a:endParaRPr lang="en-GB" sz="1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0EF345-6934-4AC5-914A-D4EA2BEB5498}"/>
              </a:ext>
            </a:extLst>
          </p:cNvPr>
          <p:cNvSpPr/>
          <p:nvPr/>
        </p:nvSpPr>
        <p:spPr>
          <a:xfrm>
            <a:off x="5175351" y="5186924"/>
            <a:ext cx="2024593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GB" sz="1400" cap="all" dirty="0"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coordination team</a:t>
            </a:r>
            <a:endParaRPr lang="en-GB" sz="14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03C7CCB-F5D0-4BDA-B76F-BB9074A33BFB}"/>
              </a:ext>
            </a:extLst>
          </p:cNvPr>
          <p:cNvCxnSpPr>
            <a:cxnSpLocks/>
          </p:cNvCxnSpPr>
          <p:nvPr/>
        </p:nvCxnSpPr>
        <p:spPr>
          <a:xfrm>
            <a:off x="2491402" y="5528061"/>
            <a:ext cx="4767504" cy="0"/>
          </a:xfrm>
          <a:prstGeom prst="line">
            <a:avLst/>
          </a:prstGeom>
          <a:ln w="3492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12E24341-4263-423F-A79B-AC67A0C82BFA}"/>
              </a:ext>
            </a:extLst>
          </p:cNvPr>
          <p:cNvGrpSpPr/>
          <p:nvPr/>
        </p:nvGrpSpPr>
        <p:grpSpPr>
          <a:xfrm>
            <a:off x="8820429" y="3856565"/>
            <a:ext cx="2525753" cy="1114025"/>
            <a:chOff x="8820429" y="2364385"/>
            <a:chExt cx="2525753" cy="111402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5DB5BF7-D8C7-4ADB-97DC-29A43B8B8A72}"/>
                </a:ext>
              </a:extLst>
            </p:cNvPr>
            <p:cNvSpPr/>
            <p:nvPr/>
          </p:nvSpPr>
          <p:spPr>
            <a:xfrm>
              <a:off x="8832673" y="2364385"/>
              <a:ext cx="2513509" cy="523220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r>
                <a:rPr lang="en-GB" sz="1400" cap="all" dirty="0">
                  <a:solidFill>
                    <a:schemeClr val="bg2"/>
                  </a:solidFill>
                  <a:latin typeface="Campton Medium" panose="020B0004020102020203" pitchFamily="34" charset="0"/>
                  <a:ea typeface=".SFNSDisplay"/>
                  <a:cs typeface="Calibri" panose="020F0502020204030204" pitchFamily="34" charset="0"/>
                </a:rPr>
                <a:t>Financial and</a:t>
              </a:r>
              <a:br>
                <a:rPr lang="en-GB" sz="1400" cap="all" dirty="0">
                  <a:solidFill>
                    <a:schemeClr val="bg2"/>
                  </a:solidFill>
                  <a:latin typeface="Campton Medium" panose="020B0004020102020203" pitchFamily="34" charset="0"/>
                  <a:ea typeface=".SFNSDisplay"/>
                  <a:cs typeface="Calibri" panose="020F0502020204030204" pitchFamily="34" charset="0"/>
                </a:rPr>
              </a:br>
              <a:r>
                <a:rPr lang="en-GB" sz="1400" cap="all" dirty="0">
                  <a:solidFill>
                    <a:schemeClr val="bg2"/>
                  </a:solidFill>
                  <a:latin typeface="Campton Medium" panose="020B0004020102020203" pitchFamily="34" charset="0"/>
                  <a:ea typeface=".SFNSDisplay"/>
                  <a:cs typeface="Calibri" panose="020F0502020204030204" pitchFamily="34" charset="0"/>
                </a:rPr>
                <a:t>Administrative Council </a:t>
              </a:r>
              <a:endParaRPr lang="en-GB" sz="1400" dirty="0">
                <a:solidFill>
                  <a:schemeClr val="bg2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5DE67F-E705-4DAB-BC70-A0E50B989E39}"/>
                </a:ext>
              </a:extLst>
            </p:cNvPr>
            <p:cNvSpPr/>
            <p:nvPr/>
          </p:nvSpPr>
          <p:spPr>
            <a:xfrm>
              <a:off x="8832673" y="3016745"/>
              <a:ext cx="2454140" cy="4616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GB" sz="1200" dirty="0">
                  <a:solidFill>
                    <a:schemeClr val="bg2"/>
                  </a:solidFill>
                  <a:latin typeface="Grantipo" panose="00000500000000000000" pitchFamily="50" charset="0"/>
                </a:rPr>
                <a:t>give advice and support on financial and administrative issues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704A373-AE74-47ED-9570-DAE8EAD011FE}"/>
                </a:ext>
              </a:extLst>
            </p:cNvPr>
            <p:cNvCxnSpPr>
              <a:cxnSpLocks/>
            </p:cNvCxnSpPr>
            <p:nvPr/>
          </p:nvCxnSpPr>
          <p:spPr>
            <a:xfrm>
              <a:off x="8820429" y="2944610"/>
              <a:ext cx="2478627" cy="0"/>
            </a:xfrm>
            <a:prstGeom prst="line">
              <a:avLst/>
            </a:prstGeom>
            <a:ln w="3175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B35A90A-2C7E-406F-AA34-F61AED718830}"/>
              </a:ext>
            </a:extLst>
          </p:cNvPr>
          <p:cNvSpPr txBox="1"/>
          <p:nvPr/>
        </p:nvSpPr>
        <p:spPr>
          <a:xfrm>
            <a:off x="8820429" y="1641645"/>
            <a:ext cx="252575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40000"/>
                    <a:lumOff val="60000"/>
                  </a:schemeClr>
                </a:solidFill>
                <a:latin typeface="Grantipo" panose="00000500000000000000" pitchFamily="50" charset="0"/>
              </a:rPr>
              <a:t>Advisory boards of </a:t>
            </a:r>
            <a:r>
              <a:rPr lang="en-GB" sz="1200" cap="all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Grantipo" panose="00000500000000000000" pitchFamily="50" charset="0"/>
              </a:rPr>
              <a:t>eu-conexus</a:t>
            </a:r>
            <a:r>
              <a:rPr lang="en-GB" sz="1200" cap="all" dirty="0">
                <a:solidFill>
                  <a:schemeClr val="accent3">
                    <a:lumMod val="40000"/>
                    <a:lumOff val="60000"/>
                  </a:schemeClr>
                </a:solidFill>
                <a:latin typeface="Grantipo" panose="00000500000000000000" pitchFamily="50" charset="0"/>
              </a:rPr>
              <a:t>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093800-F337-4A92-A1B7-0B7276AD7E64}"/>
              </a:ext>
            </a:extLst>
          </p:cNvPr>
          <p:cNvGrpSpPr/>
          <p:nvPr/>
        </p:nvGrpSpPr>
        <p:grpSpPr>
          <a:xfrm>
            <a:off x="8832673" y="2371022"/>
            <a:ext cx="2764934" cy="848499"/>
            <a:chOff x="8832673" y="3856565"/>
            <a:chExt cx="2764934" cy="84849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74AE90-B758-4938-9E77-3FD6E49BB0E3}"/>
                </a:ext>
              </a:extLst>
            </p:cNvPr>
            <p:cNvSpPr/>
            <p:nvPr/>
          </p:nvSpPr>
          <p:spPr>
            <a:xfrm>
              <a:off x="8832673" y="3856565"/>
              <a:ext cx="2764934" cy="30777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GB" sz="1400" cap="all" dirty="0">
                  <a:solidFill>
                    <a:schemeClr val="bg2"/>
                  </a:solidFill>
                  <a:latin typeface="Campton Medium" panose="020B0004020102020203" pitchFamily="34" charset="0"/>
                  <a:ea typeface=".SFNSDisplay"/>
                  <a:cs typeface="Calibri" panose="020F0502020204030204" pitchFamily="34" charset="0"/>
                </a:rPr>
                <a:t>External Advisory Board 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E01DED7-832D-4D20-ACAA-AB1671DA6595}"/>
                </a:ext>
              </a:extLst>
            </p:cNvPr>
            <p:cNvSpPr/>
            <p:nvPr/>
          </p:nvSpPr>
          <p:spPr>
            <a:xfrm>
              <a:off x="8832673" y="4243399"/>
              <a:ext cx="2677285" cy="4616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GB" sz="1200" dirty="0">
                  <a:solidFill>
                    <a:schemeClr val="bg2"/>
                  </a:solidFill>
                  <a:latin typeface="Grantipo" panose="00000500000000000000" pitchFamily="50" charset="0"/>
                </a:rPr>
                <a:t>ensures evaluation and quality control, gives advices on governance.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A377216-CCB5-4FFF-9CC2-58A0C6B7147D}"/>
                </a:ext>
              </a:extLst>
            </p:cNvPr>
            <p:cNvCxnSpPr>
              <a:cxnSpLocks/>
            </p:cNvCxnSpPr>
            <p:nvPr/>
          </p:nvCxnSpPr>
          <p:spPr>
            <a:xfrm>
              <a:off x="8832673" y="4193731"/>
              <a:ext cx="2677285" cy="0"/>
            </a:xfrm>
            <a:prstGeom prst="line">
              <a:avLst/>
            </a:prstGeom>
            <a:ln w="3175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869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DE90F1-5B41-4921-93A7-7979ACF1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11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45532A-B36E-4A92-BDFA-BDCBEA55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Performing</a:t>
            </a:r>
            <a:r>
              <a:rPr lang="fr-FR" dirty="0"/>
              <a:t> all missions of a </a:t>
            </a:r>
            <a:r>
              <a:rPr lang="fr-FR" dirty="0" err="1"/>
              <a:t>University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06D984-BBAE-4109-A002-2E6055D8A757}"/>
              </a:ext>
            </a:extLst>
          </p:cNvPr>
          <p:cNvCxnSpPr/>
          <p:nvPr/>
        </p:nvCxnSpPr>
        <p:spPr>
          <a:xfrm>
            <a:off x="783060" y="1016895"/>
            <a:ext cx="0" cy="416954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FE177E3-D055-44D1-9C6E-35C49803A3A6}"/>
              </a:ext>
            </a:extLst>
          </p:cNvPr>
          <p:cNvSpPr txBox="1"/>
          <p:nvPr/>
        </p:nvSpPr>
        <p:spPr>
          <a:xfrm>
            <a:off x="2142039" y="2678073"/>
            <a:ext cx="1511498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cap="all" dirty="0">
                <a:latin typeface="Campton Medium" panose="020B0004020102020203" pitchFamily="34" charset="0"/>
                <a:ea typeface="Grantipo" charset="0"/>
                <a:cs typeface="Grantipo" charset="0"/>
              </a:rPr>
              <a:t>Management</a:t>
            </a:r>
            <a:endParaRPr lang="lt-LT" sz="1400" cap="all" dirty="0">
              <a:latin typeface="Campton Medium" panose="020B0004020102020203" pitchFamily="34" charset="0"/>
              <a:ea typeface="Grantipo" charset="0"/>
              <a:cs typeface="Grantipo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C680C2B-2222-48D2-A8CC-83D63E7AE6D3}"/>
              </a:ext>
            </a:extLst>
          </p:cNvPr>
          <p:cNvSpPr txBox="1"/>
          <p:nvPr/>
        </p:nvSpPr>
        <p:spPr>
          <a:xfrm>
            <a:off x="5744916" y="2548807"/>
            <a:ext cx="1635745" cy="5944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cap="all" dirty="0">
                <a:latin typeface="Campton Medium" panose="020B0004020102020203" pitchFamily="34" charset="0"/>
                <a:ea typeface="Grantipo" charset="0"/>
                <a:cs typeface="Grantipo" charset="0"/>
              </a:rPr>
              <a:t>Joint study </a:t>
            </a:r>
            <a:r>
              <a:rPr lang="en-US" sz="1400" cap="all" dirty="0" err="1">
                <a:latin typeface="Campton Medium" panose="020B0004020102020203" pitchFamily="34" charset="0"/>
                <a:ea typeface="Grantipo" charset="0"/>
                <a:cs typeface="Grantipo" charset="0"/>
              </a:rPr>
              <a:t>programmes</a:t>
            </a:r>
            <a:endParaRPr lang="en-US" sz="1400" cap="all" dirty="0">
              <a:latin typeface="Campton Medium" panose="020B0004020102020203" pitchFamily="34" charset="0"/>
              <a:ea typeface="Grantipo" charset="0"/>
              <a:cs typeface="Grantipo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8B0C5B-9B77-47CA-9B6A-A6037EF559B9}"/>
              </a:ext>
            </a:extLst>
          </p:cNvPr>
          <p:cNvSpPr txBox="1"/>
          <p:nvPr/>
        </p:nvSpPr>
        <p:spPr>
          <a:xfrm>
            <a:off x="2142039" y="3868523"/>
            <a:ext cx="1631216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cap="all" dirty="0">
                <a:latin typeface="Campton Medium" panose="020B0004020102020203" pitchFamily="34" charset="0"/>
                <a:ea typeface="Grantipo" charset="0"/>
                <a:cs typeface="Grantipo" charset="0"/>
              </a:rPr>
              <a:t>Joint research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4F131-9710-406A-9DCA-332AEECB1D2F}"/>
              </a:ext>
            </a:extLst>
          </p:cNvPr>
          <p:cNvSpPr txBox="1"/>
          <p:nvPr/>
        </p:nvSpPr>
        <p:spPr>
          <a:xfrm>
            <a:off x="9661520" y="3868523"/>
            <a:ext cx="1296300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cap="all" dirty="0">
                <a:latin typeface="Campton Medium" panose="020B0004020102020203" pitchFamily="34" charset="0"/>
                <a:ea typeface="Grantipo" charset="0"/>
                <a:cs typeface="Grantipo" charset="0"/>
              </a:rPr>
              <a:t>Campus life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52227C-849F-41CF-8EDA-3581953EFF8C}"/>
              </a:ext>
            </a:extLst>
          </p:cNvPr>
          <p:cNvSpPr txBox="1"/>
          <p:nvPr/>
        </p:nvSpPr>
        <p:spPr>
          <a:xfrm>
            <a:off x="5689502" y="3610238"/>
            <a:ext cx="2109271" cy="8529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cap="all" dirty="0">
                <a:latin typeface="Campton Medium" panose="020B0004020102020203" pitchFamily="34" charset="0"/>
                <a:ea typeface="Grantipo" charset="0"/>
                <a:cs typeface="Grantipo" charset="0"/>
              </a:rPr>
              <a:t>external and international relations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6140C8-F0D1-4389-A28E-2D2148C1B349}"/>
              </a:ext>
            </a:extLst>
          </p:cNvPr>
          <p:cNvSpPr txBox="1"/>
          <p:nvPr/>
        </p:nvSpPr>
        <p:spPr>
          <a:xfrm>
            <a:off x="5675967" y="4926546"/>
            <a:ext cx="1931207" cy="5944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cap="all" dirty="0">
                <a:latin typeface="Campton Medium" panose="020B0004020102020203" pitchFamily="34" charset="0"/>
                <a:ea typeface="Grantipo" charset="0"/>
                <a:cs typeface="Grantipo" charset="0"/>
              </a:rPr>
              <a:t>Communication and dissemination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055796-A79E-4E10-BFA4-34A830364121}"/>
              </a:ext>
            </a:extLst>
          </p:cNvPr>
          <p:cNvSpPr txBox="1"/>
          <p:nvPr/>
        </p:nvSpPr>
        <p:spPr>
          <a:xfrm>
            <a:off x="2142039" y="5055812"/>
            <a:ext cx="1511498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cap="all" dirty="0">
                <a:latin typeface="Campton Medium" panose="020B0004020102020203" pitchFamily="34" charset="0"/>
                <a:ea typeface="Grantipo" charset="0"/>
                <a:cs typeface="Grantipo" charset="0"/>
              </a:rPr>
              <a:t>Smart campus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8AABEA-A716-413C-A804-80998A417F2F}"/>
              </a:ext>
            </a:extLst>
          </p:cNvPr>
          <p:cNvSpPr txBox="1"/>
          <p:nvPr/>
        </p:nvSpPr>
        <p:spPr>
          <a:xfrm>
            <a:off x="9731249" y="2678073"/>
            <a:ext cx="1296300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cap="all" dirty="0">
                <a:latin typeface="Campton Medium" panose="020B0004020102020203" pitchFamily="34" charset="0"/>
                <a:ea typeface="Grantipo" charset="0"/>
                <a:cs typeface="Grantipo" charset="0"/>
              </a:rPr>
              <a:t>Mobility</a:t>
            </a:r>
            <a:endParaRPr lang="lt-LT" sz="1400" cap="all" dirty="0">
              <a:latin typeface="Campton Medium" panose="020B0004020102020203" pitchFamily="34" charset="0"/>
              <a:ea typeface="Grantipo" charset="0"/>
              <a:cs typeface="Grantipo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4C4EBA0-975D-42ED-AD90-E2E4F94A2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420" y="2485754"/>
            <a:ext cx="758489" cy="72056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3F3E37F-A7CB-4B9D-85F5-8D55AD3DC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6105" y="3679364"/>
            <a:ext cx="749007" cy="71424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75EBE37-9D3C-45FC-B854-E38CC47DD0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93486" y="2466792"/>
            <a:ext cx="714244" cy="75848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44E5A8A-1AE8-4829-9256-FFE83019D8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8192" y="3518185"/>
            <a:ext cx="714244" cy="8754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BD0C465-3C32-4278-9BB5-0DBAB66FCD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98192" y="2463631"/>
            <a:ext cx="714244" cy="764811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CBC2B8CC-066C-417C-AAC9-F76A4EC6D5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91611" y="4860012"/>
            <a:ext cx="717995" cy="727526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237C3AEE-FD57-4E35-81E9-62B7608345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4420" y="3679364"/>
            <a:ext cx="783772" cy="714244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804328C8-2EF2-472C-BD53-9F89D5E5AD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4420" y="4866653"/>
            <a:ext cx="714244" cy="7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DE90F1-5B41-4921-93A7-7979ACF1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12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45532A-B36E-4A92-BDFA-BDCBEA55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Performing</a:t>
            </a:r>
            <a:r>
              <a:rPr lang="fr-FR" dirty="0"/>
              <a:t> all missions of a </a:t>
            </a:r>
            <a:r>
              <a:rPr lang="fr-FR" dirty="0" err="1"/>
              <a:t>University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06D984-BBAE-4109-A002-2E6055D8A757}"/>
              </a:ext>
            </a:extLst>
          </p:cNvPr>
          <p:cNvCxnSpPr/>
          <p:nvPr/>
        </p:nvCxnSpPr>
        <p:spPr>
          <a:xfrm>
            <a:off x="783060" y="1016895"/>
            <a:ext cx="0" cy="416954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84C839E-806B-4B42-BAB9-F57FA1CED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79" y="5272244"/>
            <a:ext cx="769255" cy="5434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C3C355-D598-4122-BC54-188C675BD9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2639" y="2979057"/>
            <a:ext cx="660040" cy="6639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0155B6-5DA2-4E2D-A8BF-83FD81D80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33250" r="25382" b="31212"/>
          <a:stretch/>
        </p:blipFill>
        <p:spPr>
          <a:xfrm>
            <a:off x="8347525" y="5253202"/>
            <a:ext cx="1352290" cy="5815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F2E46E-437B-43B7-8D46-ACD6FDC779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0" y="5340020"/>
            <a:ext cx="2608964" cy="4078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0933556-D413-406B-B11D-926A4F52C5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84" y="3015753"/>
            <a:ext cx="592016" cy="590599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72D8E9F2-63FB-43FE-9698-61798F1C76B8}"/>
              </a:ext>
            </a:extLst>
          </p:cNvPr>
          <p:cNvGrpSpPr/>
          <p:nvPr/>
        </p:nvGrpSpPr>
        <p:grpSpPr>
          <a:xfrm>
            <a:off x="1121733" y="2245220"/>
            <a:ext cx="2152913" cy="598752"/>
            <a:chOff x="1121733" y="1969990"/>
            <a:chExt cx="2152913" cy="59875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E177E3-D055-44D1-9C6E-35C49803A3A6}"/>
                </a:ext>
              </a:extLst>
            </p:cNvPr>
            <p:cNvSpPr txBox="1"/>
            <p:nvPr/>
          </p:nvSpPr>
          <p:spPr>
            <a:xfrm>
              <a:off x="1763148" y="1969990"/>
              <a:ext cx="1511498" cy="5944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cap="all" dirty="0">
                  <a:latin typeface="Campton Medium" panose="020B0004020102020203" pitchFamily="34" charset="0"/>
                  <a:ea typeface="Grantipo" charset="0"/>
                  <a:cs typeface="Grantipo" charset="0"/>
                </a:rPr>
                <a:t>Management</a:t>
              </a:r>
              <a:endParaRPr lang="lt-LT" sz="1400" cap="all" dirty="0">
                <a:latin typeface="Campton Medium" panose="020B0004020102020203" pitchFamily="34" charset="0"/>
                <a:ea typeface="Grantipo" charset="0"/>
                <a:cs typeface="Grantipo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400" cap="all" dirty="0">
                  <a:latin typeface="Campton Medium" panose="020B0004020102020203" pitchFamily="34" charset="0"/>
                  <a:ea typeface="Grantipo" charset="0"/>
                  <a:cs typeface="Grantipo" charset="0"/>
                </a:rPr>
                <a:t>Smart campus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E54907D-511D-4615-B4B4-C879DA8CC975}"/>
                </a:ext>
              </a:extLst>
            </p:cNvPr>
            <p:cNvSpPr txBox="1"/>
            <p:nvPr/>
          </p:nvSpPr>
          <p:spPr>
            <a:xfrm>
              <a:off x="1121733" y="1974284"/>
              <a:ext cx="487629" cy="5944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cap="all">
                  <a:solidFill>
                    <a:schemeClr val="accent3"/>
                  </a:solidFill>
                  <a:latin typeface="Campton Medium" panose="020B0004020102020203" pitchFamily="34" charset="0"/>
                  <a:ea typeface="Grantipo" charset="0"/>
                  <a:cs typeface="Grantipo" charset="0"/>
                </a:rPr>
                <a:t>Wp 1</a:t>
              </a:r>
            </a:p>
            <a:p>
              <a:pPr algn="r">
                <a:lnSpc>
                  <a:spcPct val="120000"/>
                </a:lnSpc>
              </a:pPr>
              <a:r>
                <a:rPr lang="en-US" sz="1400" cap="all">
                  <a:solidFill>
                    <a:schemeClr val="accent3"/>
                  </a:solidFill>
                  <a:latin typeface="Campton Medium" panose="020B0004020102020203" pitchFamily="34" charset="0"/>
                  <a:ea typeface="Grantipo" charset="0"/>
                  <a:cs typeface="Grantipo" charset="0"/>
                </a:rPr>
                <a:t>Wp 7</a:t>
              </a:r>
              <a:endParaRPr lang="en-US" sz="1400" cap="all" dirty="0">
                <a:solidFill>
                  <a:schemeClr val="accent3"/>
                </a:solidFill>
                <a:latin typeface="Campton Medium" panose="020B0004020102020203" pitchFamily="34" charset="0"/>
                <a:ea typeface="Grantipo" charset="0"/>
                <a:cs typeface="Grantipo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2F724E4-FBB8-48AC-9427-D0C27C190519}"/>
              </a:ext>
            </a:extLst>
          </p:cNvPr>
          <p:cNvGrpSpPr/>
          <p:nvPr/>
        </p:nvGrpSpPr>
        <p:grpSpPr>
          <a:xfrm>
            <a:off x="4580629" y="2249514"/>
            <a:ext cx="1985793" cy="594458"/>
            <a:chOff x="4588325" y="1974284"/>
            <a:chExt cx="1985793" cy="59445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C680C2B-2222-48D2-A8CC-83D63E7AE6D3}"/>
                </a:ext>
              </a:extLst>
            </p:cNvPr>
            <p:cNvSpPr txBox="1"/>
            <p:nvPr/>
          </p:nvSpPr>
          <p:spPr>
            <a:xfrm>
              <a:off x="5224294" y="1974284"/>
              <a:ext cx="1349824" cy="5944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cap="all" dirty="0">
                  <a:latin typeface="Campton Medium" panose="020B0004020102020203" pitchFamily="34" charset="0"/>
                  <a:ea typeface="Grantipo" charset="0"/>
                  <a:cs typeface="Grantipo" charset="0"/>
                </a:rPr>
                <a:t>Joint study</a:t>
              </a:r>
              <a:r>
                <a:rPr lang="lt-LT" sz="1400" cap="all" dirty="0">
                  <a:latin typeface="Campton Medium" panose="020B0004020102020203" pitchFamily="34" charset="0"/>
                  <a:ea typeface="Grantipo" charset="0"/>
                  <a:cs typeface="Grantipo" charset="0"/>
                </a:rPr>
                <a:t> </a:t>
              </a:r>
              <a:r>
                <a:rPr lang="en-US" sz="1400" cap="all" dirty="0" err="1">
                  <a:latin typeface="Campton Medium" panose="020B0004020102020203" pitchFamily="34" charset="0"/>
                  <a:ea typeface="Grantipo" charset="0"/>
                  <a:cs typeface="Grantipo" charset="0"/>
                </a:rPr>
                <a:t>programmes</a:t>
              </a:r>
              <a:endParaRPr lang="en-US" sz="1400" cap="all" dirty="0">
                <a:latin typeface="Campton Medium" panose="020B0004020102020203" pitchFamily="34" charset="0"/>
                <a:ea typeface="Grantipo" charset="0"/>
                <a:cs typeface="Grantipo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38CFAB4-C410-4687-8450-FF17166BD51A}"/>
                </a:ext>
              </a:extLst>
            </p:cNvPr>
            <p:cNvSpPr txBox="1"/>
            <p:nvPr/>
          </p:nvSpPr>
          <p:spPr>
            <a:xfrm>
              <a:off x="4588325" y="1974284"/>
              <a:ext cx="487629" cy="3359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cap="all" dirty="0">
                  <a:solidFill>
                    <a:schemeClr val="accent3"/>
                  </a:solidFill>
                  <a:latin typeface="Campton Medium" panose="020B0004020102020203" pitchFamily="34" charset="0"/>
                  <a:ea typeface="Grantipo" charset="0"/>
                  <a:cs typeface="Grantipo" charset="0"/>
                </a:rPr>
                <a:t>Wp 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46F3800-05A7-4FF1-AC50-F2401542FF9D}"/>
              </a:ext>
            </a:extLst>
          </p:cNvPr>
          <p:cNvGrpSpPr/>
          <p:nvPr/>
        </p:nvGrpSpPr>
        <p:grpSpPr>
          <a:xfrm>
            <a:off x="7940766" y="2239742"/>
            <a:ext cx="1942915" cy="599936"/>
            <a:chOff x="7940766" y="1964512"/>
            <a:chExt cx="1942915" cy="5999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54F131-9710-406A-9DCA-332AEECB1D2F}"/>
                </a:ext>
              </a:extLst>
            </p:cNvPr>
            <p:cNvSpPr txBox="1"/>
            <p:nvPr/>
          </p:nvSpPr>
          <p:spPr>
            <a:xfrm>
              <a:off x="8587381" y="1969990"/>
              <a:ext cx="1296300" cy="5944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cap="all" dirty="0">
                  <a:latin typeface="Campton Medium" panose="020B0004020102020203" pitchFamily="34" charset="0"/>
                  <a:ea typeface="Grantipo" charset="0"/>
                  <a:cs typeface="Grantipo" charset="0"/>
                </a:rPr>
                <a:t>Mobility</a:t>
              </a:r>
              <a:endParaRPr lang="lt-LT" sz="1400" cap="all" dirty="0">
                <a:latin typeface="Campton Medium" panose="020B0004020102020203" pitchFamily="34" charset="0"/>
                <a:ea typeface="Grantipo" charset="0"/>
                <a:cs typeface="Grantipo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400" cap="all" dirty="0">
                  <a:latin typeface="Campton Medium" panose="020B0004020102020203" pitchFamily="34" charset="0"/>
                  <a:ea typeface="Grantipo" charset="0"/>
                  <a:cs typeface="Grantipo" charset="0"/>
                </a:rPr>
                <a:t>Campus life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6F3A246-E26E-46B1-AB7B-77B5CE88291F}"/>
                </a:ext>
              </a:extLst>
            </p:cNvPr>
            <p:cNvSpPr txBox="1"/>
            <p:nvPr/>
          </p:nvSpPr>
          <p:spPr>
            <a:xfrm>
              <a:off x="7940766" y="1964512"/>
              <a:ext cx="487629" cy="5944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cap="all" dirty="0">
                  <a:solidFill>
                    <a:schemeClr val="accent3"/>
                  </a:solidFill>
                  <a:latin typeface="Campton Medium" panose="020B0004020102020203" pitchFamily="34" charset="0"/>
                  <a:ea typeface="Grantipo" charset="0"/>
                  <a:cs typeface="Grantipo" charset="0"/>
                </a:rPr>
                <a:t>Wp 3</a:t>
              </a:r>
            </a:p>
            <a:p>
              <a:pPr algn="r">
                <a:lnSpc>
                  <a:spcPct val="120000"/>
                </a:lnSpc>
              </a:pPr>
              <a:r>
                <a:rPr lang="en-US" sz="1400" cap="all" dirty="0">
                  <a:solidFill>
                    <a:schemeClr val="accent3"/>
                  </a:solidFill>
                  <a:latin typeface="Campton Medium" panose="020B0004020102020203" pitchFamily="34" charset="0"/>
                  <a:ea typeface="Grantipo" charset="0"/>
                  <a:cs typeface="Grantipo" charset="0"/>
                </a:rPr>
                <a:t>Wp 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A2FAE37-880A-4E02-9F68-5A3F72274AF7}"/>
              </a:ext>
            </a:extLst>
          </p:cNvPr>
          <p:cNvGrpSpPr/>
          <p:nvPr/>
        </p:nvGrpSpPr>
        <p:grpSpPr>
          <a:xfrm>
            <a:off x="1103933" y="4738425"/>
            <a:ext cx="2272631" cy="335926"/>
            <a:chOff x="1121733" y="4445433"/>
            <a:chExt cx="2272631" cy="33592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68B0C5B-9B77-47CA-9B6A-A6037EF559B9}"/>
                </a:ext>
              </a:extLst>
            </p:cNvPr>
            <p:cNvSpPr txBox="1"/>
            <p:nvPr/>
          </p:nvSpPr>
          <p:spPr>
            <a:xfrm>
              <a:off x="1763148" y="4445433"/>
              <a:ext cx="1631216" cy="3359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cap="all" dirty="0">
                  <a:latin typeface="Campton Medium" panose="020B0004020102020203" pitchFamily="34" charset="0"/>
                  <a:ea typeface="Grantipo" charset="0"/>
                  <a:cs typeface="Grantipo" charset="0"/>
                </a:rPr>
                <a:t>Joint research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522DF7A-FBBD-478F-A2DD-A2EC6445278E}"/>
                </a:ext>
              </a:extLst>
            </p:cNvPr>
            <p:cNvSpPr txBox="1"/>
            <p:nvPr/>
          </p:nvSpPr>
          <p:spPr>
            <a:xfrm>
              <a:off x="1121733" y="4445433"/>
              <a:ext cx="487629" cy="3359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cap="all" dirty="0">
                  <a:solidFill>
                    <a:schemeClr val="accent3"/>
                  </a:solidFill>
                  <a:latin typeface="Campton Medium" panose="020B0004020102020203" pitchFamily="34" charset="0"/>
                  <a:ea typeface="Grantipo" charset="0"/>
                  <a:cs typeface="Grantipo" charset="0"/>
                </a:rPr>
                <a:t>Wp 4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C2796B9-0970-4860-8805-68C4A4DE76B9}"/>
              </a:ext>
            </a:extLst>
          </p:cNvPr>
          <p:cNvGrpSpPr/>
          <p:nvPr/>
        </p:nvGrpSpPr>
        <p:grpSpPr>
          <a:xfrm>
            <a:off x="4308496" y="4444216"/>
            <a:ext cx="2727820" cy="595300"/>
            <a:chOff x="4592992" y="3857836"/>
            <a:chExt cx="2727820" cy="59530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952227C-849F-41CF-8EDA-3581953EFF8C}"/>
                </a:ext>
              </a:extLst>
            </p:cNvPr>
            <p:cNvSpPr txBox="1"/>
            <p:nvPr/>
          </p:nvSpPr>
          <p:spPr>
            <a:xfrm>
              <a:off x="5232291" y="3858678"/>
              <a:ext cx="2088521" cy="5944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cap="all" dirty="0">
                  <a:latin typeface="Campton Medium" panose="020B0004020102020203" pitchFamily="34" charset="0"/>
                  <a:ea typeface="Grantipo" charset="0"/>
                  <a:cs typeface="Grantipo" charset="0"/>
                </a:rPr>
                <a:t>external and inter-</a:t>
              </a:r>
            </a:p>
            <a:p>
              <a:pPr>
                <a:lnSpc>
                  <a:spcPct val="120000"/>
                </a:lnSpc>
              </a:pPr>
              <a:r>
                <a:rPr lang="en-US" sz="1400" cap="all" dirty="0">
                  <a:latin typeface="Campton Medium" panose="020B0004020102020203" pitchFamily="34" charset="0"/>
                  <a:ea typeface="Grantipo" charset="0"/>
                  <a:cs typeface="Grantipo" charset="0"/>
                </a:rPr>
                <a:t>National relations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517544B-B18A-4DE3-BF8A-ED23E3F380C0}"/>
                </a:ext>
              </a:extLst>
            </p:cNvPr>
            <p:cNvSpPr txBox="1"/>
            <p:nvPr/>
          </p:nvSpPr>
          <p:spPr>
            <a:xfrm>
              <a:off x="4592992" y="3857836"/>
              <a:ext cx="487629" cy="3359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cap="all" dirty="0">
                  <a:solidFill>
                    <a:schemeClr val="accent3"/>
                  </a:solidFill>
                  <a:latin typeface="Campton Medium" panose="020B0004020102020203" pitchFamily="34" charset="0"/>
                  <a:ea typeface="Grantipo" charset="0"/>
                  <a:cs typeface="Grantipo" charset="0"/>
                </a:rPr>
                <a:t>Wp 5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FE72C2F-8D51-4D6C-99BF-6FE336183C8D}"/>
              </a:ext>
            </a:extLst>
          </p:cNvPr>
          <p:cNvGrpSpPr/>
          <p:nvPr/>
        </p:nvGrpSpPr>
        <p:grpSpPr>
          <a:xfrm>
            <a:off x="7734759" y="4442118"/>
            <a:ext cx="2577822" cy="595300"/>
            <a:chOff x="7940766" y="4149126"/>
            <a:chExt cx="2577822" cy="59530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A6140C8-F0D1-4389-A28E-2D2148C1B349}"/>
                </a:ext>
              </a:extLst>
            </p:cNvPr>
            <p:cNvSpPr txBox="1"/>
            <p:nvPr/>
          </p:nvSpPr>
          <p:spPr>
            <a:xfrm>
              <a:off x="8587381" y="4149968"/>
              <a:ext cx="1931207" cy="5944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cap="all" dirty="0">
                  <a:latin typeface="Campton Medium" panose="020B0004020102020203" pitchFamily="34" charset="0"/>
                  <a:ea typeface="Grantipo" charset="0"/>
                  <a:cs typeface="Grantipo" charset="0"/>
                </a:rPr>
                <a:t>Communication and dissemination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F4CED5C-4833-441C-AF72-ED08668907E9}"/>
                </a:ext>
              </a:extLst>
            </p:cNvPr>
            <p:cNvSpPr txBox="1"/>
            <p:nvPr/>
          </p:nvSpPr>
          <p:spPr>
            <a:xfrm>
              <a:off x="7940766" y="4149126"/>
              <a:ext cx="487629" cy="3359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cap="all" dirty="0">
                  <a:solidFill>
                    <a:schemeClr val="accent3"/>
                  </a:solidFill>
                  <a:latin typeface="Campton Medium" panose="020B0004020102020203" pitchFamily="34" charset="0"/>
                  <a:ea typeface="Grantipo" charset="0"/>
                  <a:cs typeface="Grantipo" charset="0"/>
                </a:rPr>
                <a:t>Wp 8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583978B-97A2-47E0-A2C4-E586AA895C39}"/>
              </a:ext>
            </a:extLst>
          </p:cNvPr>
          <p:cNvCxnSpPr>
            <a:cxnSpLocks/>
          </p:cNvCxnSpPr>
          <p:nvPr/>
        </p:nvCxnSpPr>
        <p:spPr>
          <a:xfrm>
            <a:off x="4413553" y="2869509"/>
            <a:ext cx="231994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6972434-E29C-472F-BFC7-63676D200588}"/>
              </a:ext>
            </a:extLst>
          </p:cNvPr>
          <p:cNvCxnSpPr>
            <a:cxnSpLocks/>
          </p:cNvCxnSpPr>
          <p:nvPr/>
        </p:nvCxnSpPr>
        <p:spPr>
          <a:xfrm>
            <a:off x="7752687" y="2869509"/>
            <a:ext cx="231994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9378E29-68BE-4375-9190-18A8F5DCB6F5}"/>
              </a:ext>
            </a:extLst>
          </p:cNvPr>
          <p:cNvCxnSpPr>
            <a:cxnSpLocks/>
          </p:cNvCxnSpPr>
          <p:nvPr/>
        </p:nvCxnSpPr>
        <p:spPr>
          <a:xfrm>
            <a:off x="4577299" y="5107854"/>
            <a:ext cx="231994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71D940A-EF86-4401-84B0-45AB61B12813}"/>
              </a:ext>
            </a:extLst>
          </p:cNvPr>
          <p:cNvCxnSpPr>
            <a:cxnSpLocks/>
          </p:cNvCxnSpPr>
          <p:nvPr/>
        </p:nvCxnSpPr>
        <p:spPr>
          <a:xfrm>
            <a:off x="7752687" y="5107854"/>
            <a:ext cx="2562661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58E2204-AF05-459D-9FF5-5EE4ADE14F07}"/>
              </a:ext>
            </a:extLst>
          </p:cNvPr>
          <p:cNvCxnSpPr>
            <a:cxnSpLocks/>
          </p:cNvCxnSpPr>
          <p:nvPr/>
        </p:nvCxnSpPr>
        <p:spPr>
          <a:xfrm>
            <a:off x="1074420" y="5103070"/>
            <a:ext cx="231994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A4D6A123-CE08-44AF-B4B6-2BD5BA9152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15229" y="2872691"/>
            <a:ext cx="1838325" cy="666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78EA27-2211-4AD3-8319-CF98D215F6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6515" y="3033899"/>
            <a:ext cx="1559934" cy="57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53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84084A-0B4E-41DE-9852-09E366321EDC}"/>
              </a:ext>
            </a:extLst>
          </p:cNvPr>
          <p:cNvSpPr/>
          <p:nvPr/>
        </p:nvSpPr>
        <p:spPr>
          <a:xfrm>
            <a:off x="0" y="2286247"/>
            <a:ext cx="12191989" cy="9518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33EF39-DDF9-4954-994A-1444628EFE15}"/>
              </a:ext>
            </a:extLst>
          </p:cNvPr>
          <p:cNvSpPr/>
          <p:nvPr/>
        </p:nvSpPr>
        <p:spPr>
          <a:xfrm>
            <a:off x="0" y="3236325"/>
            <a:ext cx="12192000" cy="9537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97A0C0-8645-4423-A35F-FB032B7382E8}"/>
              </a:ext>
            </a:extLst>
          </p:cNvPr>
          <p:cNvSpPr/>
          <p:nvPr/>
        </p:nvSpPr>
        <p:spPr>
          <a:xfrm>
            <a:off x="0" y="4189005"/>
            <a:ext cx="12192000" cy="9537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0EC7AC-B8C1-4B81-BDAE-555A04A58EB2}"/>
              </a:ext>
            </a:extLst>
          </p:cNvPr>
          <p:cNvSpPr/>
          <p:nvPr/>
        </p:nvSpPr>
        <p:spPr>
          <a:xfrm>
            <a:off x="0" y="5140882"/>
            <a:ext cx="12192000" cy="9537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3C75167-7E3A-4F47-982E-4EA12CDC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1005957"/>
            <a:ext cx="9666886" cy="584520"/>
          </a:xfrm>
          <a:ln>
            <a:noFill/>
          </a:ln>
        </p:spPr>
        <p:txBody>
          <a:bodyPr/>
          <a:lstStyle/>
          <a:p>
            <a:r>
              <a:rPr lang="en-GB" dirty="0"/>
              <a:t>Main objectives of EU-CONEXUS</a:t>
            </a:r>
            <a:endParaRPr lang="lt-LT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3E579A5-8D2E-4826-A5EE-72D936A1608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" y="2519363"/>
            <a:ext cx="5904249" cy="433387"/>
          </a:xfrm>
        </p:spPr>
        <p:txBody>
          <a:bodyPr wrap="square" numCol="1">
            <a:spAutoFit/>
          </a:bodyPr>
          <a:lstStyle/>
          <a:p>
            <a:pPr marL="0" indent="0" algn="ctr">
              <a:spcBef>
                <a:spcPts val="2500"/>
              </a:spcBef>
              <a:buSzPct val="120000"/>
              <a:buNone/>
            </a:pPr>
            <a:r>
              <a:rPr lang="en-GB" sz="2000" dirty="0">
                <a:solidFill>
                  <a:schemeClr val="bg2"/>
                </a:solidFill>
              </a:rPr>
              <a:t>Joint academic offers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DAF02B-09C9-488C-83AF-D22FC1F851C9}"/>
              </a:ext>
            </a:extLst>
          </p:cNvPr>
          <p:cNvSpPr/>
          <p:nvPr/>
        </p:nvSpPr>
        <p:spPr>
          <a:xfrm>
            <a:off x="5904249" y="2286247"/>
            <a:ext cx="6287740" cy="9518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DE2470-D539-45F7-A597-8B60D29178C4}"/>
              </a:ext>
            </a:extLst>
          </p:cNvPr>
          <p:cNvSpPr/>
          <p:nvPr/>
        </p:nvSpPr>
        <p:spPr>
          <a:xfrm>
            <a:off x="5904249" y="3237275"/>
            <a:ext cx="6287740" cy="9518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C503A4-343E-4DEF-A2A8-B130D820E697}"/>
              </a:ext>
            </a:extLst>
          </p:cNvPr>
          <p:cNvSpPr/>
          <p:nvPr/>
        </p:nvSpPr>
        <p:spPr>
          <a:xfrm>
            <a:off x="5904249" y="4189955"/>
            <a:ext cx="6287740" cy="951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2EB6D3-A054-4827-B39C-8489A7B27183}"/>
              </a:ext>
            </a:extLst>
          </p:cNvPr>
          <p:cNvSpPr/>
          <p:nvPr/>
        </p:nvSpPr>
        <p:spPr>
          <a:xfrm>
            <a:off x="5904249" y="5141832"/>
            <a:ext cx="6287740" cy="9518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45DEAB-90CF-4281-9058-6A7ED60D8EBA}"/>
              </a:ext>
            </a:extLst>
          </p:cNvPr>
          <p:cNvCxnSpPr/>
          <p:nvPr/>
        </p:nvCxnSpPr>
        <p:spPr>
          <a:xfrm>
            <a:off x="783060" y="1021543"/>
            <a:ext cx="0" cy="416954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D1DE67F-4BB1-4D23-9026-805C5995E921}"/>
              </a:ext>
            </a:extLst>
          </p:cNvPr>
          <p:cNvSpPr txBox="1">
            <a:spLocks/>
          </p:cNvSpPr>
          <p:nvPr/>
        </p:nvSpPr>
        <p:spPr>
          <a:xfrm>
            <a:off x="5904249" y="2532065"/>
            <a:ext cx="6287740" cy="433452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500"/>
              </a:spcBef>
              <a:buSzPct val="120000"/>
              <a:buNone/>
            </a:pPr>
            <a:r>
              <a:rPr lang="en-GB" sz="2000" dirty="0">
                <a:solidFill>
                  <a:schemeClr val="bg2"/>
                </a:solidFill>
              </a:rPr>
              <a:t>Smart Campus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F9307AD-2EC1-40CB-91AA-A50D3B90341A}"/>
              </a:ext>
            </a:extLst>
          </p:cNvPr>
          <p:cNvSpPr txBox="1">
            <a:spLocks/>
          </p:cNvSpPr>
          <p:nvPr/>
        </p:nvSpPr>
        <p:spPr>
          <a:xfrm>
            <a:off x="5904249" y="3498578"/>
            <a:ext cx="6287751" cy="433452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500"/>
              </a:spcBef>
              <a:buSzPct val="120000"/>
              <a:buNone/>
            </a:pPr>
            <a:r>
              <a:rPr lang="en-GB" sz="2000" dirty="0">
                <a:solidFill>
                  <a:schemeClr val="bg2"/>
                </a:solidFill>
              </a:rPr>
              <a:t>Impact</a:t>
            </a:r>
            <a:r>
              <a:rPr lang="lt-LT" sz="2000" dirty="0">
                <a:solidFill>
                  <a:schemeClr val="bg2"/>
                </a:solidFill>
              </a:rPr>
              <a:t> </a:t>
            </a:r>
            <a:r>
              <a:rPr lang="lt-LT" sz="2000" dirty="0" err="1">
                <a:solidFill>
                  <a:schemeClr val="bg2"/>
                </a:solidFill>
              </a:rPr>
              <a:t>on</a:t>
            </a:r>
            <a:r>
              <a:rPr lang="en-GB" sz="2000" dirty="0">
                <a:solidFill>
                  <a:schemeClr val="bg2"/>
                </a:solidFill>
              </a:rPr>
              <a:t> public policies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9D63BB2-D382-420E-B89A-F8EA42593EDC}"/>
              </a:ext>
            </a:extLst>
          </p:cNvPr>
          <p:cNvSpPr txBox="1">
            <a:spLocks/>
          </p:cNvSpPr>
          <p:nvPr/>
        </p:nvSpPr>
        <p:spPr>
          <a:xfrm>
            <a:off x="5904238" y="4418970"/>
            <a:ext cx="6287762" cy="433452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500"/>
              </a:spcBef>
              <a:buSzPct val="120000"/>
              <a:buNone/>
            </a:pPr>
            <a:r>
              <a:rPr lang="en-GB" sz="2000" dirty="0">
                <a:solidFill>
                  <a:schemeClr val="bg2"/>
                </a:solidFill>
              </a:rPr>
              <a:t>Cultural diversity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C0D500E-41C1-4932-B131-808EB397209B}"/>
              </a:ext>
            </a:extLst>
          </p:cNvPr>
          <p:cNvSpPr txBox="1">
            <a:spLocks/>
          </p:cNvSpPr>
          <p:nvPr/>
        </p:nvSpPr>
        <p:spPr>
          <a:xfrm>
            <a:off x="5904238" y="5383997"/>
            <a:ext cx="6287762" cy="433452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500"/>
              </a:spcBef>
              <a:buSzPct val="120000"/>
              <a:buNone/>
            </a:pPr>
            <a:r>
              <a:rPr lang="en-GB" sz="2000" dirty="0">
                <a:solidFill>
                  <a:schemeClr val="bg2"/>
                </a:solidFill>
              </a:rPr>
              <a:t>Hub of expertise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E798109-27AD-4431-8C0E-4D22F3AEECF9}"/>
              </a:ext>
            </a:extLst>
          </p:cNvPr>
          <p:cNvSpPr txBox="1">
            <a:spLocks/>
          </p:cNvSpPr>
          <p:nvPr/>
        </p:nvSpPr>
        <p:spPr>
          <a:xfrm>
            <a:off x="-1" y="4431380"/>
            <a:ext cx="5904250" cy="433452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500"/>
              </a:spcBef>
              <a:buSzPct val="120000"/>
              <a:buNone/>
            </a:pPr>
            <a:r>
              <a:rPr lang="en-GB" sz="2000" dirty="0">
                <a:solidFill>
                  <a:schemeClr val="bg2"/>
                </a:solidFill>
              </a:rPr>
              <a:t>Joint research area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7D91171-7B0C-43D7-A440-95234A3BFF3C}"/>
              </a:ext>
            </a:extLst>
          </p:cNvPr>
          <p:cNvSpPr txBox="1">
            <a:spLocks/>
          </p:cNvSpPr>
          <p:nvPr/>
        </p:nvSpPr>
        <p:spPr>
          <a:xfrm>
            <a:off x="121920" y="3487427"/>
            <a:ext cx="5782329" cy="433452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500"/>
              </a:spcBef>
              <a:buSzPct val="120000"/>
              <a:buNone/>
            </a:pPr>
            <a:r>
              <a:rPr lang="en-GB" sz="2000" dirty="0">
                <a:solidFill>
                  <a:schemeClr val="bg2"/>
                </a:solidFill>
              </a:rPr>
              <a:t>Blended mobility 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B85E687-A8E0-4D2F-A3A5-E3FDDB1E6321}"/>
              </a:ext>
            </a:extLst>
          </p:cNvPr>
          <p:cNvSpPr txBox="1">
            <a:spLocks/>
          </p:cNvSpPr>
          <p:nvPr/>
        </p:nvSpPr>
        <p:spPr>
          <a:xfrm>
            <a:off x="0" y="5383997"/>
            <a:ext cx="5904249" cy="433452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500"/>
              </a:spcBef>
              <a:buSzPct val="120000"/>
              <a:buNone/>
            </a:pPr>
            <a:r>
              <a:rPr lang="en-GB" sz="2000" dirty="0">
                <a:solidFill>
                  <a:schemeClr val="bg2"/>
                </a:solidFill>
              </a:rPr>
              <a:t>University-industry cooperation  </a:t>
            </a:r>
          </a:p>
        </p:txBody>
      </p:sp>
    </p:spTree>
    <p:extLst>
      <p:ext uri="{BB962C8B-B14F-4D97-AF65-F5344CB8AC3E}">
        <p14:creationId xmlns:p14="http://schemas.microsoft.com/office/powerpoint/2010/main" val="368028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53C8F5-5BAF-4C58-9129-C2890C1C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500" dirty="0"/>
              <a:t>EU-CONEXUS </a:t>
            </a:r>
            <a:r>
              <a:rPr lang="lt-LT" sz="4500" dirty="0" err="1"/>
              <a:t>for</a:t>
            </a:r>
            <a:endParaRPr lang="en-GB" sz="4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3B884-6F14-43F2-A12C-2419A2B9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14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B3AAB0E-B781-4A52-938F-B4C7A578D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0398" y="1383494"/>
            <a:ext cx="4388496" cy="38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3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1DEB9-AE08-45C1-AA85-3C18354A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15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A6DDD9F-40F9-4DDB-9D3B-5162870C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916776"/>
            <a:ext cx="9666886" cy="584520"/>
          </a:xfrm>
        </p:spPr>
        <p:txBody>
          <a:bodyPr/>
          <a:lstStyle/>
          <a:p>
            <a:r>
              <a:rPr lang="lt-LT" dirty="0"/>
              <a:t>EU-CONEXUS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students</a:t>
            </a:r>
            <a:endParaRPr lang="lt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9D5F61C-D713-42A9-8333-54B614539B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4421" y="1501295"/>
            <a:ext cx="5827117" cy="561162"/>
          </a:xfrm>
        </p:spPr>
        <p:txBody>
          <a:bodyPr>
            <a:noAutofit/>
          </a:bodyPr>
          <a:lstStyle/>
          <a:p>
            <a:r>
              <a:rPr lang="en-GB" dirty="0"/>
              <a:t>EU-CONEXUS OPENS UP OPPORTUNITIES TO ENROL AT ONE UNIVERSITY, BE A STUDENT OF 6</a:t>
            </a:r>
            <a:endParaRPr lang="lt-LT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7449ED-8087-4A06-B680-B8B34FA9F3E4}"/>
              </a:ext>
            </a:extLst>
          </p:cNvPr>
          <p:cNvCxnSpPr>
            <a:cxnSpLocks/>
          </p:cNvCxnSpPr>
          <p:nvPr/>
        </p:nvCxnSpPr>
        <p:spPr>
          <a:xfrm>
            <a:off x="783060" y="916775"/>
            <a:ext cx="0" cy="1205902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92A545D6-CA89-4B3E-93CF-CEA25E598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343" y="2821043"/>
            <a:ext cx="9666885" cy="2582766"/>
          </a:xfrm>
        </p:spPr>
        <p:txBody>
          <a:bodyPr/>
          <a:lstStyle/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Joint study programmes and</a:t>
            </a:r>
            <a:br>
              <a:rPr lang="en-GB" dirty="0"/>
            </a:br>
            <a:r>
              <a:rPr lang="en-GB" dirty="0"/>
              <a:t>European diploma 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Student centred curricula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Professional skills development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Blended mobility (virtual and physical)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endParaRPr lang="en-GB" dirty="0"/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Summer and Winter schools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Language courses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European inter-university campus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Cultural and sports events and festivals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Transnational job and internship offers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B253B32-A28B-4AD9-AB73-9CB34E811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9121" y="920804"/>
            <a:ext cx="1131764" cy="120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9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1DEB9-AE08-45C1-AA85-3C18354A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16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DA62C0-3BB0-41DC-B6C3-E3F8F710E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343" y="2819274"/>
            <a:ext cx="9666885" cy="2246211"/>
          </a:xfrm>
        </p:spPr>
        <p:txBody>
          <a:bodyPr/>
          <a:lstStyle/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Strengthening and widening of multi and  trans-disciplinary studies and research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Centre of excellence for pedagogical innovations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Engagement in international projects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Long-term links with regional, national and international social and regional stakeholders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Promotion of transnational careers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Sharing good practices</a:t>
            </a:r>
            <a:br>
              <a:rPr lang="en-GB" dirty="0"/>
            </a:br>
            <a:r>
              <a:rPr lang="en-GB" dirty="0"/>
              <a:t>(pedagogy, research, management, etc.)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A6DDD9F-40F9-4DDB-9D3B-5162870C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915007"/>
            <a:ext cx="9666886" cy="584520"/>
          </a:xfrm>
        </p:spPr>
        <p:txBody>
          <a:bodyPr/>
          <a:lstStyle/>
          <a:p>
            <a:r>
              <a:rPr lang="lt-LT" dirty="0"/>
              <a:t>EU-CONEXUS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academia</a:t>
            </a:r>
            <a:endParaRPr lang="lt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9D5F61C-D713-42A9-8333-54B614539B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4421" y="1499526"/>
            <a:ext cx="7774151" cy="961674"/>
          </a:xfrm>
        </p:spPr>
        <p:txBody>
          <a:bodyPr>
            <a:noAutofit/>
          </a:bodyPr>
          <a:lstStyle/>
          <a:p>
            <a:r>
              <a:rPr lang="en-GB" dirty="0"/>
              <a:t>EU-CONEXUS Opens up Opportunities to be Part of a Recognised Hub of Expertise on Smart Urban Coastal Sustainability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A0A51A-B555-4281-8774-892051FD9621}"/>
              </a:ext>
            </a:extLst>
          </p:cNvPr>
          <p:cNvCxnSpPr>
            <a:cxnSpLocks/>
          </p:cNvCxnSpPr>
          <p:nvPr/>
        </p:nvCxnSpPr>
        <p:spPr>
          <a:xfrm>
            <a:off x="783060" y="915006"/>
            <a:ext cx="0" cy="1205902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91EB1E7-0417-4A1F-9284-AE0D3E635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9121" y="937188"/>
            <a:ext cx="1131754" cy="11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1DEB9-AE08-45C1-AA85-3C18354A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17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A6DDD9F-40F9-4DDB-9D3B-5162870C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908521"/>
            <a:ext cx="9666886" cy="584520"/>
          </a:xfrm>
        </p:spPr>
        <p:txBody>
          <a:bodyPr/>
          <a:lstStyle/>
          <a:p>
            <a:r>
              <a:rPr lang="lt-LT" dirty="0"/>
              <a:t>EU-CONEXUS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society</a:t>
            </a:r>
            <a:r>
              <a:rPr lang="lt-LT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9D5F61C-D713-42A9-8333-54B614539B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4422" y="1493040"/>
            <a:ext cx="5395534" cy="691720"/>
          </a:xfrm>
        </p:spPr>
        <p:txBody>
          <a:bodyPr>
            <a:noAutofit/>
          </a:bodyPr>
          <a:lstStyle/>
          <a:p>
            <a:r>
              <a:rPr lang="en-GB" dirty="0"/>
              <a:t>EU-CONEXUS Opens up Opportunities to Develop Your Hometown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01A8B7-DFA5-42C2-84F7-B4B9F5388545}"/>
              </a:ext>
            </a:extLst>
          </p:cNvPr>
          <p:cNvCxnSpPr>
            <a:cxnSpLocks/>
          </p:cNvCxnSpPr>
          <p:nvPr/>
        </p:nvCxnSpPr>
        <p:spPr>
          <a:xfrm>
            <a:off x="783060" y="904648"/>
            <a:ext cx="0" cy="1205902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>
            <a:extLst>
              <a:ext uri="{FF2B5EF4-FFF2-40B4-BE49-F238E27FC236}">
                <a16:creationId xmlns:a16="http://schemas.microsoft.com/office/drawing/2014/main" id="{D591925D-0133-4BF4-8DD7-9953CAE4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9120" y="1005744"/>
            <a:ext cx="1131755" cy="111712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8DA8D157-90DB-4BD6-87F1-6987DAE68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942" y="2865501"/>
            <a:ext cx="965624" cy="932612"/>
          </a:xfrm>
          <a:prstGeom prst="rect">
            <a:avLst/>
          </a:prstGeom>
        </p:spPr>
      </p:pic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3B36EB05-E58D-4DA2-BC7D-D90A65A8F972}"/>
              </a:ext>
            </a:extLst>
          </p:cNvPr>
          <p:cNvSpPr txBox="1">
            <a:spLocks/>
          </p:cNvSpPr>
          <p:nvPr/>
        </p:nvSpPr>
        <p:spPr>
          <a:xfrm>
            <a:off x="2477272" y="2883198"/>
            <a:ext cx="2835113" cy="920814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noAutofit/>
          </a:bodyPr>
          <a:lstStyle>
            <a:lvl1pPr marL="612000" indent="-612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 panose="00000500000000000000" pitchFamily="50" charset="0"/>
              <a:buChar char="—"/>
              <a:defRPr sz="1600" kern="1200">
                <a:solidFill>
                  <a:schemeClr val="tx1"/>
                </a:solidFill>
                <a:latin typeface="Grantipo" panose="00000500000000000000" pitchFamily="50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SzPct val="100000"/>
              <a:buNone/>
            </a:pPr>
            <a:r>
              <a:rPr lang="en-GB" dirty="0"/>
              <a:t>Raising awareness and providing solutions to the challenges of coastal areas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73F8207D-6277-44DA-9FF9-D70977DEF025}"/>
              </a:ext>
            </a:extLst>
          </p:cNvPr>
          <p:cNvSpPr txBox="1">
            <a:spLocks/>
          </p:cNvSpPr>
          <p:nvPr/>
        </p:nvSpPr>
        <p:spPr>
          <a:xfrm>
            <a:off x="2477271" y="4321805"/>
            <a:ext cx="2956035" cy="920814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noAutofit/>
          </a:bodyPr>
          <a:lstStyle>
            <a:lvl1pPr marL="612000" indent="-612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 panose="00000500000000000000" pitchFamily="50" charset="0"/>
              <a:buChar char="—"/>
              <a:defRPr sz="1600" kern="1200">
                <a:solidFill>
                  <a:schemeClr val="tx1"/>
                </a:solidFill>
                <a:latin typeface="Grantipo" panose="00000500000000000000" pitchFamily="50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SzPct val="100000"/>
              <a:buNone/>
            </a:pPr>
            <a:r>
              <a:rPr lang="en-GB" dirty="0"/>
              <a:t>Commitment and participation in sustainable implementation of regional policies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2066F58-E3D1-4A58-9EF4-7BEFA0D13383}"/>
              </a:ext>
            </a:extLst>
          </p:cNvPr>
          <p:cNvSpPr txBox="1">
            <a:spLocks/>
          </p:cNvSpPr>
          <p:nvPr/>
        </p:nvSpPr>
        <p:spPr>
          <a:xfrm>
            <a:off x="7406163" y="3005589"/>
            <a:ext cx="3208078" cy="652435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noAutofit/>
          </a:bodyPr>
          <a:lstStyle>
            <a:lvl1pPr marL="612000" indent="-612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 panose="00000500000000000000" pitchFamily="50" charset="0"/>
              <a:buChar char="—"/>
              <a:defRPr sz="1600" kern="1200">
                <a:solidFill>
                  <a:schemeClr val="tx1"/>
                </a:solidFill>
                <a:latin typeface="Grantipo" panose="00000500000000000000" pitchFamily="50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SzPct val="100000"/>
              <a:buNone/>
            </a:pPr>
            <a:r>
              <a:rPr lang="en-GB" dirty="0"/>
              <a:t>European hub of expertise on smart urban coastal sustainability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FA8A5D33-094B-4014-A665-F2002753E7F8}"/>
              </a:ext>
            </a:extLst>
          </p:cNvPr>
          <p:cNvSpPr txBox="1">
            <a:spLocks/>
          </p:cNvSpPr>
          <p:nvPr/>
        </p:nvSpPr>
        <p:spPr>
          <a:xfrm>
            <a:off x="7406163" y="4491181"/>
            <a:ext cx="2956035" cy="652435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noAutofit/>
          </a:bodyPr>
          <a:lstStyle>
            <a:lvl1pPr marL="612000" indent="-612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 panose="00000500000000000000" pitchFamily="50" charset="0"/>
              <a:buChar char="—"/>
              <a:defRPr sz="1600" kern="1200">
                <a:solidFill>
                  <a:schemeClr val="tx1"/>
                </a:solidFill>
                <a:latin typeface="Grantipo" panose="00000500000000000000" pitchFamily="50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SzPct val="100000"/>
              <a:buNone/>
            </a:pPr>
            <a:r>
              <a:rPr lang="en-GB" dirty="0"/>
              <a:t>Promotion of national cultures and languages 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C29BA939-1428-4829-BBAF-DC0C5D055A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9942" y="4352934"/>
            <a:ext cx="927237" cy="92723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FD8FE8D-B37E-46FB-9188-CB38036F16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8349" y="4355391"/>
            <a:ext cx="927236" cy="92723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C253915-75B7-41AF-A020-90F9383925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8832" y="2865501"/>
            <a:ext cx="938511" cy="9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64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1DEB9-AE08-45C1-AA85-3C18354A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18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DA62C0-3BB0-41DC-B6C3-E3F8F710E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343" y="2821044"/>
            <a:ext cx="9666885" cy="2538748"/>
          </a:xfrm>
        </p:spPr>
        <p:txBody>
          <a:bodyPr/>
          <a:lstStyle/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Holistic approach to the regional sustainable economic development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European hub of expertise on smart urban coastal sustainability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One-window for research, development and technology transfer services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Industry needs based study programmes 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Inclusion of industrial partners into the teaching and training to nurture talents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‘University-Industry’ platform and job fairs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International network of companies-industries-research institutes-chambers of commerce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A6DDD9F-40F9-4DDB-9D3B-5162870C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910337"/>
            <a:ext cx="9666886" cy="584520"/>
          </a:xfrm>
        </p:spPr>
        <p:txBody>
          <a:bodyPr/>
          <a:lstStyle/>
          <a:p>
            <a:r>
              <a:rPr lang="lt-LT" dirty="0"/>
              <a:t>EU-CONEXUS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industry</a:t>
            </a:r>
            <a:endParaRPr lang="lt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9D5F61C-D713-42A9-8333-54B614539B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4421" y="1488282"/>
            <a:ext cx="5679835" cy="691720"/>
          </a:xfrm>
        </p:spPr>
        <p:txBody>
          <a:bodyPr>
            <a:noAutofit/>
          </a:bodyPr>
          <a:lstStyle/>
          <a:p>
            <a:r>
              <a:rPr lang="en-GB" dirty="0"/>
              <a:t>EU-CONEXUS Opens up Opportunities  to Smart Solutions on Urban Coastal Sustainability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4B923-41C9-4879-8FD2-97C3B8827B1C}"/>
              </a:ext>
            </a:extLst>
          </p:cNvPr>
          <p:cNvCxnSpPr>
            <a:cxnSpLocks/>
          </p:cNvCxnSpPr>
          <p:nvPr/>
        </p:nvCxnSpPr>
        <p:spPr>
          <a:xfrm>
            <a:off x="783060" y="904648"/>
            <a:ext cx="0" cy="1205902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73E0CC0E-0931-4D8C-A22B-38DB418AB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8081" y="1005744"/>
            <a:ext cx="1187911" cy="11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6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1DEB9-AE08-45C1-AA85-3C18354A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19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DA62C0-3BB0-41DC-B6C3-E3F8F710E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342" y="2815355"/>
            <a:ext cx="4421057" cy="2644919"/>
          </a:xfrm>
          <a:noFill/>
        </p:spPr>
        <p:txBody>
          <a:bodyPr numCol="1"/>
          <a:lstStyle/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Support of sustainable economic development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Closer university-industry cooperation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Support of blue economy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Easily accessible experts to advice</a:t>
            </a:r>
            <a:br>
              <a:rPr lang="en-GB" dirty="0"/>
            </a:br>
            <a:r>
              <a:rPr lang="en-GB" dirty="0"/>
              <a:t>public policy makers</a:t>
            </a:r>
          </a:p>
          <a:p>
            <a:pPr marL="342900" indent="-342900" fontAlgn="base">
              <a:buSzPct val="100000"/>
              <a:buFont typeface="+mj-lt"/>
              <a:buAutoNum type="arabicPeriod"/>
            </a:pPr>
            <a:r>
              <a:rPr lang="en-GB" dirty="0"/>
              <a:t>Development of innovative problem solving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A6DDD9F-40F9-4DDB-9D3B-5162870C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904649"/>
            <a:ext cx="9666886" cy="584520"/>
          </a:xfrm>
        </p:spPr>
        <p:txBody>
          <a:bodyPr/>
          <a:lstStyle/>
          <a:p>
            <a:r>
              <a:rPr lang="lt-LT" dirty="0"/>
              <a:t>EU-CONEXUS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public</a:t>
            </a:r>
            <a:r>
              <a:rPr lang="lt-LT" dirty="0"/>
              <a:t> </a:t>
            </a:r>
            <a:r>
              <a:rPr lang="lt-LT" dirty="0" err="1"/>
              <a:t>authorities</a:t>
            </a:r>
            <a:endParaRPr lang="lt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9D5F61C-D713-42A9-8333-54B614539B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4421" y="1489168"/>
            <a:ext cx="7774151" cy="691720"/>
          </a:xfrm>
        </p:spPr>
        <p:txBody>
          <a:bodyPr>
            <a:noAutofit/>
          </a:bodyPr>
          <a:lstStyle/>
          <a:p>
            <a:r>
              <a:rPr lang="en-GB" dirty="0"/>
              <a:t>EU-CONEXUS Opens up Opportunities to Exchange of Good Practices for Developing Coastal Areas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A0A51A-B555-4281-8774-892051FD9621}"/>
              </a:ext>
            </a:extLst>
          </p:cNvPr>
          <p:cNvCxnSpPr>
            <a:cxnSpLocks/>
          </p:cNvCxnSpPr>
          <p:nvPr/>
        </p:nvCxnSpPr>
        <p:spPr>
          <a:xfrm>
            <a:off x="783060" y="904648"/>
            <a:ext cx="0" cy="1205902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F8070C-916A-4178-825F-D033F78D3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2931" y="910336"/>
            <a:ext cx="1102635" cy="1200213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FD567FE-2CAB-4E0F-95F1-5CC92DA5CF35}"/>
              </a:ext>
            </a:extLst>
          </p:cNvPr>
          <p:cNvSpPr txBox="1">
            <a:spLocks/>
          </p:cNvSpPr>
          <p:nvPr/>
        </p:nvSpPr>
        <p:spPr>
          <a:xfrm>
            <a:off x="6083591" y="2815355"/>
            <a:ext cx="5463976" cy="2644919"/>
          </a:xfrm>
          <a:prstGeom prst="rect">
            <a:avLst/>
          </a:prstGeom>
          <a:noFill/>
        </p:spPr>
        <p:txBody>
          <a:bodyPr vert="horz" wrap="square" lIns="91440" tIns="45720" rIns="91440" bIns="45720" numCol="1" spcCol="540000" rtlCol="0" anchor="t">
            <a:noAutofit/>
          </a:bodyPr>
          <a:lstStyle>
            <a:lvl1pPr marL="612000" indent="-612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 panose="00000500000000000000" pitchFamily="50" charset="0"/>
              <a:buChar char="—"/>
              <a:defRPr sz="1600" kern="1200">
                <a:solidFill>
                  <a:schemeClr val="tx1"/>
                </a:solidFill>
                <a:latin typeface="Grantipo" panose="00000500000000000000" pitchFamily="50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buSzPct val="100000"/>
              <a:buFont typeface="+mj-lt"/>
              <a:buAutoNum type="arabicPeriod" startAt="6"/>
            </a:pPr>
            <a:r>
              <a:rPr lang="en-GB" dirty="0"/>
              <a:t>Boost of the knowledge about coastal areas</a:t>
            </a:r>
          </a:p>
          <a:p>
            <a:pPr marL="342900" indent="-342900" fontAlgn="base">
              <a:buSzPct val="100000"/>
              <a:buFont typeface="+mj-lt"/>
              <a:buAutoNum type="arabicPeriod" startAt="6"/>
            </a:pPr>
            <a:r>
              <a:rPr lang="en-GB" dirty="0"/>
              <a:t>Higher quality of education</a:t>
            </a:r>
          </a:p>
          <a:p>
            <a:pPr marL="342900" indent="-342900" fontAlgn="base">
              <a:buSzPct val="100000"/>
              <a:buFont typeface="+mj-lt"/>
              <a:buAutoNum type="arabicPeriod" startAt="6"/>
            </a:pPr>
            <a:r>
              <a:rPr lang="en-GB" dirty="0"/>
              <a:t>Regional adapted vocational training programmes</a:t>
            </a:r>
          </a:p>
          <a:p>
            <a:pPr marL="342900" indent="-342900" fontAlgn="base">
              <a:buSzPct val="100000"/>
              <a:buFont typeface="+mj-lt"/>
              <a:buAutoNum type="arabicPeriod" startAt="6"/>
            </a:pPr>
            <a:r>
              <a:rPr lang="en-GB" dirty="0"/>
              <a:t>Promotion of national culture and</a:t>
            </a:r>
            <a:r>
              <a:rPr lang="lt-LT" dirty="0"/>
              <a:t> </a:t>
            </a:r>
            <a:r>
              <a:rPr lang="en-GB" dirty="0"/>
              <a:t>European identity </a:t>
            </a:r>
          </a:p>
          <a:p>
            <a:pPr marL="342900" indent="-342900" fontAlgn="base">
              <a:buSzPct val="100000"/>
              <a:buFont typeface="+mj-lt"/>
              <a:buAutoNum type="arabicPeriod" startAt="6"/>
            </a:pPr>
            <a:r>
              <a:rPr lang="en-GB" dirty="0"/>
              <a:t>Support of a successful role model of</a:t>
            </a:r>
            <a:r>
              <a:rPr lang="lt-LT" dirty="0"/>
              <a:t> </a:t>
            </a:r>
            <a:r>
              <a:rPr lang="en-GB" dirty="0"/>
              <a:t>future university</a:t>
            </a:r>
          </a:p>
        </p:txBody>
      </p:sp>
    </p:spTree>
    <p:extLst>
      <p:ext uri="{BB962C8B-B14F-4D97-AF65-F5344CB8AC3E}">
        <p14:creationId xmlns:p14="http://schemas.microsoft.com/office/powerpoint/2010/main" val="341305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60380-E330-464F-B121-E1080040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984991"/>
            <a:ext cx="9666886" cy="584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600" dirty="0">
                <a:solidFill>
                  <a:schemeClr val="tx1"/>
                </a:solidFill>
              </a:rPr>
              <a:t>E</a:t>
            </a:r>
            <a:r>
              <a:rPr lang="lt-LT" sz="3600" dirty="0" err="1">
                <a:solidFill>
                  <a:schemeClr val="tx1"/>
                </a:solidFill>
              </a:rPr>
              <a:t>uropean</a:t>
            </a:r>
            <a:r>
              <a:rPr lang="en-GB" sz="3600" dirty="0">
                <a:solidFill>
                  <a:schemeClr val="tx1"/>
                </a:solidFill>
              </a:rPr>
              <a:t> Universities </a:t>
            </a:r>
            <a:r>
              <a:rPr lang="en-GB" sz="3600" dirty="0">
                <a:solidFill>
                  <a:schemeClr val="accent3"/>
                </a:solidFill>
              </a:rPr>
              <a:t>transforming</a:t>
            </a:r>
            <a:br>
              <a:rPr lang="en-GB" sz="3600" dirty="0">
                <a:solidFill>
                  <a:schemeClr val="accent3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higher education in Europe by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D06C6D5-E4E6-4A7F-A640-7E5EB7C37847}"/>
              </a:ext>
            </a:extLst>
          </p:cNvPr>
          <p:cNvSpPr txBox="1">
            <a:spLocks/>
          </p:cNvSpPr>
          <p:nvPr/>
        </p:nvSpPr>
        <p:spPr>
          <a:xfrm>
            <a:off x="1074419" y="3045728"/>
            <a:ext cx="10011335" cy="2672391"/>
          </a:xfrm>
          <a:prstGeom prst="rect">
            <a:avLst/>
          </a:prstGeom>
        </p:spPr>
        <p:txBody>
          <a:bodyPr vert="horz" lIns="91440" tIns="45720" rIns="91440" bIns="45720" numCol="2" spcCol="432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14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625475">
              <a:spcBef>
                <a:spcPts val="3000"/>
              </a:spcBef>
              <a:buSzPct val="180000"/>
              <a:buFont typeface="Grantipo" panose="00000500000000000000" pitchFamily="50" charset="0"/>
              <a:buChar char="—"/>
            </a:pPr>
            <a:r>
              <a:rPr lang="lt-LT" dirty="0"/>
              <a:t>p</a:t>
            </a:r>
            <a:r>
              <a:rPr lang="en-GB" dirty="0" err="1"/>
              <a:t>romoting</a:t>
            </a:r>
            <a:r>
              <a:rPr lang="en-GB" dirty="0"/>
              <a:t> </a:t>
            </a:r>
            <a:r>
              <a:rPr lang="en-GB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values</a:t>
            </a:r>
            <a:r>
              <a:rPr lang="en-GB" b="1" dirty="0"/>
              <a:t> </a:t>
            </a:r>
            <a:r>
              <a:rPr lang="en-GB" dirty="0"/>
              <a:t>and identity</a:t>
            </a:r>
            <a:r>
              <a:rPr lang="lt-LT" dirty="0"/>
              <a:t>,</a:t>
            </a:r>
            <a:endParaRPr lang="en-GB" dirty="0"/>
          </a:p>
          <a:p>
            <a:pPr marL="625475" indent="-625475">
              <a:spcBef>
                <a:spcPts val="3000"/>
              </a:spcBef>
              <a:buSzPct val="180000"/>
              <a:buFont typeface="Grantipo" panose="00000500000000000000" pitchFamily="50" charset="0"/>
              <a:buChar char="—"/>
            </a:pPr>
            <a:r>
              <a:rPr lang="lt-LT" dirty="0"/>
              <a:t>r</a:t>
            </a:r>
            <a:r>
              <a:rPr lang="en-GB" dirty="0" err="1"/>
              <a:t>evolutionising</a:t>
            </a:r>
            <a:r>
              <a:rPr lang="en-GB" dirty="0"/>
              <a:t> the </a:t>
            </a:r>
            <a:r>
              <a:rPr lang="en-GB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</a:t>
            </a:r>
            <a:r>
              <a:rPr lang="en-GB" dirty="0"/>
              <a:t> and </a:t>
            </a:r>
            <a:r>
              <a:rPr lang="en-GB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competitiveness</a:t>
            </a:r>
            <a:br>
              <a:rPr lang="en-GB" b="1" dirty="0"/>
            </a:br>
            <a:r>
              <a:rPr lang="en-GB" dirty="0"/>
              <a:t>of European higher education</a:t>
            </a:r>
            <a:r>
              <a:rPr lang="lt-LT" dirty="0"/>
              <a:t>,</a:t>
            </a:r>
            <a:endParaRPr lang="en-GB" dirty="0"/>
          </a:p>
          <a:p>
            <a:pPr marL="625475" indent="-625475">
              <a:spcBef>
                <a:spcPts val="3000"/>
              </a:spcBef>
              <a:buSzPct val="180000"/>
              <a:buFont typeface="Grantipo" panose="00000500000000000000" pitchFamily="50" charset="0"/>
              <a:buChar char="—"/>
            </a:pPr>
            <a:r>
              <a:rPr lang="lt-LT" dirty="0"/>
              <a:t>c</a:t>
            </a:r>
            <a:r>
              <a:rPr lang="en-GB" dirty="0" err="1"/>
              <a:t>reating</a:t>
            </a:r>
            <a:r>
              <a:rPr lang="en-GB" dirty="0"/>
              <a:t> unique </a:t>
            </a:r>
            <a:r>
              <a:rPr lang="en-GB" b="1" dirty="0"/>
              <a:t>inter-universities</a:t>
            </a:r>
            <a:br>
              <a:rPr lang="en-GB" b="1" dirty="0"/>
            </a:br>
            <a:r>
              <a:rPr lang="en-GB" b="1" dirty="0"/>
              <a:t>campuses</a:t>
            </a:r>
            <a:r>
              <a:rPr lang="en-GB" dirty="0"/>
              <a:t> in Europe.</a:t>
            </a:r>
            <a:endParaRPr lang="lt-LT" dirty="0"/>
          </a:p>
          <a:p>
            <a:pPr>
              <a:spcBef>
                <a:spcPts val="2000"/>
              </a:spcBef>
              <a:buSzPct val="180000"/>
            </a:pPr>
            <a:endParaRPr lang="en-GB" dirty="0"/>
          </a:p>
          <a:p>
            <a:pPr marL="625475" indent="-625475" defTabSz="864000">
              <a:spcBef>
                <a:spcPts val="2000"/>
              </a:spcBef>
              <a:spcAft>
                <a:spcPts val="2000"/>
              </a:spcAft>
              <a:buSzPct val="180000"/>
              <a:buFont typeface="Grantipo" panose="00000500000000000000" pitchFamily="50" charset="0"/>
              <a:buChar char="—"/>
            </a:pPr>
            <a:r>
              <a:rPr lang="en-US" dirty="0"/>
              <a:t>They are a </a:t>
            </a:r>
            <a:r>
              <a:rPr lang="en-US" b="1" dirty="0"/>
              <a:t>unique opportunity in the long-term</a:t>
            </a:r>
          </a:p>
          <a:p>
            <a:pPr marL="864000" defTabSz="864000">
              <a:spcBef>
                <a:spcPts val="600"/>
              </a:spcBef>
              <a:buSzPct val="140000"/>
            </a:pPr>
            <a:r>
              <a:rPr lang="en-GB" dirty="0"/>
              <a:t>to design </a:t>
            </a:r>
            <a:r>
              <a:rPr lang="en-GB" b="1" dirty="0"/>
              <a:t>student-centred curricula </a:t>
            </a:r>
            <a:r>
              <a:rPr lang="en-GB" dirty="0"/>
              <a:t>across disciplines, boarders, cultures and languages</a:t>
            </a:r>
            <a:r>
              <a:rPr lang="lt-LT" dirty="0"/>
              <a:t>,</a:t>
            </a:r>
          </a:p>
          <a:p>
            <a:pPr marL="864000" defTabSz="864000">
              <a:spcBef>
                <a:spcPts val="1800"/>
              </a:spcBef>
              <a:buSzPct val="140000"/>
            </a:pPr>
            <a:r>
              <a:rPr lang="en-GB" dirty="0"/>
              <a:t>to build </a:t>
            </a:r>
            <a:r>
              <a:rPr lang="en-GB" b="1" dirty="0"/>
              <a:t>multi- and trans-disciplinary skills </a:t>
            </a:r>
            <a:r>
              <a:rPr lang="en-GB" dirty="0"/>
              <a:t>for students, academics, cities, companies working together to tackle society’s greatest challenges delivering common European diploma</a:t>
            </a:r>
            <a:r>
              <a:rPr lang="lt-LT" dirty="0"/>
              <a:t>.</a:t>
            </a:r>
            <a:endParaRPr lang="en-US" b="1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AA320E-88C1-4375-B19D-CC140BDE5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03590" y="1119250"/>
            <a:ext cx="1123165" cy="9811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FFDB69-CE7D-4492-A36D-C034D88C2A9F}"/>
              </a:ext>
            </a:extLst>
          </p:cNvPr>
          <p:cNvCxnSpPr>
            <a:cxnSpLocks/>
          </p:cNvCxnSpPr>
          <p:nvPr/>
        </p:nvCxnSpPr>
        <p:spPr>
          <a:xfrm>
            <a:off x="6957985" y="3662979"/>
            <a:ext cx="0" cy="1914861"/>
          </a:xfrm>
          <a:prstGeom prst="line">
            <a:avLst/>
          </a:prstGeom>
          <a:ln w="2857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86DCC9-E005-405F-B716-13564EFFC861}"/>
              </a:ext>
            </a:extLst>
          </p:cNvPr>
          <p:cNvCxnSpPr>
            <a:cxnSpLocks/>
          </p:cNvCxnSpPr>
          <p:nvPr/>
        </p:nvCxnSpPr>
        <p:spPr>
          <a:xfrm>
            <a:off x="783060" y="1054038"/>
            <a:ext cx="0" cy="1046368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347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BC41AF-BBA4-4EA7-9778-05DA5BF6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Activities</a:t>
            </a:r>
            <a:r>
              <a:rPr lang="lt-LT" dirty="0"/>
              <a:t> </a:t>
            </a:r>
            <a:r>
              <a:rPr lang="lt-LT" dirty="0" err="1"/>
              <a:t>by</a:t>
            </a:r>
            <a:br>
              <a:rPr lang="en-GB" dirty="0"/>
            </a:br>
            <a:r>
              <a:rPr lang="lt-LT" dirty="0" err="1"/>
              <a:t>thematic</a:t>
            </a:r>
            <a:r>
              <a:rPr lang="lt-LT" dirty="0"/>
              <a:t> </a:t>
            </a:r>
            <a:r>
              <a:rPr lang="lt-LT" dirty="0" err="1"/>
              <a:t>areas</a:t>
            </a:r>
            <a:endParaRPr lang="lt-L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5DE8F-7380-481A-B142-E543E562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20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32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F7A404-2F8E-4013-815E-060A79B4CA23}"/>
              </a:ext>
            </a:extLst>
          </p:cNvPr>
          <p:cNvSpPr/>
          <p:nvPr/>
        </p:nvSpPr>
        <p:spPr>
          <a:xfrm>
            <a:off x="0" y="1"/>
            <a:ext cx="570955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780A13-18BA-46EF-9DE3-D2E15434D5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2389" y="2056533"/>
            <a:ext cx="4699598" cy="2744933"/>
          </a:xfrm>
        </p:spPr>
        <p:txBody>
          <a:bodyPr>
            <a:noAutofit/>
          </a:bodyPr>
          <a:lstStyle/>
          <a:p>
            <a:pPr marL="648000" indent="-648000">
              <a:spcBef>
                <a:spcPts val="1800"/>
              </a:spcBef>
              <a:buSzPct val="180000"/>
              <a:buFont typeface="Grantipo" panose="00000500000000000000" pitchFamily="50" charset="0"/>
              <a:buChar char="—"/>
            </a:pPr>
            <a:r>
              <a:rPr lang="en-GB" sz="1600" dirty="0"/>
              <a:t>Strategic development  </a:t>
            </a:r>
          </a:p>
          <a:p>
            <a:pPr marL="648000" indent="-648000">
              <a:spcBef>
                <a:spcPts val="1800"/>
              </a:spcBef>
              <a:buSzPct val="180000"/>
              <a:buFont typeface="Grantipo" panose="00000500000000000000" pitchFamily="50" charset="0"/>
              <a:buChar char="—"/>
            </a:pPr>
            <a:r>
              <a:rPr lang="en-GB" sz="1600" dirty="0"/>
              <a:t>Operational management</a:t>
            </a:r>
          </a:p>
          <a:p>
            <a:pPr marL="648000" indent="-648000">
              <a:spcBef>
                <a:spcPts val="1800"/>
              </a:spcBef>
              <a:buSzPct val="180000"/>
              <a:buFont typeface="Grantipo" panose="00000500000000000000" pitchFamily="50" charset="0"/>
              <a:buChar char="—"/>
            </a:pPr>
            <a:r>
              <a:rPr lang="en-GB" sz="1600" dirty="0"/>
              <a:t>Financial and administrative coordination</a:t>
            </a:r>
          </a:p>
          <a:p>
            <a:pPr marL="648000" indent="-648000">
              <a:spcBef>
                <a:spcPts val="1800"/>
              </a:spcBef>
              <a:buSzPct val="180000"/>
              <a:buFont typeface="Grantipo" panose="00000500000000000000" pitchFamily="50" charset="0"/>
              <a:buChar char="—"/>
            </a:pPr>
            <a:r>
              <a:rPr lang="en-GB" sz="1600" dirty="0"/>
              <a:t>Advices on quality assurance </a:t>
            </a:r>
          </a:p>
          <a:p>
            <a:pPr marL="648000" indent="-648000">
              <a:spcBef>
                <a:spcPts val="1800"/>
              </a:spcBef>
              <a:buSzPct val="180000"/>
              <a:buFont typeface="Grantipo" panose="00000500000000000000" pitchFamily="50" charset="0"/>
              <a:buChar char="—"/>
            </a:pPr>
            <a:r>
              <a:rPr lang="en-GB" sz="1600" dirty="0"/>
              <a:t>Implementation of the European</a:t>
            </a:r>
            <a:br>
              <a:rPr lang="lt-LT" sz="1600" dirty="0"/>
            </a:br>
            <a:r>
              <a:rPr lang="en-GB" sz="1600" dirty="0"/>
              <a:t>Education Area principles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E18F5-57DF-4C21-911B-BB3E379A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21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54185232-8A9F-4B27-967E-3B0FE970A25D}"/>
              </a:ext>
            </a:extLst>
          </p:cNvPr>
          <p:cNvSpPr txBox="1">
            <a:spLocks/>
          </p:cNvSpPr>
          <p:nvPr/>
        </p:nvSpPr>
        <p:spPr>
          <a:xfrm>
            <a:off x="801188" y="1512218"/>
            <a:ext cx="4107180" cy="9041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 spc="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Management</a:t>
            </a:r>
            <a:endParaRPr lang="lt-LT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54FD5A8-B9A1-4D6F-A212-95200E5E2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4976" y="2611367"/>
            <a:ext cx="2879605" cy="27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69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64264-7849-4C77-AE9E-944B8BA7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22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D74B76-280E-4517-B940-4342D3DB24AA}"/>
              </a:ext>
            </a:extLst>
          </p:cNvPr>
          <p:cNvSpPr/>
          <p:nvPr/>
        </p:nvSpPr>
        <p:spPr>
          <a:xfrm>
            <a:off x="-959365" y="2349005"/>
            <a:ext cx="5321503" cy="119171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6FE8E53-40B0-461F-93D1-B2152F232D2C}"/>
              </a:ext>
            </a:extLst>
          </p:cNvPr>
          <p:cNvSpPr/>
          <p:nvPr/>
        </p:nvSpPr>
        <p:spPr>
          <a:xfrm>
            <a:off x="5239062" y="5035449"/>
            <a:ext cx="8019738" cy="1199213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1050A6-C0BC-4EA1-9260-889E5F57C7D5}"/>
              </a:ext>
            </a:extLst>
          </p:cNvPr>
          <p:cNvSpPr txBox="1">
            <a:spLocks/>
          </p:cNvSpPr>
          <p:nvPr/>
        </p:nvSpPr>
        <p:spPr>
          <a:xfrm>
            <a:off x="825759" y="2796917"/>
            <a:ext cx="3355172" cy="307777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612000" indent="-612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 panose="00000500000000000000" pitchFamily="50" charset="0"/>
              <a:buChar char="—"/>
              <a:defRPr sz="1600" kern="1200">
                <a:solidFill>
                  <a:schemeClr val="tx1"/>
                </a:solidFill>
                <a:latin typeface="Grantipo" panose="00000500000000000000" pitchFamily="50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Grantipo" panose="00000500000000000000" pitchFamily="50" charset="0"/>
              <a:buChar char="–"/>
            </a:pPr>
            <a:r>
              <a:rPr lang="en-GB" sz="1400" dirty="0">
                <a:solidFill>
                  <a:schemeClr val="bg2"/>
                </a:solidFill>
              </a:rPr>
              <a:t>University to school programme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343E1BD-4379-4910-9348-D8971219823A}"/>
              </a:ext>
            </a:extLst>
          </p:cNvPr>
          <p:cNvSpPr/>
          <p:nvPr/>
        </p:nvSpPr>
        <p:spPr>
          <a:xfrm>
            <a:off x="0" y="3540723"/>
            <a:ext cx="12192000" cy="1494726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35CC8E-114F-4035-8C75-3828A6EB6C0A}"/>
              </a:ext>
            </a:extLst>
          </p:cNvPr>
          <p:cNvGrpSpPr/>
          <p:nvPr/>
        </p:nvGrpSpPr>
        <p:grpSpPr>
          <a:xfrm>
            <a:off x="808816" y="3772528"/>
            <a:ext cx="10574368" cy="1061829"/>
            <a:chOff x="808816" y="3612698"/>
            <a:chExt cx="10574368" cy="1061829"/>
          </a:xfrm>
        </p:grpSpPr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323178F9-CD40-4CF3-B29C-CF9B56728336}"/>
                </a:ext>
              </a:extLst>
            </p:cNvPr>
            <p:cNvSpPr txBox="1">
              <a:spLocks/>
            </p:cNvSpPr>
            <p:nvPr/>
          </p:nvSpPr>
          <p:spPr>
            <a:xfrm>
              <a:off x="808816" y="3612698"/>
              <a:ext cx="2718091" cy="1061829"/>
            </a:xfrm>
            <a:prstGeom prst="rect">
              <a:avLst/>
            </a:prstGeom>
          </p:spPr>
          <p:txBody>
            <a:bodyPr vert="horz" wrap="square" lIns="91440" tIns="45720" rIns="91440" bIns="45720" numCol="1" spcCol="540000" rtlCol="0" anchor="t">
              <a:spAutoFit/>
            </a:bodyPr>
            <a:lstStyle>
              <a:lvl1pPr marL="612000" indent="-612000" algn="l" defTabSz="914400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3"/>
                </a:buClr>
                <a:buSzPct val="180000"/>
                <a:buFont typeface="Grantipo" panose="00000500000000000000" pitchFamily="50" charset="0"/>
                <a:buChar char="—"/>
                <a:defRPr sz="1600" kern="1200">
                  <a:solidFill>
                    <a:schemeClr val="tx1"/>
                  </a:solidFill>
                  <a:latin typeface="Grantipo" panose="00000500000000000000" pitchFamily="50" charset="0"/>
                  <a:ea typeface="Grantipo" charset="0"/>
                  <a:cs typeface="Grantipo" charset="0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36000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cap="all" dirty="0">
                  <a:solidFill>
                    <a:schemeClr val="bg2"/>
                  </a:solidFill>
                  <a:latin typeface="Grantipo SemiBold" panose="00000700000000000000" pitchFamily="50" charset="0"/>
                </a:rPr>
                <a:t>Bachelor’s:</a:t>
              </a:r>
              <a:endParaRPr lang="lt-LT" cap="all" dirty="0">
                <a:solidFill>
                  <a:schemeClr val="bg2"/>
                </a:solidFill>
                <a:latin typeface="Grantipo SemiBold" panose="00000700000000000000" pitchFamily="50" charset="0"/>
              </a:endParaRPr>
            </a:p>
            <a:p>
              <a:pPr marL="360000" indent="-360000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Grantipo" panose="00000500000000000000" pitchFamily="50" charset="0"/>
                <a:buChar char="–"/>
              </a:pPr>
              <a:r>
                <a:rPr lang="en-GB" sz="1400" dirty="0">
                  <a:solidFill>
                    <a:schemeClr val="bg2"/>
                  </a:solidFill>
                </a:rPr>
                <a:t>2 Minors (from Jan 2021)</a:t>
              </a:r>
              <a:endParaRPr lang="lt-LT" sz="1400" dirty="0">
                <a:solidFill>
                  <a:schemeClr val="bg2"/>
                </a:solidFill>
              </a:endParaRPr>
            </a:p>
            <a:p>
              <a:pPr marL="360000" indent="-360000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Grantipo" panose="00000500000000000000" pitchFamily="50" charset="0"/>
                <a:buChar char="–"/>
              </a:pPr>
              <a:r>
                <a:rPr lang="lt-LT" sz="1400" dirty="0">
                  <a:solidFill>
                    <a:schemeClr val="bg2"/>
                  </a:solidFill>
                </a:rPr>
                <a:t>Professional </a:t>
              </a:r>
              <a:r>
                <a:rPr lang="lt-LT" sz="1400" dirty="0" err="1">
                  <a:solidFill>
                    <a:schemeClr val="bg2"/>
                  </a:solidFill>
                </a:rPr>
                <a:t>Minor</a:t>
              </a:r>
              <a:r>
                <a:rPr lang="lt-LT" sz="1400" dirty="0">
                  <a:solidFill>
                    <a:schemeClr val="bg2"/>
                  </a:solidFill>
                </a:rPr>
                <a:t> </a:t>
              </a:r>
              <a:r>
                <a:rPr lang="lt-LT" sz="1400" dirty="0" err="1">
                  <a:solidFill>
                    <a:schemeClr val="bg2"/>
                  </a:solidFill>
                </a:rPr>
                <a:t>courses</a:t>
              </a:r>
              <a:r>
                <a:rPr lang="lt-LT" sz="1400" dirty="0">
                  <a:solidFill>
                    <a:schemeClr val="bg2"/>
                  </a:solidFill>
                </a:rPr>
                <a:t> </a:t>
              </a:r>
              <a:br>
                <a:rPr lang="en-US" sz="1400" dirty="0">
                  <a:solidFill>
                    <a:schemeClr val="bg2"/>
                  </a:solidFill>
                </a:rPr>
              </a:br>
              <a:r>
                <a:rPr lang="lt-LT" sz="1400" dirty="0">
                  <a:solidFill>
                    <a:schemeClr val="bg2"/>
                  </a:solidFill>
                </a:rPr>
                <a:t>(</a:t>
              </a:r>
              <a:r>
                <a:rPr lang="en-US" sz="1400" dirty="0">
                  <a:solidFill>
                    <a:schemeClr val="bg2"/>
                  </a:solidFill>
                </a:rPr>
                <a:t>from </a:t>
              </a:r>
              <a:r>
                <a:rPr lang="lt-LT" sz="1400" dirty="0" err="1">
                  <a:solidFill>
                    <a:schemeClr val="bg2"/>
                  </a:solidFill>
                </a:rPr>
                <a:t>Sep</a:t>
              </a:r>
              <a:r>
                <a:rPr lang="lt-LT" sz="1400" dirty="0">
                  <a:solidFill>
                    <a:schemeClr val="bg2"/>
                  </a:solidFill>
                </a:rPr>
                <a:t> 2021)</a:t>
              </a:r>
              <a:endParaRPr lang="en-GB" sz="1400" dirty="0">
                <a:solidFill>
                  <a:schemeClr val="bg2"/>
                </a:solidFill>
              </a:endParaRPr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0D65B2EE-BBE1-42DD-AA08-C9C0F6088B5B}"/>
                </a:ext>
              </a:extLst>
            </p:cNvPr>
            <p:cNvSpPr txBox="1">
              <a:spLocks/>
            </p:cNvSpPr>
            <p:nvPr/>
          </p:nvSpPr>
          <p:spPr>
            <a:xfrm>
              <a:off x="3960321" y="3612698"/>
              <a:ext cx="3710479" cy="846386"/>
            </a:xfrm>
            <a:prstGeom prst="rect">
              <a:avLst/>
            </a:prstGeom>
          </p:spPr>
          <p:txBody>
            <a:bodyPr vert="horz" wrap="square" lIns="91440" tIns="45720" rIns="91440" bIns="45720" numCol="1" spcCol="540000" rtlCol="0" anchor="t">
              <a:spAutoFit/>
            </a:bodyPr>
            <a:lstStyle>
              <a:lvl1pPr marL="612000" indent="-612000" algn="l" defTabSz="914400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3"/>
                </a:buClr>
                <a:buSzPct val="180000"/>
                <a:buFont typeface="Grantipo" panose="00000500000000000000" pitchFamily="50" charset="0"/>
                <a:buChar char="—"/>
                <a:defRPr sz="1600" kern="1200">
                  <a:solidFill>
                    <a:schemeClr val="tx1"/>
                  </a:solidFill>
                  <a:latin typeface="Grantipo" panose="00000500000000000000" pitchFamily="50" charset="0"/>
                  <a:ea typeface="Grantipo" charset="0"/>
                  <a:cs typeface="Grantipo" charset="0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36000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cap="all" dirty="0">
                  <a:solidFill>
                    <a:schemeClr val="bg2"/>
                  </a:solidFill>
                  <a:latin typeface="Grantipo SemiBold" panose="00000700000000000000" pitchFamily="50" charset="0"/>
                </a:rPr>
                <a:t>MASTER’s</a:t>
              </a:r>
              <a:endParaRPr lang="lt-LT" cap="all" dirty="0">
                <a:solidFill>
                  <a:schemeClr val="bg2"/>
                </a:solidFill>
                <a:latin typeface="Grantipo SemiBold" panose="00000700000000000000" pitchFamily="50" charset="0"/>
              </a:endParaRPr>
            </a:p>
            <a:p>
              <a:pPr marL="360000" indent="-360000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Grantipo" panose="00000500000000000000" pitchFamily="50" charset="0"/>
                <a:buChar char="–"/>
              </a:pPr>
              <a:r>
                <a:rPr lang="fr-FR" sz="1400" dirty="0">
                  <a:solidFill>
                    <a:schemeClr val="bg2"/>
                  </a:solidFill>
                </a:rPr>
                <a:t>2 joint programmes (</a:t>
              </a:r>
              <a:r>
                <a:rPr lang="lt-LT" sz="1400" dirty="0" err="1">
                  <a:solidFill>
                    <a:schemeClr val="bg2"/>
                  </a:solidFill>
                </a:rPr>
                <a:t>from</a:t>
              </a:r>
              <a:r>
                <a:rPr lang="lt-LT" sz="1400" dirty="0">
                  <a:solidFill>
                    <a:schemeClr val="bg2"/>
                  </a:solidFill>
                </a:rPr>
                <a:t> </a:t>
              </a:r>
              <a:r>
                <a:rPr lang="fr-FR" sz="1400" dirty="0">
                  <a:solidFill>
                    <a:schemeClr val="bg2"/>
                  </a:solidFill>
                </a:rPr>
                <a:t>Sep 2021)</a:t>
              </a:r>
            </a:p>
            <a:p>
              <a:pPr marL="360000" indent="-360000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Grantipo" panose="00000500000000000000" pitchFamily="50" charset="0"/>
                <a:buChar char="–"/>
              </a:pPr>
              <a:r>
                <a:rPr lang="fr-FR" sz="1400" dirty="0" err="1">
                  <a:solidFill>
                    <a:schemeClr val="bg2"/>
                  </a:solidFill>
                </a:rPr>
                <a:t>Specialisation</a:t>
              </a:r>
              <a:r>
                <a:rPr lang="fr-FR" sz="1400" dirty="0">
                  <a:solidFill>
                    <a:schemeClr val="bg2"/>
                  </a:solidFill>
                </a:rPr>
                <a:t> courses (</a:t>
              </a:r>
              <a:r>
                <a:rPr lang="lt-LT" sz="1400" dirty="0" err="1">
                  <a:solidFill>
                    <a:schemeClr val="bg2"/>
                  </a:solidFill>
                </a:rPr>
                <a:t>from</a:t>
              </a:r>
              <a:r>
                <a:rPr lang="en-US" sz="1400" dirty="0">
                  <a:solidFill>
                    <a:schemeClr val="bg2"/>
                  </a:solidFill>
                </a:rPr>
                <a:t> </a:t>
              </a:r>
              <a:r>
                <a:rPr lang="fr-FR" sz="1400" dirty="0">
                  <a:solidFill>
                    <a:schemeClr val="bg2"/>
                  </a:solidFill>
                </a:rPr>
                <a:t>Sep 2021)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5E376F13-BE00-40DE-B625-F9DC2A11FF5D}"/>
                </a:ext>
              </a:extLst>
            </p:cNvPr>
            <p:cNvSpPr txBox="1">
              <a:spLocks/>
            </p:cNvSpPr>
            <p:nvPr/>
          </p:nvSpPr>
          <p:spPr>
            <a:xfrm>
              <a:off x="7948329" y="3663331"/>
              <a:ext cx="3434855" cy="630942"/>
            </a:xfrm>
            <a:prstGeom prst="rect">
              <a:avLst/>
            </a:prstGeom>
          </p:spPr>
          <p:txBody>
            <a:bodyPr vert="horz" wrap="square" lIns="91440" tIns="45720" rIns="91440" bIns="45720" numCol="1" spcCol="540000" rtlCol="0" anchor="t">
              <a:spAutoFit/>
            </a:bodyPr>
            <a:lstStyle>
              <a:lvl1pPr marL="612000" indent="-612000" algn="l" defTabSz="914400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3"/>
                </a:buClr>
                <a:buSzPct val="180000"/>
                <a:buFont typeface="Grantipo" panose="00000500000000000000" pitchFamily="50" charset="0"/>
                <a:buChar char="—"/>
                <a:defRPr sz="1600" kern="1200">
                  <a:solidFill>
                    <a:schemeClr val="tx1"/>
                  </a:solidFill>
                  <a:latin typeface="Grantipo" panose="00000500000000000000" pitchFamily="50" charset="0"/>
                  <a:ea typeface="Grantipo" charset="0"/>
                  <a:cs typeface="Grantipo" charset="0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36000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cap="all" dirty="0">
                  <a:solidFill>
                    <a:schemeClr val="bg2"/>
                  </a:solidFill>
                  <a:latin typeface="Grantipo SemiBold" panose="00000700000000000000" pitchFamily="50" charset="0"/>
                </a:rPr>
                <a:t>Ph.D.:</a:t>
              </a:r>
              <a:endParaRPr lang="lt-LT" cap="all" dirty="0">
                <a:solidFill>
                  <a:schemeClr val="bg2"/>
                </a:solidFill>
                <a:latin typeface="Grantipo SemiBold" panose="00000700000000000000" pitchFamily="50" charset="0"/>
              </a:endParaRPr>
            </a:p>
            <a:p>
              <a:pPr marL="360000" indent="-360000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Grantipo" panose="00000500000000000000" pitchFamily="50" charset="0"/>
                <a:buChar char="–"/>
              </a:pPr>
              <a:r>
                <a:rPr lang="fr-FR" sz="1400" dirty="0">
                  <a:solidFill>
                    <a:schemeClr val="bg2"/>
                  </a:solidFill>
                </a:rPr>
                <a:t>1 joint programme (</a:t>
              </a:r>
              <a:r>
                <a:rPr lang="lt-LT" sz="1400" dirty="0" err="1">
                  <a:solidFill>
                    <a:schemeClr val="bg2"/>
                  </a:solidFill>
                </a:rPr>
                <a:t>from</a:t>
              </a:r>
              <a:r>
                <a:rPr lang="lt-LT" sz="1400" dirty="0">
                  <a:solidFill>
                    <a:schemeClr val="bg2"/>
                  </a:solidFill>
                </a:rPr>
                <a:t> </a:t>
              </a:r>
              <a:r>
                <a:rPr lang="fr-FR" sz="1400" dirty="0">
                  <a:solidFill>
                    <a:schemeClr val="bg2"/>
                  </a:solidFill>
                </a:rPr>
                <a:t>Sep 2021)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D98F2E-A4B6-4F2E-A705-A5DA402A9BF2}"/>
              </a:ext>
            </a:extLst>
          </p:cNvPr>
          <p:cNvCxnSpPr>
            <a:cxnSpLocks/>
          </p:cNvCxnSpPr>
          <p:nvPr/>
        </p:nvCxnSpPr>
        <p:spPr>
          <a:xfrm>
            <a:off x="783060" y="769361"/>
            <a:ext cx="0" cy="955263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B399672-8140-4383-9B75-F7BC6AEB66B3}"/>
              </a:ext>
            </a:extLst>
          </p:cNvPr>
          <p:cNvGrpSpPr/>
          <p:nvPr/>
        </p:nvGrpSpPr>
        <p:grpSpPr>
          <a:xfrm>
            <a:off x="5756767" y="5367380"/>
            <a:ext cx="5468001" cy="523221"/>
            <a:chOff x="825759" y="4893013"/>
            <a:chExt cx="5468001" cy="523221"/>
          </a:xfrm>
        </p:grpSpPr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CC24E1BF-80EC-4B33-AE4F-72837A3D270A}"/>
                </a:ext>
              </a:extLst>
            </p:cNvPr>
            <p:cNvSpPr txBox="1">
              <a:spLocks/>
            </p:cNvSpPr>
            <p:nvPr/>
          </p:nvSpPr>
          <p:spPr>
            <a:xfrm>
              <a:off x="825759" y="4893014"/>
              <a:ext cx="2653881" cy="523220"/>
            </a:xfrm>
            <a:prstGeom prst="rect">
              <a:avLst/>
            </a:prstGeom>
          </p:spPr>
          <p:txBody>
            <a:bodyPr vert="horz" wrap="square" lIns="91440" tIns="45720" rIns="91440" bIns="45720" numCol="1" spcCol="540000" rtlCol="0" anchor="t">
              <a:spAutoFit/>
            </a:bodyPr>
            <a:lstStyle>
              <a:lvl1pPr marL="612000" indent="-612000" algn="l" defTabSz="914400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3"/>
                </a:buClr>
                <a:buSzPct val="180000"/>
                <a:buFont typeface="Grantipo" panose="00000500000000000000" pitchFamily="50" charset="0"/>
                <a:buChar char="—"/>
                <a:defRPr sz="1600" kern="1200">
                  <a:solidFill>
                    <a:schemeClr val="tx1"/>
                  </a:solidFill>
                  <a:latin typeface="Grantipo" panose="00000500000000000000" pitchFamily="50" charset="0"/>
                  <a:ea typeface="Grantipo" charset="0"/>
                  <a:cs typeface="Grantipo" charset="0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Grantipo" panose="00000500000000000000" pitchFamily="50" charset="0"/>
                <a:buChar char="–"/>
              </a:pPr>
              <a:r>
                <a:rPr lang="fr-FR" sz="1400" dirty="0">
                  <a:solidFill>
                    <a:schemeClr val="bg2"/>
                  </a:solidFill>
                </a:rPr>
                <a:t>Qualification </a:t>
              </a:r>
              <a:r>
                <a:rPr lang="fr-FR" sz="1400" dirty="0" err="1">
                  <a:solidFill>
                    <a:schemeClr val="bg2"/>
                  </a:solidFill>
                </a:rPr>
                <a:t>development</a:t>
              </a:r>
              <a:r>
                <a:rPr lang="fr-FR" sz="1400" dirty="0">
                  <a:solidFill>
                    <a:schemeClr val="bg2"/>
                  </a:solidFill>
                </a:rPr>
                <a:t> courses (</a:t>
              </a:r>
              <a:r>
                <a:rPr lang="lt-LT" sz="1400" dirty="0" err="1">
                  <a:solidFill>
                    <a:schemeClr val="bg2"/>
                  </a:solidFill>
                </a:rPr>
                <a:t>from</a:t>
              </a:r>
              <a:r>
                <a:rPr lang="lt-LT" sz="1400" dirty="0">
                  <a:solidFill>
                    <a:schemeClr val="bg2"/>
                  </a:solidFill>
                </a:rPr>
                <a:t> </a:t>
              </a:r>
              <a:r>
                <a:rPr lang="fr-FR" sz="1400" dirty="0">
                  <a:solidFill>
                    <a:schemeClr val="bg2"/>
                  </a:solidFill>
                </a:rPr>
                <a:t>Mar 2021)</a:t>
              </a: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CAE1DB4F-1D09-4022-A497-99DDD8A6658D}"/>
                </a:ext>
              </a:extLst>
            </p:cNvPr>
            <p:cNvSpPr txBox="1">
              <a:spLocks/>
            </p:cNvSpPr>
            <p:nvPr/>
          </p:nvSpPr>
          <p:spPr>
            <a:xfrm>
              <a:off x="3960322" y="4893013"/>
              <a:ext cx="2333438" cy="523220"/>
            </a:xfrm>
            <a:prstGeom prst="rect">
              <a:avLst/>
            </a:prstGeom>
          </p:spPr>
          <p:txBody>
            <a:bodyPr vert="horz" wrap="square" lIns="91440" tIns="45720" rIns="91440" bIns="45720" numCol="1" spcCol="540000" rtlCol="0" anchor="t">
              <a:spAutoFit/>
            </a:bodyPr>
            <a:lstStyle>
              <a:lvl1pPr marL="612000" indent="-612000" algn="l" defTabSz="914400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3"/>
                </a:buClr>
                <a:buSzPct val="180000"/>
                <a:buFont typeface="Grantipo" panose="00000500000000000000" pitchFamily="50" charset="0"/>
                <a:buChar char="—"/>
                <a:defRPr sz="1600" kern="1200">
                  <a:solidFill>
                    <a:schemeClr val="tx1"/>
                  </a:solidFill>
                  <a:latin typeface="Grantipo" panose="00000500000000000000" pitchFamily="50" charset="0"/>
                  <a:ea typeface="Grantipo" charset="0"/>
                  <a:cs typeface="Grantipo" charset="0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 charset="-120"/>
                <a:buChar char="│"/>
                <a:defRPr sz="1560" kern="1200">
                  <a:solidFill>
                    <a:schemeClr val="tx1"/>
                  </a:solidFill>
                  <a:latin typeface="Grantipo" charset="0"/>
                  <a:ea typeface="Grantipo" charset="0"/>
                  <a:cs typeface="Grantipo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Grantipo" panose="00000500000000000000" pitchFamily="50" charset="0"/>
                <a:buChar char="–"/>
              </a:pPr>
              <a:r>
                <a:rPr lang="fr-FR" sz="1400" dirty="0" err="1">
                  <a:solidFill>
                    <a:schemeClr val="bg2"/>
                  </a:solidFill>
                </a:rPr>
                <a:t>Specialisation</a:t>
              </a:r>
              <a:r>
                <a:rPr lang="fr-FR" sz="1400" dirty="0">
                  <a:solidFill>
                    <a:schemeClr val="bg2"/>
                  </a:solidFill>
                </a:rPr>
                <a:t> courses</a:t>
              </a:r>
              <a:br>
                <a:rPr lang="lt-LT" sz="1400" dirty="0">
                  <a:solidFill>
                    <a:schemeClr val="bg2"/>
                  </a:solidFill>
                </a:rPr>
              </a:br>
              <a:r>
                <a:rPr lang="fr-FR" sz="1400" dirty="0">
                  <a:solidFill>
                    <a:schemeClr val="bg2"/>
                  </a:solidFill>
                </a:rPr>
                <a:t>(</a:t>
              </a:r>
              <a:r>
                <a:rPr lang="lt-LT" sz="1400" dirty="0" err="1">
                  <a:solidFill>
                    <a:schemeClr val="bg2"/>
                  </a:solidFill>
                </a:rPr>
                <a:t>from</a:t>
              </a:r>
              <a:r>
                <a:rPr lang="lt-LT" sz="1400" dirty="0">
                  <a:solidFill>
                    <a:schemeClr val="bg2"/>
                  </a:solidFill>
                </a:rPr>
                <a:t> </a:t>
              </a:r>
              <a:r>
                <a:rPr lang="fr-FR" sz="1400" dirty="0">
                  <a:solidFill>
                    <a:schemeClr val="bg2"/>
                  </a:solidFill>
                </a:rPr>
                <a:t>Sep 2021)</a:t>
              </a:r>
            </a:p>
          </p:txBody>
        </p:sp>
      </p:grpSp>
      <p:sp>
        <p:nvSpPr>
          <p:cNvPr id="23" name="Title 5">
            <a:extLst>
              <a:ext uri="{FF2B5EF4-FFF2-40B4-BE49-F238E27FC236}">
                <a16:creationId xmlns:a16="http://schemas.microsoft.com/office/drawing/2014/main" id="{DF50B80E-918C-4CC0-8690-A8E2227D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769361"/>
            <a:ext cx="9666886" cy="584520"/>
          </a:xfrm>
        </p:spPr>
        <p:txBody>
          <a:bodyPr/>
          <a:lstStyle/>
          <a:p>
            <a:r>
              <a:rPr lang="lt-LT" dirty="0"/>
              <a:t>A </a:t>
            </a:r>
            <a:r>
              <a:rPr lang="lt-LT" dirty="0" err="1"/>
              <a:t>comprehensive</a:t>
            </a:r>
            <a:r>
              <a:rPr lang="lt-LT" dirty="0"/>
              <a:t> </a:t>
            </a:r>
            <a:r>
              <a:rPr lang="lt-LT" dirty="0" err="1"/>
              <a:t>academic</a:t>
            </a:r>
            <a:r>
              <a:rPr lang="en-GB" dirty="0"/>
              <a:t> o</a:t>
            </a:r>
            <a:r>
              <a:rPr lang="lt-LT" dirty="0" err="1"/>
              <a:t>ffer</a:t>
            </a:r>
            <a:endParaRPr lang="lt-LT" dirty="0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6D3A2F91-CF8E-4341-95D3-04939E39C8CA}"/>
              </a:ext>
            </a:extLst>
          </p:cNvPr>
          <p:cNvSpPr txBox="1">
            <a:spLocks/>
          </p:cNvSpPr>
          <p:nvPr/>
        </p:nvSpPr>
        <p:spPr>
          <a:xfrm>
            <a:off x="1074421" y="1353880"/>
            <a:ext cx="7907122" cy="561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1600" b="0" i="0" kern="1200" cap="all" baseline="0">
                <a:solidFill>
                  <a:srgbClr val="346FFD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FROM SCHOOLS TO PROFESSIONALS: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967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D951671-321D-4529-87A1-9A6F26FEB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3721" y="822960"/>
            <a:ext cx="2860120" cy="557230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BBC393-1A9D-4A2C-9929-E975C7A4F09A}"/>
              </a:ext>
            </a:extLst>
          </p:cNvPr>
          <p:cNvCxnSpPr>
            <a:cxnSpLocks/>
          </p:cNvCxnSpPr>
          <p:nvPr/>
        </p:nvCxnSpPr>
        <p:spPr>
          <a:xfrm>
            <a:off x="8431399" y="3730917"/>
            <a:ext cx="2056671" cy="0"/>
          </a:xfrm>
          <a:prstGeom prst="line">
            <a:avLst/>
          </a:prstGeom>
          <a:ln w="15875" cap="rnd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91C43C-743E-485A-87FE-1F6D685A6F5C}"/>
              </a:ext>
            </a:extLst>
          </p:cNvPr>
          <p:cNvCxnSpPr>
            <a:cxnSpLocks/>
          </p:cNvCxnSpPr>
          <p:nvPr/>
        </p:nvCxnSpPr>
        <p:spPr>
          <a:xfrm>
            <a:off x="8431399" y="4035972"/>
            <a:ext cx="1437820" cy="1483734"/>
          </a:xfrm>
          <a:prstGeom prst="line">
            <a:avLst/>
          </a:prstGeom>
          <a:ln w="15875" cap="rnd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4E35F03-4678-4DD1-86AA-97FA72ED678B}"/>
              </a:ext>
            </a:extLst>
          </p:cNvPr>
          <p:cNvSpPr/>
          <p:nvPr/>
        </p:nvSpPr>
        <p:spPr>
          <a:xfrm>
            <a:off x="1" y="0"/>
            <a:ext cx="8500228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23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D9C0FC3-FA5C-46C9-A3E3-074A54B7A7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1669" y="2675626"/>
            <a:ext cx="4718854" cy="2954879"/>
          </a:xfrm>
        </p:spPr>
        <p:txBody>
          <a:bodyPr numCol="1"/>
          <a:lstStyle/>
          <a:p>
            <a:r>
              <a:rPr lang="en-GB" sz="1400" dirty="0"/>
              <a:t>Creation of a joint mobility office </a:t>
            </a:r>
          </a:p>
          <a:p>
            <a:r>
              <a:rPr lang="en-GB" sz="1400" dirty="0"/>
              <a:t>Development of a common mobility package </a:t>
            </a:r>
          </a:p>
          <a:p>
            <a:r>
              <a:rPr lang="en-GB" sz="1400" dirty="0"/>
              <a:t>Facilitation of mobility within EU-CONEXUS partners (physical, virtual, blended)</a:t>
            </a:r>
          </a:p>
          <a:p>
            <a:r>
              <a:rPr lang="en-GB" sz="1400" dirty="0"/>
              <a:t>Short mobility for students and staff </a:t>
            </a:r>
          </a:p>
          <a:p>
            <a:r>
              <a:rPr lang="en-GB" sz="1400" dirty="0"/>
              <a:t>Implementation of Erasmus Without Paper</a:t>
            </a:r>
          </a:p>
          <a:p>
            <a:r>
              <a:rPr lang="en-GB" sz="1400" dirty="0"/>
              <a:t>Intra EU-CONEXUS student card</a:t>
            </a:r>
          </a:p>
        </p:txBody>
      </p:sp>
      <p:sp>
        <p:nvSpPr>
          <p:cNvPr id="10" name="ZoneTexte 4">
            <a:extLst>
              <a:ext uri="{FF2B5EF4-FFF2-40B4-BE49-F238E27FC236}">
                <a16:creationId xmlns:a16="http://schemas.microsoft.com/office/drawing/2014/main" id="{104014CB-F686-45AE-BBE6-816A7DF1E862}"/>
              </a:ext>
            </a:extLst>
          </p:cNvPr>
          <p:cNvSpPr txBox="1"/>
          <p:nvPr/>
        </p:nvSpPr>
        <p:spPr>
          <a:xfrm>
            <a:off x="7396508" y="805256"/>
            <a:ext cx="8441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200">
                <a:latin typeface="Grantipo" panose="00000500000000000000" pitchFamily="50" charset="0"/>
              </a:rPr>
              <a:t>Students</a:t>
            </a:r>
            <a:endParaRPr lang="fr-FR" sz="1200" dirty="0">
              <a:latin typeface="Grantipo" panose="00000500000000000000" pitchFamily="50" charset="0"/>
            </a:endParaRPr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AD2CD915-EB15-4719-9571-6796D651E255}"/>
              </a:ext>
            </a:extLst>
          </p:cNvPr>
          <p:cNvSpPr txBox="1"/>
          <p:nvPr/>
        </p:nvSpPr>
        <p:spPr>
          <a:xfrm>
            <a:off x="6901924" y="1334369"/>
            <a:ext cx="133877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200">
                <a:latin typeface="Grantipo" panose="00000500000000000000" pitchFamily="50" charset="0"/>
              </a:rPr>
              <a:t> Ph. D students</a:t>
            </a:r>
            <a:endParaRPr lang="fr-FR" sz="1200" dirty="0">
              <a:latin typeface="Grantipo" panose="00000500000000000000" pitchFamily="50" charset="0"/>
            </a:endParaRPr>
          </a:p>
        </p:txBody>
      </p:sp>
      <p:sp>
        <p:nvSpPr>
          <p:cNvPr id="12" name="ZoneTexte 4">
            <a:extLst>
              <a:ext uri="{FF2B5EF4-FFF2-40B4-BE49-F238E27FC236}">
                <a16:creationId xmlns:a16="http://schemas.microsoft.com/office/drawing/2014/main" id="{2DD31073-9A15-4943-9625-9BE41BB8CB27}"/>
              </a:ext>
            </a:extLst>
          </p:cNvPr>
          <p:cNvSpPr txBox="1"/>
          <p:nvPr/>
        </p:nvSpPr>
        <p:spPr>
          <a:xfrm>
            <a:off x="5802280" y="1863482"/>
            <a:ext cx="24384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200">
                <a:latin typeface="Grantipo" panose="00000500000000000000" pitchFamily="50" charset="0"/>
              </a:rPr>
              <a:t>Teaching and research staff</a:t>
            </a:r>
            <a:endParaRPr lang="fr-FR" sz="1200" dirty="0">
              <a:latin typeface="Grantipo" panose="00000500000000000000" pitchFamily="50" charset="0"/>
            </a:endParaRPr>
          </a:p>
        </p:txBody>
      </p:sp>
      <p:sp>
        <p:nvSpPr>
          <p:cNvPr id="13" name="ZoneTexte 4">
            <a:extLst>
              <a:ext uri="{FF2B5EF4-FFF2-40B4-BE49-F238E27FC236}">
                <a16:creationId xmlns:a16="http://schemas.microsoft.com/office/drawing/2014/main" id="{5214746B-A3CA-4DA4-A6C0-41DE57006518}"/>
              </a:ext>
            </a:extLst>
          </p:cNvPr>
          <p:cNvSpPr txBox="1"/>
          <p:nvPr/>
        </p:nvSpPr>
        <p:spPr>
          <a:xfrm>
            <a:off x="5482914" y="2376457"/>
            <a:ext cx="28207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200">
                <a:latin typeface="Grantipo" panose="00000500000000000000" pitchFamily="50" charset="0"/>
              </a:rPr>
              <a:t>Administration and services staff</a:t>
            </a:r>
            <a:endParaRPr lang="fr-FR" sz="1200" dirty="0">
              <a:latin typeface="Grantipo" panose="00000500000000000000" pitchFamily="50" charset="0"/>
            </a:endParaRPr>
          </a:p>
        </p:txBody>
      </p:sp>
      <p:sp>
        <p:nvSpPr>
          <p:cNvPr id="20" name="ZoneTexte 4">
            <a:extLst>
              <a:ext uri="{FF2B5EF4-FFF2-40B4-BE49-F238E27FC236}">
                <a16:creationId xmlns:a16="http://schemas.microsoft.com/office/drawing/2014/main" id="{A12D1E1F-1C94-4C7D-B793-0869CAE749B1}"/>
              </a:ext>
            </a:extLst>
          </p:cNvPr>
          <p:cNvSpPr txBox="1"/>
          <p:nvPr/>
        </p:nvSpPr>
        <p:spPr>
          <a:xfrm rot="1832966">
            <a:off x="9153624" y="2521737"/>
            <a:ext cx="5184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2000" b="1" dirty="0">
                <a:solidFill>
                  <a:schemeClr val="accent3"/>
                </a:solidFill>
                <a:latin typeface="Grantipo" panose="00000500000000000000" pitchFamily="50" charset="0"/>
              </a:rPr>
              <a:t>5</a:t>
            </a:r>
            <a:r>
              <a:rPr lang="en-US" sz="2000" b="1" dirty="0">
                <a:solidFill>
                  <a:schemeClr val="accent3"/>
                </a:solidFill>
                <a:latin typeface="Grantipo" panose="00000500000000000000" pitchFamily="50" charset="0"/>
              </a:rPr>
              <a:t>%</a:t>
            </a:r>
            <a:endParaRPr lang="fr-FR" sz="2000" b="1" dirty="0">
              <a:solidFill>
                <a:schemeClr val="accent3"/>
              </a:solidFill>
              <a:latin typeface="Grantipo" panose="00000500000000000000" pitchFamily="50" charset="0"/>
            </a:endParaRPr>
          </a:p>
        </p:txBody>
      </p:sp>
      <p:sp>
        <p:nvSpPr>
          <p:cNvPr id="23" name="ZoneTexte 4">
            <a:extLst>
              <a:ext uri="{FF2B5EF4-FFF2-40B4-BE49-F238E27FC236}">
                <a16:creationId xmlns:a16="http://schemas.microsoft.com/office/drawing/2014/main" id="{C15F4301-53D8-4544-8D67-06B994AC69FD}"/>
              </a:ext>
            </a:extLst>
          </p:cNvPr>
          <p:cNvSpPr txBox="1"/>
          <p:nvPr/>
        </p:nvSpPr>
        <p:spPr>
          <a:xfrm rot="2720399">
            <a:off x="9746739" y="2339078"/>
            <a:ext cx="5184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2000" b="1" dirty="0">
                <a:solidFill>
                  <a:schemeClr val="accent3"/>
                </a:solidFill>
                <a:latin typeface="Grantipo" panose="00000500000000000000" pitchFamily="50" charset="0"/>
              </a:rPr>
              <a:t>10</a:t>
            </a:r>
            <a:r>
              <a:rPr lang="en-US" sz="1600" b="1" dirty="0">
                <a:solidFill>
                  <a:schemeClr val="accent3"/>
                </a:solidFill>
                <a:latin typeface="Grantipo" panose="00000500000000000000" pitchFamily="50" charset="0"/>
              </a:rPr>
              <a:t>%</a:t>
            </a:r>
            <a:endParaRPr lang="fr-FR" sz="1600" b="1" dirty="0">
              <a:solidFill>
                <a:schemeClr val="accent3"/>
              </a:solidFill>
              <a:latin typeface="Grantipo" panose="00000500000000000000" pitchFamily="50" charset="0"/>
            </a:endParaRPr>
          </a:p>
        </p:txBody>
      </p:sp>
      <p:sp>
        <p:nvSpPr>
          <p:cNvPr id="29" name="ZoneTexte 4">
            <a:extLst>
              <a:ext uri="{FF2B5EF4-FFF2-40B4-BE49-F238E27FC236}">
                <a16:creationId xmlns:a16="http://schemas.microsoft.com/office/drawing/2014/main" id="{8A5A26E9-9410-477F-B997-237A0A0CEA27}"/>
              </a:ext>
            </a:extLst>
          </p:cNvPr>
          <p:cNvSpPr txBox="1"/>
          <p:nvPr/>
        </p:nvSpPr>
        <p:spPr>
          <a:xfrm rot="19798241">
            <a:off x="9754777" y="5536452"/>
            <a:ext cx="61157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Grantipo" panose="00000500000000000000" pitchFamily="50" charset="0"/>
              </a:rPr>
              <a:t>10</a:t>
            </a:r>
            <a:r>
              <a:rPr lang="en-US" sz="1600" b="1" dirty="0">
                <a:solidFill>
                  <a:schemeClr val="accent2"/>
                </a:solidFill>
                <a:latin typeface="Grantipo" panose="00000500000000000000" pitchFamily="50" charset="0"/>
              </a:rPr>
              <a:t>%</a:t>
            </a:r>
            <a:endParaRPr lang="fr-FR" sz="1600" b="1" dirty="0">
              <a:solidFill>
                <a:schemeClr val="accent2"/>
              </a:solidFill>
              <a:latin typeface="Grantipo" panose="00000500000000000000" pitchFamily="50" charset="0"/>
            </a:endParaRPr>
          </a:p>
        </p:txBody>
      </p:sp>
      <p:sp>
        <p:nvSpPr>
          <p:cNvPr id="32" name="ZoneTexte 4">
            <a:extLst>
              <a:ext uri="{FF2B5EF4-FFF2-40B4-BE49-F238E27FC236}">
                <a16:creationId xmlns:a16="http://schemas.microsoft.com/office/drawing/2014/main" id="{84BDEDC8-8089-4188-A96E-E2F0A6DEB331}"/>
              </a:ext>
            </a:extLst>
          </p:cNvPr>
          <p:cNvSpPr txBox="1"/>
          <p:nvPr/>
        </p:nvSpPr>
        <p:spPr>
          <a:xfrm>
            <a:off x="8844407" y="5796004"/>
            <a:ext cx="5184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>
                <a:solidFill>
                  <a:schemeClr val="accent3"/>
                </a:solidFill>
                <a:latin typeface="Grantipo" panose="00000500000000000000" pitchFamily="50" charset="0"/>
              </a:rPr>
              <a:t>50</a:t>
            </a:r>
            <a:r>
              <a:rPr lang="en-US" sz="2000" b="1" dirty="0">
                <a:solidFill>
                  <a:schemeClr val="accent3"/>
                </a:solidFill>
                <a:latin typeface="Grantipo" panose="00000500000000000000" pitchFamily="50" charset="0"/>
              </a:rPr>
              <a:t>%</a:t>
            </a:r>
            <a:endParaRPr lang="fr-FR" sz="2000" b="1" dirty="0">
              <a:solidFill>
                <a:schemeClr val="accent3"/>
              </a:solidFill>
              <a:latin typeface="Grantipo" panose="00000500000000000000" pitchFamily="50" charset="0"/>
            </a:endParaRPr>
          </a:p>
        </p:txBody>
      </p:sp>
      <p:sp>
        <p:nvSpPr>
          <p:cNvPr id="33" name="ZoneTexte 4">
            <a:extLst>
              <a:ext uri="{FF2B5EF4-FFF2-40B4-BE49-F238E27FC236}">
                <a16:creationId xmlns:a16="http://schemas.microsoft.com/office/drawing/2014/main" id="{B64EB86A-747D-4C8A-B231-3755ED3EA26D}"/>
              </a:ext>
            </a:extLst>
          </p:cNvPr>
          <p:cNvSpPr txBox="1"/>
          <p:nvPr/>
        </p:nvSpPr>
        <p:spPr>
          <a:xfrm rot="18249433">
            <a:off x="10400585" y="4567399"/>
            <a:ext cx="5184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2000" b="1" dirty="0">
                <a:solidFill>
                  <a:schemeClr val="accent3"/>
                </a:solidFill>
                <a:latin typeface="Grantipo" panose="00000500000000000000" pitchFamily="50" charset="0"/>
              </a:rPr>
              <a:t>30</a:t>
            </a:r>
            <a:r>
              <a:rPr lang="en-US" sz="2000" b="1" dirty="0">
                <a:solidFill>
                  <a:schemeClr val="accent3"/>
                </a:solidFill>
                <a:latin typeface="Grantipo" panose="00000500000000000000" pitchFamily="50" charset="0"/>
              </a:rPr>
              <a:t>%</a:t>
            </a:r>
            <a:endParaRPr lang="fr-FR" sz="2000" b="1" dirty="0">
              <a:solidFill>
                <a:schemeClr val="accent3"/>
              </a:solidFill>
              <a:latin typeface="Grantipo" panose="000005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9D9DF3-CE60-4B64-B39A-8C1163ED0969}"/>
              </a:ext>
            </a:extLst>
          </p:cNvPr>
          <p:cNvSpPr/>
          <p:nvPr/>
        </p:nvSpPr>
        <p:spPr>
          <a:xfrm>
            <a:off x="6116274" y="3545794"/>
            <a:ext cx="2187371" cy="24622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Grantipo" panose="00000500000000000000" pitchFamily="50" charset="0"/>
              </a:rPr>
              <a:t>Physical and/or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  <a:latin typeface="Grantipo" panose="00000500000000000000" pitchFamily="50" charset="0"/>
              </a:rPr>
              <a:t>virtual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Grantipo" panose="00000500000000000000" pitchFamily="50" charset="0"/>
              </a:rPr>
              <a:t>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  <a:latin typeface="Grantipo" panose="00000500000000000000" pitchFamily="50" charset="0"/>
              </a:rPr>
              <a:t>mobility</a:t>
            </a:r>
            <a:endParaRPr lang="fr-FR" sz="1000" dirty="0">
              <a:solidFill>
                <a:schemeClr val="bg1">
                  <a:lumMod val="50000"/>
                </a:schemeClr>
              </a:solidFill>
              <a:latin typeface="Grantipo" panose="00000500000000000000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7E2018-BD8B-45E3-97FE-9DDA6E445A4B}"/>
              </a:ext>
            </a:extLst>
          </p:cNvPr>
          <p:cNvSpPr/>
          <p:nvPr/>
        </p:nvSpPr>
        <p:spPr>
          <a:xfrm>
            <a:off x="6833245" y="3922232"/>
            <a:ext cx="1476128" cy="24622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Grantipo" panose="00000500000000000000" pitchFamily="50" charset="0"/>
              </a:rPr>
              <a:t>Physical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  <a:latin typeface="Grantipo" panose="00000500000000000000" pitchFamily="50" charset="0"/>
              </a:rPr>
              <a:t>mobility</a:t>
            </a:r>
            <a:endParaRPr lang="fr-FR" sz="1000" dirty="0">
              <a:solidFill>
                <a:schemeClr val="bg1">
                  <a:lumMod val="50000"/>
                </a:schemeClr>
              </a:solidFill>
              <a:latin typeface="Grantipo" panose="00000500000000000000" pitchFamily="50" charset="0"/>
            </a:endParaRPr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id="{03E51C13-E32B-416B-B2A9-6E03C4E9651C}"/>
              </a:ext>
            </a:extLst>
          </p:cNvPr>
          <p:cNvSpPr txBox="1">
            <a:spLocks/>
          </p:cNvSpPr>
          <p:nvPr/>
        </p:nvSpPr>
        <p:spPr>
          <a:xfrm>
            <a:off x="1074420" y="1007621"/>
            <a:ext cx="9666886" cy="58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 spc="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s-ES" dirty="0" err="1"/>
              <a:t>Blended</a:t>
            </a:r>
            <a:r>
              <a:rPr lang="es-ES" dirty="0"/>
              <a:t> </a:t>
            </a:r>
            <a:r>
              <a:rPr lang="es-ES" dirty="0" err="1"/>
              <a:t>mobility</a:t>
            </a:r>
            <a:endParaRPr lang="lt-LT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6322450F-4212-4A0A-8F57-1415D30D3C9E}"/>
              </a:ext>
            </a:extLst>
          </p:cNvPr>
          <p:cNvSpPr txBox="1">
            <a:spLocks/>
          </p:cNvSpPr>
          <p:nvPr/>
        </p:nvSpPr>
        <p:spPr>
          <a:xfrm>
            <a:off x="1074421" y="1592140"/>
            <a:ext cx="7907122" cy="561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1600" b="0" i="0" kern="1200" cap="all" baseline="0">
                <a:solidFill>
                  <a:srgbClr val="346FFD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Mobility objectives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64E384F-2F64-4FA6-A3AF-AFACFD9C1FF6}"/>
              </a:ext>
            </a:extLst>
          </p:cNvPr>
          <p:cNvCxnSpPr>
            <a:cxnSpLocks/>
          </p:cNvCxnSpPr>
          <p:nvPr/>
        </p:nvCxnSpPr>
        <p:spPr>
          <a:xfrm>
            <a:off x="783060" y="1007621"/>
            <a:ext cx="0" cy="955263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998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96822D-CDFF-46E1-A8B6-AA58D1278342}"/>
              </a:ext>
            </a:extLst>
          </p:cNvPr>
          <p:cNvSpPr/>
          <p:nvPr/>
        </p:nvSpPr>
        <p:spPr>
          <a:xfrm>
            <a:off x="0" y="1"/>
            <a:ext cx="570955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563" y="1896487"/>
            <a:ext cx="4107180" cy="4027633"/>
          </a:xfrm>
        </p:spPr>
        <p:txBody>
          <a:bodyPr lIns="0" tIns="0" rIns="0" bIns="0"/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 hub of </a:t>
            </a:r>
            <a:r>
              <a:rPr lang="en-US" dirty="0">
                <a:solidFill>
                  <a:schemeClr val="bg2"/>
                </a:solidFill>
              </a:rPr>
              <a:t>excellence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in Smart Urban C</a:t>
            </a:r>
            <a:r>
              <a:rPr lang="lt-LT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oa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stal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Sustainability</a:t>
            </a:r>
            <a:endParaRPr lang="es-E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6482446" y="1237862"/>
            <a:ext cx="4488180" cy="370743"/>
          </a:xfrm>
        </p:spPr>
        <p:txBody>
          <a:bodyPr>
            <a:spAutoFit/>
          </a:bodyPr>
          <a:lstStyle/>
          <a:p>
            <a:r>
              <a:rPr lang="es-ES" dirty="0"/>
              <a:t>SYNERGY AND INNOVATION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24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BE128D-7F87-403B-82B5-7F402F45DD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2446" y="1896487"/>
            <a:ext cx="4488180" cy="4210399"/>
          </a:xfrm>
        </p:spPr>
        <p:txBody>
          <a:bodyPr>
            <a:noAutofit/>
          </a:bodyPr>
          <a:lstStyle/>
          <a:p>
            <a:pPr marL="648000" indent="-648000">
              <a:buSzPct val="180000"/>
              <a:buFont typeface="Grantipo" panose="00000500000000000000" pitchFamily="50" charset="0"/>
              <a:buChar char="—"/>
            </a:pPr>
            <a:r>
              <a:rPr lang="en-GB" dirty="0"/>
              <a:t>A Joint Research Area:</a:t>
            </a:r>
            <a:endParaRPr lang="en-US" dirty="0"/>
          </a:p>
          <a:p>
            <a:pPr marL="972000" lvl="1" indent="-360000">
              <a:buSzPct val="180000"/>
              <a:buFont typeface="Grantipo" panose="00000500000000000000" pitchFamily="50" charset="0"/>
              <a:buChar char="–"/>
            </a:pPr>
            <a:r>
              <a:rPr lang="en-GB" sz="1400" dirty="0"/>
              <a:t>Life Sciences and Biotechnology</a:t>
            </a:r>
          </a:p>
          <a:p>
            <a:pPr marL="972000" lvl="1" indent="-360000">
              <a:buSzPct val="180000"/>
              <a:buFont typeface="Grantipo" panose="00000500000000000000" pitchFamily="50" charset="0"/>
              <a:buChar char="–"/>
            </a:pPr>
            <a:r>
              <a:rPr lang="en-GB" sz="1400" dirty="0" err="1"/>
              <a:t>Enviromental</a:t>
            </a:r>
            <a:r>
              <a:rPr lang="en-GB" sz="1400" dirty="0"/>
              <a:t> Sciences and Biodiversity </a:t>
            </a:r>
            <a:endParaRPr lang="en-US" sz="1400" dirty="0"/>
          </a:p>
          <a:p>
            <a:pPr marL="972000" lvl="1" indent="-360000">
              <a:buSzPct val="180000"/>
              <a:buFont typeface="Grantipo" panose="00000500000000000000" pitchFamily="50" charset="0"/>
              <a:buChar char="–"/>
            </a:pPr>
            <a:r>
              <a:rPr lang="en-GB" sz="1400" dirty="0"/>
              <a:t>Coastal Engineering </a:t>
            </a:r>
            <a:endParaRPr lang="en-US" sz="1400" dirty="0"/>
          </a:p>
          <a:p>
            <a:pPr marL="972000" lvl="1" indent="-360000">
              <a:buSzPct val="180000"/>
              <a:buFont typeface="Grantipo" panose="00000500000000000000" pitchFamily="50" charset="0"/>
              <a:buChar char="–"/>
            </a:pPr>
            <a:r>
              <a:rPr lang="en-GB" sz="1400" dirty="0"/>
              <a:t>Social Sciences, Culture and </a:t>
            </a:r>
            <a:br>
              <a:rPr lang="en-GB" sz="1400" dirty="0"/>
            </a:br>
            <a:r>
              <a:rPr lang="en-GB" sz="1400" dirty="0"/>
              <a:t>Human Sciences </a:t>
            </a:r>
          </a:p>
          <a:p>
            <a:pPr marL="648000" indent="-648000">
              <a:buSzPct val="180000"/>
              <a:buFont typeface="Grantipo" panose="00000500000000000000" pitchFamily="50" charset="0"/>
              <a:buChar char="—"/>
            </a:pPr>
            <a:r>
              <a:rPr lang="en-GB" dirty="0"/>
              <a:t>Development of joint research projects </a:t>
            </a:r>
          </a:p>
          <a:p>
            <a:pPr marL="648000" indent="-648000">
              <a:buSzPct val="180000"/>
              <a:buFont typeface="Grantipo" panose="00000500000000000000" pitchFamily="50" charset="0"/>
              <a:buChar char="—"/>
            </a:pPr>
            <a:r>
              <a:rPr lang="en-GB" dirty="0"/>
              <a:t>Wider training opportunities </a:t>
            </a:r>
          </a:p>
          <a:p>
            <a:pPr marL="648000" indent="-648000">
              <a:buSzPct val="180000"/>
              <a:buFont typeface="Grantipo" panose="00000500000000000000" pitchFamily="50" charset="0"/>
              <a:buChar char="—"/>
            </a:pPr>
            <a:r>
              <a:rPr lang="en-GB" dirty="0"/>
              <a:t>Access to 6 times more research infrastructures</a:t>
            </a:r>
          </a:p>
          <a:p>
            <a:pPr marL="648000" indent="-648000">
              <a:buSzPct val="180000"/>
              <a:buFont typeface="Grantipo" panose="00000500000000000000" pitchFamily="50" charset="0"/>
              <a:buChar char="—"/>
            </a:pPr>
            <a:r>
              <a:rPr lang="en-GB" dirty="0"/>
              <a:t>Joint Ph.D. programme</a:t>
            </a:r>
          </a:p>
          <a:p>
            <a:endParaRPr lang="lt-L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B9BCC55-B56C-454A-A89A-28F1C7236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878" y="963875"/>
            <a:ext cx="965624" cy="9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85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1DEB9-AE08-45C1-AA85-3C18354A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25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47F153-EDB3-4A87-8AD9-17BA8F6845DA}"/>
              </a:ext>
            </a:extLst>
          </p:cNvPr>
          <p:cNvSpPr/>
          <p:nvPr/>
        </p:nvSpPr>
        <p:spPr>
          <a:xfrm>
            <a:off x="2699654" y="989044"/>
            <a:ext cx="2893485" cy="592675"/>
          </a:xfrm>
          <a:prstGeom prst="roundRect">
            <a:avLst>
              <a:gd name="adj" fmla="val 50000"/>
            </a:avLst>
          </a:prstGeom>
          <a:solidFill>
            <a:schemeClr val="accent5">
              <a:alpha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DA62C0-3BB0-41DC-B6C3-E3F8F710E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342" y="2312790"/>
            <a:ext cx="9737852" cy="3129365"/>
          </a:xfrm>
        </p:spPr>
        <p:txBody>
          <a:bodyPr spcCol="792000"/>
          <a:lstStyle/>
          <a:p>
            <a:pPr marL="396000" indent="-396000" fontAlgn="base">
              <a:buSzPct val="120000"/>
              <a:buFont typeface="+mj-lt"/>
              <a:buAutoNum type="arabicPeriod"/>
            </a:pPr>
            <a:r>
              <a:rPr lang="en-GB" dirty="0"/>
              <a:t>European hub of expertise in Smart Urban Costal Development </a:t>
            </a:r>
          </a:p>
          <a:p>
            <a:pPr marL="396000" indent="-396000" fontAlgn="base">
              <a:buSzPct val="120000"/>
              <a:buFont typeface="+mj-lt"/>
              <a:buAutoNum type="arabicPeriod"/>
            </a:pPr>
            <a:r>
              <a:rPr lang="en-GB" dirty="0"/>
              <a:t>R&amp;D infrastructure and services: A gateway to joint R&amp;D and technology transfer services and project </a:t>
            </a:r>
          </a:p>
          <a:p>
            <a:pPr marL="396000" indent="-396000" fontAlgn="base">
              <a:buSzPct val="120000"/>
              <a:buFont typeface="+mj-lt"/>
              <a:buAutoNum type="arabicPeriod"/>
            </a:pPr>
            <a:r>
              <a:rPr lang="en-GB" dirty="0"/>
              <a:t>Inclusion of industry partners through design of programs,  teaching and practice to create talent </a:t>
            </a:r>
          </a:p>
          <a:p>
            <a:pPr marL="396000" indent="-396000" fontAlgn="base">
              <a:buSzPct val="120000"/>
              <a:buFont typeface="+mj-lt"/>
              <a:buAutoNum type="arabicPeriod"/>
            </a:pPr>
            <a:endParaRPr lang="en-GB" dirty="0"/>
          </a:p>
          <a:p>
            <a:pPr marL="396000" indent="-396000" fontAlgn="base">
              <a:buSzPct val="120000"/>
              <a:buFont typeface="+mj-lt"/>
              <a:buAutoNum type="arabicPeriod"/>
            </a:pPr>
            <a:r>
              <a:rPr lang="en-GB" dirty="0"/>
              <a:t>An alumni network : a pool of contacts for internship, jobs, mentoring </a:t>
            </a:r>
          </a:p>
          <a:p>
            <a:pPr marL="396000" indent="-396000" fontAlgn="base">
              <a:buSzPct val="120000"/>
              <a:buFont typeface="+mj-lt"/>
              <a:buAutoNum type="arabicPeriod"/>
            </a:pPr>
            <a:r>
              <a:rPr lang="en-GB" dirty="0"/>
              <a:t>Networking : International network of companies, industries, research, institutes, chambers of commerce </a:t>
            </a:r>
          </a:p>
          <a:p>
            <a:pPr marL="396000" indent="-396000" fontAlgn="base">
              <a:buSzPct val="120000"/>
              <a:buFont typeface="+mj-lt"/>
              <a:buAutoNum type="arabicPeriod"/>
            </a:pPr>
            <a:r>
              <a:rPr lang="en-GB" dirty="0"/>
              <a:t>Holistic approach to sustainable regional economic development and support public policies </a:t>
            </a:r>
          </a:p>
          <a:p>
            <a:pPr marL="396000" indent="-396000" fontAlgn="base">
              <a:buSzPct val="120000"/>
              <a:buFont typeface="+mj-lt"/>
              <a:buAutoNum type="arabicPeriod"/>
            </a:pP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A6DDD9F-40F9-4DDB-9D3B-5162870C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1030862"/>
            <a:ext cx="3709074" cy="538417"/>
          </a:xfrm>
        </p:spPr>
        <p:txBody>
          <a:bodyPr wrap="square">
            <a:spAutoFit/>
          </a:bodyPr>
          <a:lstStyle/>
          <a:p>
            <a:r>
              <a:rPr lang="lt-LT" dirty="0"/>
              <a:t>A </a:t>
            </a:r>
            <a:r>
              <a:rPr lang="lt-LT" dirty="0" err="1"/>
              <a:t>close</a:t>
            </a:r>
            <a:r>
              <a:rPr lang="lt-LT" dirty="0"/>
              <a:t> </a:t>
            </a:r>
            <a:r>
              <a:rPr lang="en-US" dirty="0"/>
              <a:t>   </a:t>
            </a:r>
            <a:r>
              <a:rPr lang="lt-LT" dirty="0" err="1">
                <a:solidFill>
                  <a:schemeClr val="bg2"/>
                </a:solidFill>
              </a:rPr>
              <a:t>industry</a:t>
            </a:r>
            <a:endParaRPr lang="lt-LT" dirty="0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037570-5017-4A1B-965D-6FB841247D5F}"/>
              </a:ext>
            </a:extLst>
          </p:cNvPr>
          <p:cNvSpPr/>
          <p:nvPr/>
        </p:nvSpPr>
        <p:spPr>
          <a:xfrm>
            <a:off x="4827038" y="989043"/>
            <a:ext cx="3181582" cy="592675"/>
          </a:xfrm>
          <a:prstGeom prst="roundRect">
            <a:avLst>
              <a:gd name="adj" fmla="val 50000"/>
            </a:avLst>
          </a:prstGeom>
          <a:solidFill>
            <a:schemeClr val="accent3">
              <a:alpha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01A8B7-DFA5-42C2-84F7-B4B9F5388545}"/>
              </a:ext>
            </a:extLst>
          </p:cNvPr>
          <p:cNvCxnSpPr>
            <a:cxnSpLocks/>
          </p:cNvCxnSpPr>
          <p:nvPr/>
        </p:nvCxnSpPr>
        <p:spPr>
          <a:xfrm>
            <a:off x="783060" y="1026989"/>
            <a:ext cx="0" cy="443085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2">
            <a:extLst>
              <a:ext uri="{FF2B5EF4-FFF2-40B4-BE49-F238E27FC236}">
                <a16:creationId xmlns:a16="http://schemas.microsoft.com/office/drawing/2014/main" id="{C43603D0-3AF6-4AC2-8B0A-916DF503918A}"/>
              </a:ext>
            </a:extLst>
          </p:cNvPr>
          <p:cNvSpPr txBox="1">
            <a:spLocks/>
          </p:cNvSpPr>
          <p:nvPr/>
        </p:nvSpPr>
        <p:spPr>
          <a:xfrm>
            <a:off x="5667163" y="1026989"/>
            <a:ext cx="5097936" cy="53841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 spc="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US" dirty="0">
                <a:solidFill>
                  <a:schemeClr val="bg2"/>
                </a:solidFill>
              </a:rPr>
              <a:t>u</a:t>
            </a:r>
            <a:r>
              <a:rPr lang="lt-LT" dirty="0" err="1">
                <a:solidFill>
                  <a:schemeClr val="bg2"/>
                </a:solidFill>
              </a:rPr>
              <a:t>niversity</a:t>
            </a:r>
            <a:r>
              <a:rPr lang="en-US" dirty="0">
                <a:solidFill>
                  <a:schemeClr val="bg2"/>
                </a:solidFill>
              </a:rPr>
              <a:t>    </a:t>
            </a:r>
            <a:r>
              <a:rPr lang="lt-LT" dirty="0" err="1"/>
              <a:t>cooperation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72639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FBCBB7-95C4-4B76-A6BE-FE89FD8042F0}"/>
              </a:ext>
            </a:extLst>
          </p:cNvPr>
          <p:cNvSpPr/>
          <p:nvPr/>
        </p:nvSpPr>
        <p:spPr>
          <a:xfrm>
            <a:off x="2064190" y="1575303"/>
            <a:ext cx="8084745" cy="3904215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45532A-B36E-4A92-BDFA-BDCBEA55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853" y="3119244"/>
            <a:ext cx="3918718" cy="584520"/>
          </a:xfrm>
        </p:spPr>
        <p:txBody>
          <a:bodyPr/>
          <a:lstStyle/>
          <a:p>
            <a:pPr algn="ctr"/>
            <a:r>
              <a:rPr lang="lt-LT" sz="2600" dirty="0" err="1">
                <a:solidFill>
                  <a:schemeClr val="bg2"/>
                </a:solidFill>
              </a:rPr>
              <a:t>An</a:t>
            </a:r>
            <a:r>
              <a:rPr lang="lt-LT" sz="2600" dirty="0">
                <a:solidFill>
                  <a:schemeClr val="bg2"/>
                </a:solidFill>
              </a:rPr>
              <a:t> </a:t>
            </a:r>
            <a:r>
              <a:rPr lang="lt-LT" sz="2600" dirty="0" err="1">
                <a:solidFill>
                  <a:schemeClr val="bg2"/>
                </a:solidFill>
              </a:rPr>
              <a:t>inter-university</a:t>
            </a:r>
            <a:r>
              <a:rPr lang="lt-LT" sz="2600" dirty="0">
                <a:solidFill>
                  <a:schemeClr val="bg2"/>
                </a:solidFill>
              </a:rPr>
              <a:t> </a:t>
            </a:r>
            <a:r>
              <a:rPr lang="lt-LT" sz="2600" dirty="0" err="1">
                <a:solidFill>
                  <a:schemeClr val="bg2"/>
                </a:solidFill>
              </a:rPr>
              <a:t>campus</a:t>
            </a:r>
            <a:r>
              <a:rPr lang="lt-LT" sz="2600" dirty="0">
                <a:solidFill>
                  <a:schemeClr val="bg2"/>
                </a:solidFill>
              </a:rPr>
              <a:t> </a:t>
            </a:r>
            <a:r>
              <a:rPr lang="lt-LT" sz="2600" dirty="0" err="1">
                <a:solidFill>
                  <a:schemeClr val="bg2"/>
                </a:solidFill>
              </a:rPr>
              <a:t>life</a:t>
            </a:r>
            <a:r>
              <a:rPr lang="lt-LT" sz="2600" dirty="0">
                <a:solidFill>
                  <a:schemeClr val="bg2"/>
                </a:solidFill>
              </a:rPr>
              <a:t> </a:t>
            </a:r>
            <a:endParaRPr lang="en-GB" sz="2600" dirty="0">
              <a:solidFill>
                <a:schemeClr val="bg2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314967-2DF4-4DD2-B6F3-4F43D3E72307}"/>
              </a:ext>
            </a:extLst>
          </p:cNvPr>
          <p:cNvSpPr/>
          <p:nvPr/>
        </p:nvSpPr>
        <p:spPr>
          <a:xfrm>
            <a:off x="466754" y="2883559"/>
            <a:ext cx="3615773" cy="10969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9738C6D-F512-421B-934C-C9DA08877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323" y="3071769"/>
            <a:ext cx="720565" cy="72056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FE177E3-D055-44D1-9C6E-35C49803A3A6}"/>
              </a:ext>
            </a:extLst>
          </p:cNvPr>
          <p:cNvSpPr txBox="1"/>
          <p:nvPr/>
        </p:nvSpPr>
        <p:spPr>
          <a:xfrm>
            <a:off x="1806050" y="3147171"/>
            <a:ext cx="1939455" cy="5944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Promotion of cultures and languages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F02400D-08AF-44D7-9BA6-946847079B95}"/>
              </a:ext>
            </a:extLst>
          </p:cNvPr>
          <p:cNvSpPr/>
          <p:nvPr/>
        </p:nvSpPr>
        <p:spPr>
          <a:xfrm>
            <a:off x="6556079" y="1031081"/>
            <a:ext cx="3265653" cy="109549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8AABEA-A716-413C-A804-80998A417F2F}"/>
              </a:ext>
            </a:extLst>
          </p:cNvPr>
          <p:cNvSpPr txBox="1"/>
          <p:nvPr/>
        </p:nvSpPr>
        <p:spPr>
          <a:xfrm>
            <a:off x="7891330" y="1248015"/>
            <a:ext cx="1296300" cy="5944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EU-CONEXUS festivals 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3A330C06-95E1-4BB4-AA64-B34B5D71F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13132" y="1184962"/>
            <a:ext cx="720565" cy="72056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88BD609-F74D-4278-82FD-98ACB8E60A81}"/>
              </a:ext>
            </a:extLst>
          </p:cNvPr>
          <p:cNvSpPr/>
          <p:nvPr/>
        </p:nvSpPr>
        <p:spPr>
          <a:xfrm>
            <a:off x="8459593" y="2917095"/>
            <a:ext cx="3265653" cy="109278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4F131-9710-406A-9DCA-332AEECB1D2F}"/>
              </a:ext>
            </a:extLst>
          </p:cNvPr>
          <p:cNvSpPr txBox="1"/>
          <p:nvPr/>
        </p:nvSpPr>
        <p:spPr>
          <a:xfrm>
            <a:off x="9794844" y="3266191"/>
            <a:ext cx="1296300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Sport events 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66349AB6-E6A8-4015-B817-B9548D88C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16646" y="3081895"/>
            <a:ext cx="720565" cy="72056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EEDCDB-7BEA-438D-8C49-708DB7080484}"/>
              </a:ext>
            </a:extLst>
          </p:cNvPr>
          <p:cNvSpPr/>
          <p:nvPr/>
        </p:nvSpPr>
        <p:spPr>
          <a:xfrm>
            <a:off x="2370268" y="4772961"/>
            <a:ext cx="3265653" cy="108329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BD6A029-9089-4338-840A-52CC7D2143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28332" y="4954460"/>
            <a:ext cx="737995" cy="72845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68B0C5B-9B77-47CA-9B6A-A6037EF559B9}"/>
              </a:ext>
            </a:extLst>
          </p:cNvPr>
          <p:cNvSpPr txBox="1"/>
          <p:nvPr/>
        </p:nvSpPr>
        <p:spPr>
          <a:xfrm>
            <a:off x="3711059" y="5157827"/>
            <a:ext cx="1631216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Buddy system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94AF4C0-4D5A-4D33-9672-1DA3ABB932F3}"/>
              </a:ext>
            </a:extLst>
          </p:cNvPr>
          <p:cNvSpPr/>
          <p:nvPr/>
        </p:nvSpPr>
        <p:spPr>
          <a:xfrm>
            <a:off x="6556079" y="4794421"/>
            <a:ext cx="3265653" cy="109116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C680C2B-2222-48D2-A8CC-83D63E7AE6D3}"/>
              </a:ext>
            </a:extLst>
          </p:cNvPr>
          <p:cNvSpPr txBox="1"/>
          <p:nvPr/>
        </p:nvSpPr>
        <p:spPr>
          <a:xfrm>
            <a:off x="7891330" y="5034664"/>
            <a:ext cx="1635745" cy="5944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Summer and Winter schools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99DCDB5-043C-4FEA-8447-26F4F91FC7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2970" y="4972386"/>
            <a:ext cx="720565" cy="720565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3FA5B0E-89DA-41B7-A72F-3C4BDBBAFAA3}"/>
              </a:ext>
            </a:extLst>
          </p:cNvPr>
          <p:cNvSpPr/>
          <p:nvPr/>
        </p:nvSpPr>
        <p:spPr>
          <a:xfrm>
            <a:off x="2370268" y="1031081"/>
            <a:ext cx="3280246" cy="108939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52227C-849F-41CF-8EDA-3581953EFF8C}"/>
              </a:ext>
            </a:extLst>
          </p:cNvPr>
          <p:cNvSpPr txBox="1"/>
          <p:nvPr/>
        </p:nvSpPr>
        <p:spPr>
          <a:xfrm>
            <a:off x="3711060" y="1378482"/>
            <a:ext cx="1924862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Language courses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CBFCEBC-5534-47C6-BFF6-5D526B8AB4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28332" y="1186163"/>
            <a:ext cx="720565" cy="7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45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E7ABB5E-1344-4C74-ADCF-0679F0554EA0}"/>
              </a:ext>
            </a:extLst>
          </p:cNvPr>
          <p:cNvSpPr txBox="1">
            <a:spLocks/>
          </p:cNvSpPr>
          <p:nvPr/>
        </p:nvSpPr>
        <p:spPr>
          <a:xfrm>
            <a:off x="2832583" y="2958962"/>
            <a:ext cx="2250670" cy="331116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612000" indent="-612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 panose="00000500000000000000" pitchFamily="50" charset="0"/>
              <a:buChar char="—"/>
              <a:defRPr sz="1600" kern="1200">
                <a:solidFill>
                  <a:schemeClr val="tx1"/>
                </a:solidFill>
                <a:latin typeface="Grantipo" panose="00000500000000000000" pitchFamily="50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sz="1400" dirty="0" err="1">
                <a:solidFill>
                  <a:srgbClr val="363437"/>
                </a:solidFill>
              </a:rPr>
              <a:t>Shared</a:t>
            </a:r>
            <a:r>
              <a:rPr lang="es-ES" sz="1400" dirty="0">
                <a:solidFill>
                  <a:srgbClr val="363437"/>
                </a:solidFill>
              </a:rPr>
              <a:t> IT </a:t>
            </a:r>
            <a:r>
              <a:rPr lang="es-ES" sz="1400" dirty="0" err="1">
                <a:solidFill>
                  <a:srgbClr val="363437"/>
                </a:solidFill>
              </a:rPr>
              <a:t>tools</a:t>
            </a:r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1DEB9-AE08-45C1-AA85-3C18354A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27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A6DDD9F-40F9-4DDB-9D3B-5162870C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818432"/>
            <a:ext cx="9666886" cy="584520"/>
          </a:xfrm>
        </p:spPr>
        <p:txBody>
          <a:bodyPr/>
          <a:lstStyle/>
          <a:p>
            <a:r>
              <a:rPr lang="lt-LT" dirty="0" err="1"/>
              <a:t>An</a:t>
            </a:r>
            <a:r>
              <a:rPr lang="lt-LT" dirty="0"/>
              <a:t> EU-CONEXUS </a:t>
            </a:r>
            <a:r>
              <a:rPr lang="lt-LT" dirty="0" err="1"/>
              <a:t>smart</a:t>
            </a:r>
            <a:r>
              <a:rPr lang="lt-LT" dirty="0"/>
              <a:t> </a:t>
            </a:r>
            <a:r>
              <a:rPr lang="lt-LT" dirty="0" err="1"/>
              <a:t>campus</a:t>
            </a:r>
            <a:r>
              <a:rPr lang="lt-LT" dirty="0"/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A6044E-5004-4B18-B59A-BAD7C6D42F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692" y="1402951"/>
            <a:ext cx="7907122" cy="561162"/>
          </a:xfrm>
        </p:spPr>
        <p:txBody>
          <a:bodyPr/>
          <a:lstStyle/>
          <a:p>
            <a:r>
              <a:rPr lang="en-GB" dirty="0"/>
              <a:t>‘Being able to study from anywhere at anytime’</a:t>
            </a:r>
            <a:endParaRPr lang="lt-LT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016ADA-FB20-41EA-A00F-25802CEEB17F}"/>
              </a:ext>
            </a:extLst>
          </p:cNvPr>
          <p:cNvCxnSpPr>
            <a:cxnSpLocks/>
          </p:cNvCxnSpPr>
          <p:nvPr/>
        </p:nvCxnSpPr>
        <p:spPr>
          <a:xfrm>
            <a:off x="783060" y="818431"/>
            <a:ext cx="0" cy="953062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D890B036-4D3D-47B4-AD18-A018E0A64D13}"/>
              </a:ext>
            </a:extLst>
          </p:cNvPr>
          <p:cNvSpPr txBox="1">
            <a:spLocks/>
          </p:cNvSpPr>
          <p:nvPr/>
        </p:nvSpPr>
        <p:spPr>
          <a:xfrm>
            <a:off x="5566808" y="2965223"/>
            <a:ext cx="2045588" cy="331116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612000" indent="-612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 panose="00000500000000000000" pitchFamily="50" charset="0"/>
              <a:buChar char="—"/>
              <a:defRPr sz="1600" kern="1200">
                <a:solidFill>
                  <a:schemeClr val="tx1"/>
                </a:solidFill>
                <a:latin typeface="Grantipo" panose="00000500000000000000" pitchFamily="50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sz="1400" dirty="0" err="1">
                <a:solidFill>
                  <a:srgbClr val="363437"/>
                </a:solidFill>
              </a:rPr>
              <a:t>Multilingual</a:t>
            </a:r>
            <a:r>
              <a:rPr lang="es-ES" sz="1400" dirty="0">
                <a:solidFill>
                  <a:srgbClr val="363437"/>
                </a:solidFill>
              </a:rPr>
              <a:t> </a:t>
            </a:r>
            <a:r>
              <a:rPr lang="es-ES" sz="1400" dirty="0" err="1">
                <a:solidFill>
                  <a:srgbClr val="363437"/>
                </a:solidFill>
              </a:rPr>
              <a:t>services</a:t>
            </a:r>
            <a:endParaRPr lang="es-ES" sz="1400" dirty="0">
              <a:solidFill>
                <a:srgbClr val="363437"/>
              </a:solidFill>
            </a:endParaRP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66EA350D-A076-4B95-9BA1-45C893D29201}"/>
              </a:ext>
            </a:extLst>
          </p:cNvPr>
          <p:cNvSpPr txBox="1">
            <a:spLocks/>
          </p:cNvSpPr>
          <p:nvPr/>
        </p:nvSpPr>
        <p:spPr>
          <a:xfrm>
            <a:off x="4092685" y="5021959"/>
            <a:ext cx="2221831" cy="589649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612000" indent="-612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 panose="00000500000000000000" pitchFamily="50" charset="0"/>
              <a:buChar char="—"/>
              <a:defRPr sz="1600" kern="1200">
                <a:solidFill>
                  <a:schemeClr val="tx1"/>
                </a:solidFill>
                <a:latin typeface="Grantipo" panose="00000500000000000000" pitchFamily="50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sz="1400" dirty="0" err="1">
                <a:solidFill>
                  <a:srgbClr val="363437"/>
                </a:solidFill>
              </a:rPr>
              <a:t>Raising</a:t>
            </a:r>
            <a:r>
              <a:rPr lang="es-ES" sz="1400" dirty="0">
                <a:solidFill>
                  <a:srgbClr val="363437"/>
                </a:solidFill>
              </a:rPr>
              <a:t> </a:t>
            </a:r>
            <a:r>
              <a:rPr lang="es-ES" sz="1400" dirty="0" err="1">
                <a:solidFill>
                  <a:srgbClr val="363437"/>
                </a:solidFill>
              </a:rPr>
              <a:t>the</a:t>
            </a:r>
            <a:r>
              <a:rPr lang="es-ES" sz="1400" dirty="0">
                <a:solidFill>
                  <a:srgbClr val="363437"/>
                </a:solidFill>
              </a:rPr>
              <a:t> </a:t>
            </a:r>
            <a:r>
              <a:rPr lang="es-ES" sz="1400" dirty="0" err="1">
                <a:solidFill>
                  <a:srgbClr val="363437"/>
                </a:solidFill>
              </a:rPr>
              <a:t>student</a:t>
            </a:r>
            <a:r>
              <a:rPr lang="es-ES" sz="1400" dirty="0">
                <a:solidFill>
                  <a:srgbClr val="363437"/>
                </a:solidFill>
              </a:rPr>
              <a:t> </a:t>
            </a:r>
            <a:r>
              <a:rPr lang="es-ES" sz="1400" dirty="0" err="1">
                <a:solidFill>
                  <a:srgbClr val="363437"/>
                </a:solidFill>
              </a:rPr>
              <a:t>mobility</a:t>
            </a:r>
            <a:r>
              <a:rPr lang="es-ES" sz="1400" dirty="0">
                <a:solidFill>
                  <a:srgbClr val="363437"/>
                </a:solidFill>
              </a:rPr>
              <a:t> up </a:t>
            </a:r>
            <a:r>
              <a:rPr lang="es-ES" sz="1400" dirty="0" err="1">
                <a:solidFill>
                  <a:srgbClr val="363437"/>
                </a:solidFill>
              </a:rPr>
              <a:t>to</a:t>
            </a:r>
            <a:r>
              <a:rPr lang="es-ES" sz="1400" dirty="0">
                <a:solidFill>
                  <a:srgbClr val="363437"/>
                </a:solidFill>
              </a:rPr>
              <a:t> 50%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DB9B78F-3AF4-47BE-A2DD-E2E6DBFC36CA}"/>
              </a:ext>
            </a:extLst>
          </p:cNvPr>
          <p:cNvSpPr txBox="1">
            <a:spLocks/>
          </p:cNvSpPr>
          <p:nvPr/>
        </p:nvSpPr>
        <p:spPr>
          <a:xfrm>
            <a:off x="6826910" y="5021959"/>
            <a:ext cx="2665084" cy="589649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612000" indent="-612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 panose="00000500000000000000" pitchFamily="50" charset="0"/>
              <a:buChar char="—"/>
              <a:defRPr sz="1600" kern="1200">
                <a:solidFill>
                  <a:schemeClr val="tx1"/>
                </a:solidFill>
                <a:latin typeface="Grantipo" panose="00000500000000000000" pitchFamily="50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sz="1400" dirty="0" err="1">
                <a:solidFill>
                  <a:srgbClr val="363437"/>
                </a:solidFill>
              </a:rPr>
              <a:t>To</a:t>
            </a:r>
            <a:r>
              <a:rPr lang="es-ES" sz="1400" dirty="0">
                <a:solidFill>
                  <a:srgbClr val="363437"/>
                </a:solidFill>
              </a:rPr>
              <a:t> </a:t>
            </a:r>
            <a:r>
              <a:rPr lang="es-ES" sz="1400" dirty="0" err="1">
                <a:solidFill>
                  <a:srgbClr val="363437"/>
                </a:solidFill>
              </a:rPr>
              <a:t>develop</a:t>
            </a:r>
            <a:r>
              <a:rPr lang="es-ES" sz="1400" dirty="0">
                <a:solidFill>
                  <a:srgbClr val="363437"/>
                </a:solidFill>
              </a:rPr>
              <a:t> </a:t>
            </a:r>
            <a:r>
              <a:rPr lang="es-ES" sz="1400" dirty="0" err="1">
                <a:solidFill>
                  <a:srgbClr val="363437"/>
                </a:solidFill>
              </a:rPr>
              <a:t>innovative</a:t>
            </a:r>
            <a:r>
              <a:rPr lang="es-ES" sz="1400" dirty="0">
                <a:solidFill>
                  <a:srgbClr val="363437"/>
                </a:solidFill>
              </a:rPr>
              <a:t> </a:t>
            </a:r>
            <a:r>
              <a:rPr lang="es-ES" sz="1400" dirty="0" err="1">
                <a:solidFill>
                  <a:srgbClr val="363437"/>
                </a:solidFill>
              </a:rPr>
              <a:t>teaching-learning</a:t>
            </a:r>
            <a:r>
              <a:rPr lang="es-ES" sz="1400" dirty="0">
                <a:solidFill>
                  <a:srgbClr val="363437"/>
                </a:solidFill>
              </a:rPr>
              <a:t> </a:t>
            </a:r>
            <a:r>
              <a:rPr lang="es-ES" sz="1400" dirty="0" err="1">
                <a:solidFill>
                  <a:srgbClr val="363437"/>
                </a:solidFill>
              </a:rPr>
              <a:t>methods</a:t>
            </a:r>
            <a:r>
              <a:rPr lang="es-ES" sz="1400" dirty="0">
                <a:solidFill>
                  <a:srgbClr val="363437"/>
                </a:solidFill>
              </a:rPr>
              <a:t> 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F879FF6D-CC8C-40AC-A004-90CD7BAF21CE}"/>
              </a:ext>
            </a:extLst>
          </p:cNvPr>
          <p:cNvSpPr txBox="1">
            <a:spLocks/>
          </p:cNvSpPr>
          <p:nvPr/>
        </p:nvSpPr>
        <p:spPr>
          <a:xfrm>
            <a:off x="8095951" y="2706690"/>
            <a:ext cx="3287687" cy="589649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612000" indent="-612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 panose="00000500000000000000" pitchFamily="50" charset="0"/>
              <a:buChar char="—"/>
              <a:defRPr sz="1600" kern="1200">
                <a:solidFill>
                  <a:schemeClr val="tx1"/>
                </a:solidFill>
                <a:latin typeface="Grantipo" panose="00000500000000000000" pitchFamily="50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sz="1400" dirty="0" err="1">
                <a:solidFill>
                  <a:srgbClr val="363437"/>
                </a:solidFill>
              </a:rPr>
              <a:t>Shared</a:t>
            </a:r>
            <a:r>
              <a:rPr lang="es-ES" sz="1400" dirty="0">
                <a:solidFill>
                  <a:srgbClr val="363437"/>
                </a:solidFill>
              </a:rPr>
              <a:t> </a:t>
            </a:r>
            <a:r>
              <a:rPr lang="es-ES" sz="1400" dirty="0" err="1">
                <a:solidFill>
                  <a:srgbClr val="363437"/>
                </a:solidFill>
              </a:rPr>
              <a:t>educational</a:t>
            </a:r>
            <a:r>
              <a:rPr lang="es-ES" sz="1400" dirty="0">
                <a:solidFill>
                  <a:srgbClr val="363437"/>
                </a:solidFill>
              </a:rPr>
              <a:t> </a:t>
            </a:r>
            <a:r>
              <a:rPr lang="es-ES" sz="1400" dirty="0" err="1">
                <a:solidFill>
                  <a:srgbClr val="363437"/>
                </a:solidFill>
              </a:rPr>
              <a:t>resources</a:t>
            </a:r>
            <a:br>
              <a:rPr lang="es-ES" sz="1400" dirty="0">
                <a:solidFill>
                  <a:srgbClr val="363437"/>
                </a:solidFill>
              </a:rPr>
            </a:br>
            <a:r>
              <a:rPr lang="es-ES" sz="1400" dirty="0">
                <a:solidFill>
                  <a:srgbClr val="363437"/>
                </a:solidFill>
              </a:rPr>
              <a:t>(virtual </a:t>
            </a:r>
            <a:r>
              <a:rPr lang="es-ES" sz="1400" dirty="0" err="1">
                <a:solidFill>
                  <a:srgbClr val="363437"/>
                </a:solidFill>
              </a:rPr>
              <a:t>libraries</a:t>
            </a:r>
            <a:r>
              <a:rPr lang="es-ES" sz="1400" dirty="0">
                <a:solidFill>
                  <a:srgbClr val="363437"/>
                </a:solidFill>
              </a:rPr>
              <a:t>)</a:t>
            </a:r>
            <a:endParaRPr lang="en-GB" sz="14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81E9117-86C8-43F9-9A9A-17A16F8A4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2966" y="3357007"/>
            <a:ext cx="6175217" cy="160619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59D50B2-BBE2-4CC5-8163-0EE4A5CEB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420" y="3642968"/>
            <a:ext cx="1034274" cy="10342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84D95E5-8444-4D75-AC25-F88A96AC5F5E}"/>
              </a:ext>
            </a:extLst>
          </p:cNvPr>
          <p:cNvSpPr/>
          <p:nvPr/>
        </p:nvSpPr>
        <p:spPr>
          <a:xfrm>
            <a:off x="2911736" y="3321510"/>
            <a:ext cx="97715" cy="977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0C5188-0104-44BC-84BA-87E1D084C354}"/>
              </a:ext>
            </a:extLst>
          </p:cNvPr>
          <p:cNvSpPr/>
          <p:nvPr/>
        </p:nvSpPr>
        <p:spPr>
          <a:xfrm>
            <a:off x="5660314" y="3321510"/>
            <a:ext cx="97715" cy="977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A24DAD-5462-4F02-A8C9-A99E7996599F}"/>
              </a:ext>
            </a:extLst>
          </p:cNvPr>
          <p:cNvSpPr/>
          <p:nvPr/>
        </p:nvSpPr>
        <p:spPr>
          <a:xfrm>
            <a:off x="8206328" y="3321510"/>
            <a:ext cx="97715" cy="977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6360C7-DB8A-4AEB-9A1E-F2B7F47FCACE}"/>
              </a:ext>
            </a:extLst>
          </p:cNvPr>
          <p:cNvSpPr/>
          <p:nvPr/>
        </p:nvSpPr>
        <p:spPr>
          <a:xfrm>
            <a:off x="4190121" y="4878980"/>
            <a:ext cx="97715" cy="977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CAA2A5-4999-42FD-B55E-45095A710932}"/>
              </a:ext>
            </a:extLst>
          </p:cNvPr>
          <p:cNvSpPr/>
          <p:nvPr/>
        </p:nvSpPr>
        <p:spPr>
          <a:xfrm>
            <a:off x="6945890" y="4878980"/>
            <a:ext cx="97715" cy="977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043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D9E16CC-6031-4B45-B660-C3A670730021}"/>
              </a:ext>
            </a:extLst>
          </p:cNvPr>
          <p:cNvGrpSpPr/>
          <p:nvPr/>
        </p:nvGrpSpPr>
        <p:grpSpPr>
          <a:xfrm>
            <a:off x="5744560" y="4255638"/>
            <a:ext cx="5617648" cy="1767665"/>
            <a:chOff x="5744560" y="4255638"/>
            <a:chExt cx="5617648" cy="176766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9F53150-8E65-404D-B89F-2CDE064915CD}"/>
                </a:ext>
              </a:extLst>
            </p:cNvPr>
            <p:cNvSpPr/>
            <p:nvPr/>
          </p:nvSpPr>
          <p:spPr>
            <a:xfrm>
              <a:off x="5744560" y="4255638"/>
              <a:ext cx="5419626" cy="1764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Graphic 13">
              <a:extLst>
                <a:ext uri="{FF2B5EF4-FFF2-40B4-BE49-F238E27FC236}">
                  <a16:creationId xmlns:a16="http://schemas.microsoft.com/office/drawing/2014/main" id="{81536861-EBE4-4D4E-AFDB-6F20C1672280}"/>
                </a:ext>
              </a:extLst>
            </p:cNvPr>
            <p:cNvSpPr/>
            <p:nvPr/>
          </p:nvSpPr>
          <p:spPr>
            <a:xfrm flipH="1">
              <a:off x="10202906" y="5103106"/>
              <a:ext cx="1159302" cy="920197"/>
            </a:xfrm>
            <a:custGeom>
              <a:avLst/>
              <a:gdLst>
                <a:gd name="connsiteX0" fmla="*/ 209558 w 1237071"/>
                <a:gd name="connsiteY0" fmla="*/ 0 h 981926"/>
                <a:gd name="connsiteX1" fmla="*/ 209558 w 1237071"/>
                <a:gd name="connsiteY1" fmla="*/ 439396 h 981926"/>
                <a:gd name="connsiteX2" fmla="*/ 209558 w 1237071"/>
                <a:gd name="connsiteY2" fmla="*/ 439396 h 981926"/>
                <a:gd name="connsiteX3" fmla="*/ 0 w 1237071"/>
                <a:gd name="connsiteY3" fmla="*/ 980192 h 981926"/>
                <a:gd name="connsiteX4" fmla="*/ 838234 w 1237071"/>
                <a:gd name="connsiteY4" fmla="*/ 709118 h 981926"/>
                <a:gd name="connsiteX5" fmla="*/ 1237071 w 1237071"/>
                <a:gd name="connsiteY5" fmla="*/ 439396 h 981926"/>
                <a:gd name="connsiteX6" fmla="*/ 209558 w 1237071"/>
                <a:gd name="connsiteY6" fmla="*/ 0 h 9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7071" h="981926">
                  <a:moveTo>
                    <a:pt x="209558" y="0"/>
                  </a:moveTo>
                  <a:lnTo>
                    <a:pt x="209558" y="439396"/>
                  </a:lnTo>
                  <a:lnTo>
                    <a:pt x="209558" y="439396"/>
                  </a:lnTo>
                  <a:cubicBezTo>
                    <a:pt x="209558" y="512404"/>
                    <a:pt x="198067" y="842965"/>
                    <a:pt x="0" y="980192"/>
                  </a:cubicBezTo>
                  <a:cubicBezTo>
                    <a:pt x="615156" y="1007232"/>
                    <a:pt x="838234" y="709118"/>
                    <a:pt x="838234" y="709118"/>
                  </a:cubicBezTo>
                  <a:lnTo>
                    <a:pt x="1237071" y="439396"/>
                  </a:lnTo>
                  <a:lnTo>
                    <a:pt x="209558" y="0"/>
                  </a:lnTo>
                  <a:close/>
                </a:path>
              </a:pathLst>
            </a:custGeom>
            <a:solidFill>
              <a:schemeClr val="bg1"/>
            </a:solidFill>
            <a:ln w="6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DC80E7-AA5E-4713-AA52-B0D870ADB525}"/>
              </a:ext>
            </a:extLst>
          </p:cNvPr>
          <p:cNvGrpSpPr/>
          <p:nvPr/>
        </p:nvGrpSpPr>
        <p:grpSpPr>
          <a:xfrm>
            <a:off x="1005131" y="1841679"/>
            <a:ext cx="8028424" cy="1927126"/>
            <a:chOff x="1005131" y="1841679"/>
            <a:chExt cx="8028424" cy="19271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C99375-75E4-49D5-91EB-4C5AA96AEA8A}"/>
                </a:ext>
              </a:extLst>
            </p:cNvPr>
            <p:cNvSpPr/>
            <p:nvPr/>
          </p:nvSpPr>
          <p:spPr>
            <a:xfrm>
              <a:off x="1216084" y="1841679"/>
              <a:ext cx="7817471" cy="19253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Graphic 13">
              <a:extLst>
                <a:ext uri="{FF2B5EF4-FFF2-40B4-BE49-F238E27FC236}">
                  <a16:creationId xmlns:a16="http://schemas.microsoft.com/office/drawing/2014/main" id="{D1DEFD56-2E17-4F24-B0A2-103A25895891}"/>
                </a:ext>
              </a:extLst>
            </p:cNvPr>
            <p:cNvSpPr/>
            <p:nvPr/>
          </p:nvSpPr>
          <p:spPr>
            <a:xfrm>
              <a:off x="1005131" y="2786879"/>
              <a:ext cx="1237071" cy="981926"/>
            </a:xfrm>
            <a:custGeom>
              <a:avLst/>
              <a:gdLst>
                <a:gd name="connsiteX0" fmla="*/ 209558 w 1237071"/>
                <a:gd name="connsiteY0" fmla="*/ 0 h 981926"/>
                <a:gd name="connsiteX1" fmla="*/ 209558 w 1237071"/>
                <a:gd name="connsiteY1" fmla="*/ 439396 h 981926"/>
                <a:gd name="connsiteX2" fmla="*/ 209558 w 1237071"/>
                <a:gd name="connsiteY2" fmla="*/ 439396 h 981926"/>
                <a:gd name="connsiteX3" fmla="*/ 0 w 1237071"/>
                <a:gd name="connsiteY3" fmla="*/ 980192 h 981926"/>
                <a:gd name="connsiteX4" fmla="*/ 838234 w 1237071"/>
                <a:gd name="connsiteY4" fmla="*/ 709118 h 981926"/>
                <a:gd name="connsiteX5" fmla="*/ 1237071 w 1237071"/>
                <a:gd name="connsiteY5" fmla="*/ 439396 h 981926"/>
                <a:gd name="connsiteX6" fmla="*/ 209558 w 1237071"/>
                <a:gd name="connsiteY6" fmla="*/ 0 h 9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7071" h="981926">
                  <a:moveTo>
                    <a:pt x="209558" y="0"/>
                  </a:moveTo>
                  <a:lnTo>
                    <a:pt x="209558" y="439396"/>
                  </a:lnTo>
                  <a:lnTo>
                    <a:pt x="209558" y="439396"/>
                  </a:lnTo>
                  <a:cubicBezTo>
                    <a:pt x="209558" y="512404"/>
                    <a:pt x="198067" y="842965"/>
                    <a:pt x="0" y="980192"/>
                  </a:cubicBezTo>
                  <a:cubicBezTo>
                    <a:pt x="615156" y="1007232"/>
                    <a:pt x="838234" y="709118"/>
                    <a:pt x="838234" y="709118"/>
                  </a:cubicBezTo>
                  <a:lnTo>
                    <a:pt x="1237071" y="439396"/>
                  </a:lnTo>
                  <a:lnTo>
                    <a:pt x="209558" y="0"/>
                  </a:lnTo>
                  <a:close/>
                </a:path>
              </a:pathLst>
            </a:custGeom>
            <a:solidFill>
              <a:schemeClr val="bg1"/>
            </a:solidFill>
            <a:ln w="6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BA6DDD9F-40F9-4DDB-9D3B-5162870C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784234"/>
            <a:ext cx="9666886" cy="584520"/>
          </a:xfrm>
        </p:spPr>
        <p:txBody>
          <a:bodyPr/>
          <a:lstStyle/>
          <a:p>
            <a:r>
              <a:rPr lang="lt-LT" dirty="0" err="1">
                <a:solidFill>
                  <a:schemeClr val="bg2"/>
                </a:solidFill>
              </a:rPr>
              <a:t>Dissemination</a:t>
            </a:r>
            <a:r>
              <a:rPr lang="lt-LT" dirty="0">
                <a:solidFill>
                  <a:schemeClr val="bg2"/>
                </a:solidFill>
              </a:rPr>
              <a:t> </a:t>
            </a:r>
            <a:r>
              <a:rPr lang="lt-LT" dirty="0" err="1">
                <a:solidFill>
                  <a:schemeClr val="bg2"/>
                </a:solidFill>
              </a:rPr>
              <a:t>and</a:t>
            </a:r>
            <a:r>
              <a:rPr lang="lt-LT" dirty="0">
                <a:solidFill>
                  <a:schemeClr val="bg2"/>
                </a:solidFill>
              </a:rPr>
              <a:t> </a:t>
            </a:r>
            <a:r>
              <a:rPr lang="lt-LT" dirty="0" err="1">
                <a:solidFill>
                  <a:schemeClr val="bg2"/>
                </a:solidFill>
              </a:rPr>
              <a:t>Communication</a:t>
            </a:r>
            <a:r>
              <a:rPr lang="lt-LT" dirty="0">
                <a:solidFill>
                  <a:schemeClr val="bg2"/>
                </a:solidFill>
              </a:rPr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997E3A-7F81-4733-B309-136EDF57311A}"/>
              </a:ext>
            </a:extLst>
          </p:cNvPr>
          <p:cNvCxnSpPr>
            <a:cxnSpLocks/>
          </p:cNvCxnSpPr>
          <p:nvPr/>
        </p:nvCxnSpPr>
        <p:spPr>
          <a:xfrm>
            <a:off x="7202425" y="4540669"/>
            <a:ext cx="0" cy="1189056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016ADA-FB20-41EA-A00F-25802CEEB17F}"/>
              </a:ext>
            </a:extLst>
          </p:cNvPr>
          <p:cNvCxnSpPr>
            <a:cxnSpLocks/>
          </p:cNvCxnSpPr>
          <p:nvPr/>
        </p:nvCxnSpPr>
        <p:spPr>
          <a:xfrm>
            <a:off x="783060" y="781831"/>
            <a:ext cx="0" cy="495483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7B9F55B-CE0E-48DF-A00E-29582D048BBC}"/>
              </a:ext>
            </a:extLst>
          </p:cNvPr>
          <p:cNvSpPr txBox="1">
            <a:spLocks/>
          </p:cNvSpPr>
          <p:nvPr/>
        </p:nvSpPr>
        <p:spPr>
          <a:xfrm>
            <a:off x="7631092" y="4807494"/>
            <a:ext cx="3110214" cy="6606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14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dirty="0" err="1">
                <a:latin typeface="Grantipo SemiBold" panose="00000700000000000000" pitchFamily="50" charset="0"/>
              </a:rPr>
              <a:t>Common</a:t>
            </a:r>
            <a:r>
              <a:rPr lang="lt-LT" sz="1600" dirty="0">
                <a:latin typeface="Grantipo SemiBold" panose="00000700000000000000" pitchFamily="50" charset="0"/>
              </a:rPr>
              <a:t> </a:t>
            </a:r>
            <a:r>
              <a:rPr lang="lt-LT" sz="1600" dirty="0" err="1">
                <a:latin typeface="Grantipo SemiBold" panose="00000700000000000000" pitchFamily="50" charset="0"/>
              </a:rPr>
              <a:t>communication</a:t>
            </a:r>
            <a:r>
              <a:rPr lang="lt-LT" sz="1600" dirty="0">
                <a:latin typeface="Grantipo SemiBold" panose="00000700000000000000" pitchFamily="50" charset="0"/>
              </a:rPr>
              <a:t> </a:t>
            </a:r>
            <a:r>
              <a:rPr lang="lt-LT" sz="1600" dirty="0" err="1">
                <a:latin typeface="Grantipo SemiBold" panose="00000700000000000000" pitchFamily="50" charset="0"/>
              </a:rPr>
              <a:t>channels</a:t>
            </a:r>
            <a:r>
              <a:rPr lang="en-US" sz="1600" dirty="0">
                <a:latin typeface="Grantipo SemiBold" panose="00000700000000000000" pitchFamily="50" charset="0"/>
              </a:rPr>
              <a:t>: </a:t>
            </a:r>
            <a:r>
              <a:rPr lang="lt-LT" sz="1600" dirty="0" err="1"/>
              <a:t>website</a:t>
            </a:r>
            <a:r>
              <a:rPr lang="lt-LT" sz="1600" dirty="0"/>
              <a:t>, </a:t>
            </a:r>
            <a:r>
              <a:rPr lang="lt-LT" sz="1600" dirty="0" err="1"/>
              <a:t>social</a:t>
            </a:r>
            <a:r>
              <a:rPr lang="lt-LT" sz="1600" dirty="0"/>
              <a:t> </a:t>
            </a:r>
            <a:r>
              <a:rPr lang="lt-LT" sz="1600" dirty="0" err="1"/>
              <a:t>media</a:t>
            </a:r>
            <a:endParaRPr lang="lt-LT" sz="160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173A9E8-98AC-47CA-A1CB-553A73EB1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2474" y="4604091"/>
            <a:ext cx="272699" cy="27826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4191591-9ABE-4A6F-8079-31E8C4EF4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2475" y="4998709"/>
            <a:ext cx="272699" cy="27826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33344ED-4785-4D93-9746-C7E756699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6909" y="5393209"/>
            <a:ext cx="278264" cy="278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674AFB-C2CF-4C8F-89AA-C20B9DFC1BE1}"/>
              </a:ext>
            </a:extLst>
          </p:cNvPr>
          <p:cNvSpPr/>
          <p:nvPr/>
        </p:nvSpPr>
        <p:spPr>
          <a:xfrm>
            <a:off x="5225476" y="-13467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 should be more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jyfl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and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colorful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: this is communication:) It should be fun and add the logos, show identity. Maybe this organisation is not the best for this slide.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B517E-4230-4067-8A5B-ECAB3084D405}"/>
              </a:ext>
            </a:extLst>
          </p:cNvPr>
          <p:cNvCxnSpPr>
            <a:cxnSpLocks/>
          </p:cNvCxnSpPr>
          <p:nvPr/>
        </p:nvCxnSpPr>
        <p:spPr>
          <a:xfrm>
            <a:off x="5765803" y="2131454"/>
            <a:ext cx="0" cy="1297546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BAD68B8-DE01-494C-A719-1C087ECF9C94}"/>
              </a:ext>
            </a:extLst>
          </p:cNvPr>
          <p:cNvSpPr txBox="1">
            <a:spLocks/>
          </p:cNvSpPr>
          <p:nvPr/>
        </p:nvSpPr>
        <p:spPr>
          <a:xfrm>
            <a:off x="6246167" y="2468872"/>
            <a:ext cx="2307024" cy="6606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600" b="1" dirty="0">
                <a:latin typeface="Grantipo SemiBold" panose="00000700000000000000" pitchFamily="50" charset="0"/>
              </a:rPr>
              <a:t>A </a:t>
            </a:r>
            <a:r>
              <a:rPr lang="lt-LT" sz="1600" b="1" dirty="0" err="1">
                <a:latin typeface="Grantipo SemiBold" panose="00000700000000000000" pitchFamily="50" charset="0"/>
              </a:rPr>
              <a:t>common</a:t>
            </a:r>
            <a:r>
              <a:rPr lang="lt-LT" sz="1600" b="1" dirty="0">
                <a:latin typeface="Grantipo SemiBold" panose="00000700000000000000" pitchFamily="50" charset="0"/>
              </a:rPr>
              <a:t> </a:t>
            </a:r>
            <a:r>
              <a:rPr lang="lt-LT" sz="1600" b="1" dirty="0" err="1">
                <a:latin typeface="Grantipo SemiBold" panose="00000700000000000000" pitchFamily="50" charset="0"/>
              </a:rPr>
              <a:t>Identity</a:t>
            </a:r>
            <a:r>
              <a:rPr lang="lt-LT" sz="1600" b="1" dirty="0">
                <a:latin typeface="Grantipo SemiBold" panose="00000700000000000000" pitchFamily="50" charset="0"/>
              </a:rPr>
              <a:t>:</a:t>
            </a:r>
            <a:r>
              <a:rPr lang="en-US" sz="1600" b="1" dirty="0">
                <a:latin typeface="Grantipo SemiBold" panose="00000700000000000000" pitchFamily="50" charset="0"/>
              </a:rPr>
              <a:t> </a:t>
            </a:r>
            <a:r>
              <a:rPr lang="lt-LT" sz="1600" dirty="0"/>
              <a:t>EU-CONEXUS </a:t>
            </a:r>
            <a:r>
              <a:rPr lang="lt-LT" sz="1600" dirty="0" err="1"/>
              <a:t>logo</a:t>
            </a:r>
            <a:r>
              <a:rPr lang="lt-LT" sz="1600" dirty="0"/>
              <a:t>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53288A6-3809-4929-866F-908FC17DD1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14511" y="2384261"/>
            <a:ext cx="3110309" cy="82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86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1DEB9-AE08-45C1-AA85-3C18354A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>
                <a:solidFill>
                  <a:schemeClr val="bg2"/>
                </a:solidFill>
              </a:rPr>
              <a:pPr/>
              <a:t>29</a:t>
            </a:fld>
            <a:r>
              <a:rPr lang="en-US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Title 12">
            <a:extLst>
              <a:ext uri="{FF2B5EF4-FFF2-40B4-BE49-F238E27FC236}">
                <a16:creationId xmlns:a16="http://schemas.microsoft.com/office/drawing/2014/main" id="{ED15040B-F625-4CC9-B73A-2EEB848E8668}"/>
              </a:ext>
            </a:extLst>
          </p:cNvPr>
          <p:cNvSpPr txBox="1">
            <a:spLocks/>
          </p:cNvSpPr>
          <p:nvPr/>
        </p:nvSpPr>
        <p:spPr>
          <a:xfrm>
            <a:off x="1074420" y="933300"/>
            <a:ext cx="9666886" cy="9623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 spc="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lt-LT" dirty="0" err="1">
                <a:solidFill>
                  <a:schemeClr val="bg2"/>
                </a:solidFill>
              </a:rPr>
              <a:t>Sustainability</a:t>
            </a:r>
            <a:endParaRPr lang="lt-LT" dirty="0">
              <a:solidFill>
                <a:schemeClr val="bg2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28DA9E-9626-4974-A85F-B9FC71D87B97}"/>
              </a:ext>
            </a:extLst>
          </p:cNvPr>
          <p:cNvCxnSpPr>
            <a:cxnSpLocks/>
          </p:cNvCxnSpPr>
          <p:nvPr/>
        </p:nvCxnSpPr>
        <p:spPr>
          <a:xfrm>
            <a:off x="783060" y="933300"/>
            <a:ext cx="0" cy="495483"/>
          </a:xfrm>
          <a:prstGeom prst="line">
            <a:avLst/>
          </a:prstGeom>
          <a:ln w="4762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69C6A7FE-5BA3-488E-A180-1153B751E6A7}"/>
              </a:ext>
            </a:extLst>
          </p:cNvPr>
          <p:cNvSpPr txBox="1">
            <a:spLocks/>
          </p:cNvSpPr>
          <p:nvPr/>
        </p:nvSpPr>
        <p:spPr>
          <a:xfrm>
            <a:off x="4545821" y="3549860"/>
            <a:ext cx="3100359" cy="9616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1600" b="0" i="0" kern="1200" cap="all" baseline="0">
                <a:solidFill>
                  <a:srgbClr val="346FFD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GB">
                <a:solidFill>
                  <a:schemeClr val="bg2"/>
                </a:solidFill>
              </a:rPr>
              <a:t>Sustainability:</a:t>
            </a:r>
            <a:br>
              <a:rPr lang="en-GB">
                <a:solidFill>
                  <a:schemeClr val="bg2"/>
                </a:solidFill>
              </a:rPr>
            </a:br>
            <a:r>
              <a:rPr lang="en-GB">
                <a:solidFill>
                  <a:schemeClr val="bg2"/>
                </a:solidFill>
              </a:rPr>
              <a:t>Working on long-term strategy</a:t>
            </a:r>
            <a:endParaRPr lang="lt-LT" dirty="0">
              <a:solidFill>
                <a:schemeClr val="bg2"/>
              </a:solidFill>
              <a:latin typeface="Campton Medium" panose="020B0004020102020203" pitchFamily="34" charset="0"/>
            </a:endParaRP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3B14E72-84D1-4E1C-A5FA-B1565B7D87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8348" y="2248068"/>
            <a:ext cx="2766412" cy="422442"/>
          </a:xfrm>
        </p:spPr>
        <p:txBody>
          <a:bodyPr wrap="square" numCol="1">
            <a:no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chemeClr val="bg2"/>
                </a:solidFill>
              </a:rPr>
              <a:t>Financial sustainability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87757F36-2A90-4B7B-B65C-F8011D6F6FFA}"/>
              </a:ext>
            </a:extLst>
          </p:cNvPr>
          <p:cNvSpPr txBox="1">
            <a:spLocks/>
          </p:cNvSpPr>
          <p:nvPr/>
        </p:nvSpPr>
        <p:spPr>
          <a:xfrm>
            <a:off x="1350658" y="4797732"/>
            <a:ext cx="2194753" cy="3311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14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2"/>
                </a:solidFill>
              </a:rPr>
              <a:t>Partnership strategy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0EF990DA-3639-475F-B424-0D6F08B6D126}"/>
              </a:ext>
            </a:extLst>
          </p:cNvPr>
          <p:cNvSpPr txBox="1">
            <a:spLocks/>
          </p:cNvSpPr>
          <p:nvPr/>
        </p:nvSpPr>
        <p:spPr>
          <a:xfrm>
            <a:off x="1238020" y="3589888"/>
            <a:ext cx="3107975" cy="3311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14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2"/>
                </a:solidFill>
              </a:rPr>
              <a:t>Structural development strategy 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5E8F5E0D-856E-4E4D-BC4C-2D63C0656E46}"/>
              </a:ext>
            </a:extLst>
          </p:cNvPr>
          <p:cNvSpPr txBox="1">
            <a:spLocks/>
          </p:cNvSpPr>
          <p:nvPr/>
        </p:nvSpPr>
        <p:spPr>
          <a:xfrm>
            <a:off x="7842833" y="4797732"/>
            <a:ext cx="3100359" cy="3311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14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bg2"/>
                </a:solidFill>
              </a:rPr>
              <a:t>Quality assurance strategy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8D541F15-679B-42B0-99E0-23C4CEE7CB4D}"/>
              </a:ext>
            </a:extLst>
          </p:cNvPr>
          <p:cNvSpPr txBox="1">
            <a:spLocks/>
          </p:cNvSpPr>
          <p:nvPr/>
        </p:nvSpPr>
        <p:spPr>
          <a:xfrm>
            <a:off x="8436523" y="3587585"/>
            <a:ext cx="2495282" cy="3311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14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bg2"/>
                </a:solidFill>
              </a:rPr>
              <a:t>Sustainable Education Offer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AA216F9-93F2-4C48-B513-EDE972101EFC}"/>
              </a:ext>
            </a:extLst>
          </p:cNvPr>
          <p:cNvSpPr/>
          <p:nvPr/>
        </p:nvSpPr>
        <p:spPr>
          <a:xfrm>
            <a:off x="1238020" y="2663475"/>
            <a:ext cx="2766740" cy="362482"/>
          </a:xfrm>
          <a:custGeom>
            <a:avLst/>
            <a:gdLst>
              <a:gd name="connsiteX0" fmla="*/ 0 w 3508754"/>
              <a:gd name="connsiteY0" fmla="*/ 0 h 354986"/>
              <a:gd name="connsiteX1" fmla="*/ 2785341 w 3508754"/>
              <a:gd name="connsiteY1" fmla="*/ 0 h 354986"/>
              <a:gd name="connsiteX2" fmla="*/ 3222551 w 3508754"/>
              <a:gd name="connsiteY2" fmla="*/ 143892 h 354986"/>
              <a:gd name="connsiteX3" fmla="*/ 3508754 w 3508754"/>
              <a:gd name="connsiteY3" fmla="*/ 354987 h 354986"/>
              <a:gd name="connsiteX0" fmla="*/ 0 w 2766740"/>
              <a:gd name="connsiteY0" fmla="*/ 0 h 362482"/>
              <a:gd name="connsiteX1" fmla="*/ 2043327 w 2766740"/>
              <a:gd name="connsiteY1" fmla="*/ 7495 h 362482"/>
              <a:gd name="connsiteX2" fmla="*/ 2480537 w 2766740"/>
              <a:gd name="connsiteY2" fmla="*/ 151387 h 362482"/>
              <a:gd name="connsiteX3" fmla="*/ 2766740 w 2766740"/>
              <a:gd name="connsiteY3" fmla="*/ 362482 h 3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740" h="362482">
                <a:moveTo>
                  <a:pt x="0" y="0"/>
                </a:moveTo>
                <a:lnTo>
                  <a:pt x="2043327" y="7495"/>
                </a:lnTo>
                <a:cubicBezTo>
                  <a:pt x="2200659" y="7495"/>
                  <a:pt x="2354039" y="58094"/>
                  <a:pt x="2480537" y="151387"/>
                </a:cubicBezTo>
                <a:lnTo>
                  <a:pt x="2766740" y="362482"/>
                </a:lnTo>
              </a:path>
            </a:pathLst>
          </a:custGeom>
          <a:noFill/>
          <a:ln w="2857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8C48CA0-6E38-465F-9E19-4E18C6D40221}"/>
              </a:ext>
            </a:extLst>
          </p:cNvPr>
          <p:cNvSpPr/>
          <p:nvPr/>
        </p:nvSpPr>
        <p:spPr>
          <a:xfrm>
            <a:off x="1226961" y="4874417"/>
            <a:ext cx="2777799" cy="354987"/>
          </a:xfrm>
          <a:custGeom>
            <a:avLst/>
            <a:gdLst>
              <a:gd name="connsiteX0" fmla="*/ 0 w 3508754"/>
              <a:gd name="connsiteY0" fmla="*/ 354987 h 354986"/>
              <a:gd name="connsiteX1" fmla="*/ 2785341 w 3508754"/>
              <a:gd name="connsiteY1" fmla="*/ 354987 h 354986"/>
              <a:gd name="connsiteX2" fmla="*/ 3222551 w 3508754"/>
              <a:gd name="connsiteY2" fmla="*/ 211094 h 354986"/>
              <a:gd name="connsiteX3" fmla="*/ 3508754 w 3508754"/>
              <a:gd name="connsiteY3" fmla="*/ 0 h 354986"/>
              <a:gd name="connsiteX0" fmla="*/ 0 w 2777799"/>
              <a:gd name="connsiteY0" fmla="*/ 354987 h 354987"/>
              <a:gd name="connsiteX1" fmla="*/ 2054386 w 2777799"/>
              <a:gd name="connsiteY1" fmla="*/ 354987 h 354987"/>
              <a:gd name="connsiteX2" fmla="*/ 2491596 w 2777799"/>
              <a:gd name="connsiteY2" fmla="*/ 211094 h 354987"/>
              <a:gd name="connsiteX3" fmla="*/ 2777799 w 2777799"/>
              <a:gd name="connsiteY3" fmla="*/ 0 h 35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799" h="354987">
                <a:moveTo>
                  <a:pt x="0" y="354987"/>
                </a:moveTo>
                <a:lnTo>
                  <a:pt x="2054386" y="354987"/>
                </a:lnTo>
                <a:cubicBezTo>
                  <a:pt x="2211718" y="354987"/>
                  <a:pt x="2365098" y="304387"/>
                  <a:pt x="2491596" y="211094"/>
                </a:cubicBezTo>
                <a:lnTo>
                  <a:pt x="2777799" y="0"/>
                </a:lnTo>
              </a:path>
            </a:pathLst>
          </a:custGeom>
          <a:noFill/>
          <a:ln w="2857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CD98F33-BCE3-4B5D-90CA-89EE9AEED004}"/>
              </a:ext>
            </a:extLst>
          </p:cNvPr>
          <p:cNvSpPr/>
          <p:nvPr/>
        </p:nvSpPr>
        <p:spPr>
          <a:xfrm>
            <a:off x="1238348" y="4019761"/>
            <a:ext cx="2766413" cy="3155"/>
          </a:xfrm>
          <a:custGeom>
            <a:avLst/>
            <a:gdLst>
              <a:gd name="connsiteX0" fmla="*/ 3508754 w 3508754"/>
              <a:gd name="connsiteY0" fmla="*/ 0 h 7906"/>
              <a:gd name="connsiteX1" fmla="*/ 0 w 3508754"/>
              <a:gd name="connsiteY1" fmla="*/ 0 h 7906"/>
              <a:gd name="connsiteX0" fmla="*/ 7990 w 7990"/>
              <a:gd name="connsiteY0" fmla="*/ 0 h 15118"/>
              <a:gd name="connsiteX1" fmla="*/ 0 w 7990"/>
              <a:gd name="connsiteY1" fmla="*/ 15118 h 15118"/>
              <a:gd name="connsiteX0" fmla="*/ 9979 w 9979"/>
              <a:gd name="connsiteY0" fmla="*/ 0 h 5000"/>
              <a:gd name="connsiteX1" fmla="*/ 0 w 9979"/>
              <a:gd name="connsiteY1" fmla="*/ 5000 h 5000"/>
              <a:gd name="connsiteX0" fmla="*/ 9939 w 9939"/>
              <a:gd name="connsiteY0" fmla="*/ 0 h 14724"/>
              <a:gd name="connsiteX1" fmla="*/ 0 w 9939"/>
              <a:gd name="connsiteY1" fmla="*/ 14724 h 14724"/>
              <a:gd name="connsiteX0" fmla="*/ 9716 w 9716"/>
              <a:gd name="connsiteY0" fmla="*/ 0 h 6793"/>
              <a:gd name="connsiteX1" fmla="*/ 0 w 9716"/>
              <a:gd name="connsiteY1" fmla="*/ 6793 h 6793"/>
              <a:gd name="connsiteX0" fmla="*/ 10240 w 10240"/>
              <a:gd name="connsiteY0" fmla="*/ 0 h 5279"/>
              <a:gd name="connsiteX1" fmla="*/ 0 w 10240"/>
              <a:gd name="connsiteY1" fmla="*/ 5279 h 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40" h="5279">
                <a:moveTo>
                  <a:pt x="10240" y="0"/>
                </a:moveTo>
                <a:cubicBezTo>
                  <a:pt x="5911" y="0"/>
                  <a:pt x="4329" y="5279"/>
                  <a:pt x="0" y="5279"/>
                </a:cubicBezTo>
              </a:path>
            </a:pathLst>
          </a:custGeom>
          <a:ln w="2857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49D87EA3-7517-43DE-A2E7-1C2205AF12F7}"/>
              </a:ext>
            </a:extLst>
          </p:cNvPr>
          <p:cNvSpPr txBox="1">
            <a:spLocks/>
          </p:cNvSpPr>
          <p:nvPr/>
        </p:nvSpPr>
        <p:spPr>
          <a:xfrm>
            <a:off x="9022076" y="2172072"/>
            <a:ext cx="1909729" cy="3311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14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bg2"/>
                </a:solidFill>
              </a:rPr>
              <a:t>Research strategy 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A4E56383-D062-42C7-8F42-51BA98C62B21}"/>
              </a:ext>
            </a:extLst>
          </p:cNvPr>
          <p:cNvSpPr/>
          <p:nvPr/>
        </p:nvSpPr>
        <p:spPr>
          <a:xfrm flipH="1">
            <a:off x="8165393" y="2669605"/>
            <a:ext cx="2766740" cy="362482"/>
          </a:xfrm>
          <a:custGeom>
            <a:avLst/>
            <a:gdLst>
              <a:gd name="connsiteX0" fmla="*/ 0 w 3508754"/>
              <a:gd name="connsiteY0" fmla="*/ 0 h 354986"/>
              <a:gd name="connsiteX1" fmla="*/ 2785341 w 3508754"/>
              <a:gd name="connsiteY1" fmla="*/ 0 h 354986"/>
              <a:gd name="connsiteX2" fmla="*/ 3222551 w 3508754"/>
              <a:gd name="connsiteY2" fmla="*/ 143892 h 354986"/>
              <a:gd name="connsiteX3" fmla="*/ 3508754 w 3508754"/>
              <a:gd name="connsiteY3" fmla="*/ 354987 h 354986"/>
              <a:gd name="connsiteX0" fmla="*/ 0 w 2766740"/>
              <a:gd name="connsiteY0" fmla="*/ 0 h 362482"/>
              <a:gd name="connsiteX1" fmla="*/ 2043327 w 2766740"/>
              <a:gd name="connsiteY1" fmla="*/ 7495 h 362482"/>
              <a:gd name="connsiteX2" fmla="*/ 2480537 w 2766740"/>
              <a:gd name="connsiteY2" fmla="*/ 151387 h 362482"/>
              <a:gd name="connsiteX3" fmla="*/ 2766740 w 2766740"/>
              <a:gd name="connsiteY3" fmla="*/ 362482 h 3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740" h="362482">
                <a:moveTo>
                  <a:pt x="0" y="0"/>
                </a:moveTo>
                <a:lnTo>
                  <a:pt x="2043327" y="7495"/>
                </a:lnTo>
                <a:cubicBezTo>
                  <a:pt x="2200659" y="7495"/>
                  <a:pt x="2354039" y="58094"/>
                  <a:pt x="2480537" y="151387"/>
                </a:cubicBezTo>
                <a:lnTo>
                  <a:pt x="2766740" y="362482"/>
                </a:lnTo>
              </a:path>
            </a:pathLst>
          </a:custGeom>
          <a:noFill/>
          <a:ln w="2857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85A7650-52CB-4F17-B457-0553DF769215}"/>
              </a:ext>
            </a:extLst>
          </p:cNvPr>
          <p:cNvSpPr/>
          <p:nvPr/>
        </p:nvSpPr>
        <p:spPr>
          <a:xfrm flipH="1">
            <a:off x="8165393" y="4880547"/>
            <a:ext cx="2777799" cy="354987"/>
          </a:xfrm>
          <a:custGeom>
            <a:avLst/>
            <a:gdLst>
              <a:gd name="connsiteX0" fmla="*/ 0 w 3508754"/>
              <a:gd name="connsiteY0" fmla="*/ 354987 h 354986"/>
              <a:gd name="connsiteX1" fmla="*/ 2785341 w 3508754"/>
              <a:gd name="connsiteY1" fmla="*/ 354987 h 354986"/>
              <a:gd name="connsiteX2" fmla="*/ 3222551 w 3508754"/>
              <a:gd name="connsiteY2" fmla="*/ 211094 h 354986"/>
              <a:gd name="connsiteX3" fmla="*/ 3508754 w 3508754"/>
              <a:gd name="connsiteY3" fmla="*/ 0 h 354986"/>
              <a:gd name="connsiteX0" fmla="*/ 0 w 2777799"/>
              <a:gd name="connsiteY0" fmla="*/ 354987 h 354987"/>
              <a:gd name="connsiteX1" fmla="*/ 2054386 w 2777799"/>
              <a:gd name="connsiteY1" fmla="*/ 354987 h 354987"/>
              <a:gd name="connsiteX2" fmla="*/ 2491596 w 2777799"/>
              <a:gd name="connsiteY2" fmla="*/ 211094 h 354987"/>
              <a:gd name="connsiteX3" fmla="*/ 2777799 w 2777799"/>
              <a:gd name="connsiteY3" fmla="*/ 0 h 35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799" h="354987">
                <a:moveTo>
                  <a:pt x="0" y="354987"/>
                </a:moveTo>
                <a:lnTo>
                  <a:pt x="2054386" y="354987"/>
                </a:lnTo>
                <a:cubicBezTo>
                  <a:pt x="2211718" y="354987"/>
                  <a:pt x="2365098" y="304387"/>
                  <a:pt x="2491596" y="211094"/>
                </a:cubicBezTo>
                <a:lnTo>
                  <a:pt x="2777799" y="0"/>
                </a:lnTo>
              </a:path>
            </a:pathLst>
          </a:custGeom>
          <a:noFill/>
          <a:ln w="2857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BCA9FD1-AC40-444A-AC57-1CD5903C3B29}"/>
              </a:ext>
            </a:extLst>
          </p:cNvPr>
          <p:cNvSpPr/>
          <p:nvPr/>
        </p:nvSpPr>
        <p:spPr>
          <a:xfrm flipH="1">
            <a:off x="8165392" y="4025891"/>
            <a:ext cx="2766413" cy="3155"/>
          </a:xfrm>
          <a:custGeom>
            <a:avLst/>
            <a:gdLst>
              <a:gd name="connsiteX0" fmla="*/ 3508754 w 3508754"/>
              <a:gd name="connsiteY0" fmla="*/ 0 h 7906"/>
              <a:gd name="connsiteX1" fmla="*/ 0 w 3508754"/>
              <a:gd name="connsiteY1" fmla="*/ 0 h 7906"/>
              <a:gd name="connsiteX0" fmla="*/ 7990 w 7990"/>
              <a:gd name="connsiteY0" fmla="*/ 0 h 15118"/>
              <a:gd name="connsiteX1" fmla="*/ 0 w 7990"/>
              <a:gd name="connsiteY1" fmla="*/ 15118 h 15118"/>
              <a:gd name="connsiteX0" fmla="*/ 9979 w 9979"/>
              <a:gd name="connsiteY0" fmla="*/ 0 h 5000"/>
              <a:gd name="connsiteX1" fmla="*/ 0 w 9979"/>
              <a:gd name="connsiteY1" fmla="*/ 5000 h 5000"/>
              <a:gd name="connsiteX0" fmla="*/ 9939 w 9939"/>
              <a:gd name="connsiteY0" fmla="*/ 0 h 14724"/>
              <a:gd name="connsiteX1" fmla="*/ 0 w 9939"/>
              <a:gd name="connsiteY1" fmla="*/ 14724 h 14724"/>
              <a:gd name="connsiteX0" fmla="*/ 9716 w 9716"/>
              <a:gd name="connsiteY0" fmla="*/ 0 h 6793"/>
              <a:gd name="connsiteX1" fmla="*/ 0 w 9716"/>
              <a:gd name="connsiteY1" fmla="*/ 6793 h 6793"/>
              <a:gd name="connsiteX0" fmla="*/ 10240 w 10240"/>
              <a:gd name="connsiteY0" fmla="*/ 0 h 5279"/>
              <a:gd name="connsiteX1" fmla="*/ 0 w 10240"/>
              <a:gd name="connsiteY1" fmla="*/ 5279 h 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40" h="5279">
                <a:moveTo>
                  <a:pt x="10240" y="0"/>
                </a:moveTo>
                <a:cubicBezTo>
                  <a:pt x="5911" y="0"/>
                  <a:pt x="4329" y="5279"/>
                  <a:pt x="0" y="5279"/>
                </a:cubicBezTo>
              </a:path>
            </a:pathLst>
          </a:custGeom>
          <a:ln w="2857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81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A2D5-A3E0-4B22-99C6-40C31489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834" y="2164348"/>
            <a:ext cx="4249934" cy="252930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en-GB" sz="3000" dirty="0">
                <a:solidFill>
                  <a:schemeClr val="tx1"/>
                </a:solidFill>
              </a:rPr>
              <a:t>A </a:t>
            </a:r>
            <a:r>
              <a:rPr lang="en-GB" sz="3000" dirty="0">
                <a:solidFill>
                  <a:schemeClr val="accent3"/>
                </a:solidFill>
              </a:rPr>
              <a:t>strong partnership </a:t>
            </a:r>
            <a:r>
              <a:rPr lang="en-GB" sz="3000" dirty="0">
                <a:solidFill>
                  <a:schemeClr val="tx1"/>
                </a:solidFill>
              </a:rPr>
              <a:t>covering European coasts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3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3014E9-19FF-4DD2-8C0B-73D240C0D342}"/>
              </a:ext>
            </a:extLst>
          </p:cNvPr>
          <p:cNvSpPr txBox="1">
            <a:spLocks/>
          </p:cNvSpPr>
          <p:nvPr/>
        </p:nvSpPr>
        <p:spPr>
          <a:xfrm>
            <a:off x="6974834" y="3772023"/>
            <a:ext cx="3829655" cy="15323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>
                <a:latin typeface="Grantipo" panose="00000500000000000000" pitchFamily="50" charset="0"/>
              </a:rPr>
              <a:t>6 </a:t>
            </a:r>
            <a:r>
              <a:rPr lang="fr-FR" sz="1600" dirty="0" err="1">
                <a:latin typeface="Grantipo" panose="00000500000000000000" pitchFamily="50" charset="0"/>
              </a:rPr>
              <a:t>Universities</a:t>
            </a:r>
            <a:r>
              <a:rPr lang="fr-FR" sz="1600" dirty="0">
                <a:latin typeface="Grantipo" panose="00000500000000000000" pitchFamily="50" charset="0"/>
              </a:rPr>
              <a:t> </a:t>
            </a:r>
            <a:r>
              <a:rPr lang="fr-FR" sz="1600" b="1" dirty="0" err="1">
                <a:latin typeface="Grantipo SemiBold" panose="00000700000000000000" pitchFamily="50" charset="0"/>
              </a:rPr>
              <a:t>together</a:t>
            </a:r>
            <a:r>
              <a:rPr lang="fr-FR" sz="1600" dirty="0">
                <a:latin typeface="Grantipo" panose="00000500000000000000" pitchFamily="50" charset="0"/>
              </a:rPr>
              <a:t> have </a:t>
            </a:r>
            <a:r>
              <a:rPr lang="fr-FR" sz="1600" dirty="0" err="1">
                <a:latin typeface="Grantipo" panose="00000500000000000000" pitchFamily="50" charset="0"/>
              </a:rPr>
              <a:t>built</a:t>
            </a:r>
            <a:r>
              <a:rPr lang="fr-FR" sz="1600" dirty="0">
                <a:latin typeface="Grantipo" panose="00000500000000000000" pitchFamily="50" charset="0"/>
              </a:rPr>
              <a:t> </a:t>
            </a:r>
            <a:r>
              <a:rPr lang="fr-FR" sz="1600" dirty="0" err="1">
                <a:latin typeface="Grantipo" panose="00000500000000000000" pitchFamily="50" charset="0"/>
              </a:rPr>
              <a:t>European</a:t>
            </a:r>
            <a:r>
              <a:rPr lang="fr-FR" sz="1600" dirty="0">
                <a:latin typeface="Grantipo" panose="00000500000000000000" pitchFamily="50" charset="0"/>
              </a:rPr>
              <a:t> </a:t>
            </a:r>
            <a:r>
              <a:rPr lang="fr-FR" sz="1600" dirty="0" err="1">
                <a:latin typeface="Grantipo" panose="00000500000000000000" pitchFamily="50" charset="0"/>
              </a:rPr>
              <a:t>University</a:t>
            </a:r>
            <a:r>
              <a:rPr lang="fr-FR" sz="1600" dirty="0">
                <a:latin typeface="Grantipo" panose="00000500000000000000" pitchFamily="50" charset="0"/>
              </a:rPr>
              <a:t> for Smart Urban Co</a:t>
            </a:r>
            <a:r>
              <a:rPr lang="lt-LT" sz="1600" dirty="0">
                <a:latin typeface="Grantipo" panose="00000500000000000000" pitchFamily="50" charset="0"/>
              </a:rPr>
              <a:t>a</a:t>
            </a:r>
            <a:r>
              <a:rPr lang="fr-FR" sz="1600" dirty="0">
                <a:latin typeface="Grantipo" panose="00000500000000000000" pitchFamily="50" charset="0"/>
              </a:rPr>
              <a:t>stal</a:t>
            </a:r>
            <a:r>
              <a:rPr lang="lt-LT" sz="1600" dirty="0">
                <a:latin typeface="Grantipo" panose="00000500000000000000" pitchFamily="50" charset="0"/>
              </a:rPr>
              <a:t> </a:t>
            </a:r>
            <a:r>
              <a:rPr lang="fr-FR" sz="1600" dirty="0" err="1">
                <a:latin typeface="Grantipo" panose="00000500000000000000" pitchFamily="50" charset="0"/>
              </a:rPr>
              <a:t>Sustainability</a:t>
            </a:r>
            <a:r>
              <a:rPr lang="fr-FR" sz="1600" dirty="0">
                <a:latin typeface="Grantipo" panose="00000500000000000000" pitchFamily="50" charset="0"/>
              </a:rPr>
              <a:t>. </a:t>
            </a:r>
            <a:br>
              <a:rPr lang="fr-FR" sz="1600" dirty="0">
                <a:latin typeface="Grantipo" panose="00000500000000000000" pitchFamily="50" charset="0"/>
              </a:rPr>
            </a:br>
            <a:br>
              <a:rPr lang="fr-FR" sz="1600" dirty="0">
                <a:latin typeface="Grantipo" panose="00000500000000000000" pitchFamily="50" charset="0"/>
              </a:rPr>
            </a:br>
            <a:r>
              <a:rPr lang="en-US" sz="1600" dirty="0">
                <a:latin typeface="Grantipo" panose="00000500000000000000" pitchFamily="50" charset="0"/>
              </a:rPr>
              <a:t>3</a:t>
            </a:r>
            <a:r>
              <a:rPr lang="en-GB" sz="1600" dirty="0">
                <a:latin typeface="Grantipo" panose="00000500000000000000" pitchFamily="50" charset="0"/>
              </a:rPr>
              <a:t> more universities have joined as associated partners.</a:t>
            </a:r>
            <a:endParaRPr lang="en-US" sz="1600" dirty="0">
              <a:solidFill>
                <a:schemeClr val="accent3"/>
              </a:solidFill>
              <a:latin typeface="Grantipo" panose="00000500000000000000" pitchFamily="50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180CB21-E0F5-4F1F-974F-53AD8F16946E}"/>
              </a:ext>
            </a:extLst>
          </p:cNvPr>
          <p:cNvSpPr/>
          <p:nvPr/>
        </p:nvSpPr>
        <p:spPr>
          <a:xfrm>
            <a:off x="0" y="0"/>
            <a:ext cx="5907088" cy="6858000"/>
          </a:xfrm>
          <a:prstGeom prst="rect">
            <a:avLst/>
          </a:prstGeom>
          <a:solidFill>
            <a:srgbClr val="AEC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06F29-A3E7-482B-A40F-EDFF334D5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43"/>
          <a:stretch/>
        </p:blipFill>
        <p:spPr>
          <a:xfrm>
            <a:off x="1" y="0"/>
            <a:ext cx="5907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82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4420" y="713891"/>
            <a:ext cx="10150348" cy="517037"/>
          </a:xfrm>
        </p:spPr>
        <p:txBody>
          <a:bodyPr/>
          <a:lstStyle/>
          <a:p>
            <a:r>
              <a:rPr lang="es-ES" dirty="0" err="1"/>
              <a:t>Milestones</a:t>
            </a:r>
            <a:br>
              <a:rPr lang="es-ES" strike="sngStrike" dirty="0">
                <a:solidFill>
                  <a:srgbClr val="363437"/>
                </a:solidFill>
                <a:latin typeface="Grantipo" panose="00000500000000000000" pitchFamily="50" charset="0"/>
              </a:rPr>
            </a:br>
            <a:br>
              <a:rPr lang="en-US" strike="sngStrike" dirty="0"/>
            </a:br>
            <a:endParaRPr lang="en-US" strike="sngStrik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30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A7385AE8-F7F3-4D95-B912-726133EED185}"/>
              </a:ext>
            </a:extLst>
          </p:cNvPr>
          <p:cNvCxnSpPr/>
          <p:nvPr/>
        </p:nvCxnSpPr>
        <p:spPr>
          <a:xfrm>
            <a:off x="783060" y="732751"/>
            <a:ext cx="0" cy="517037"/>
          </a:xfrm>
          <a:prstGeom prst="line">
            <a:avLst/>
          </a:prstGeom>
          <a:ln w="476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>
            <a:extLst>
              <a:ext uri="{FF2B5EF4-FFF2-40B4-BE49-F238E27FC236}">
                <a16:creationId xmlns:a16="http://schemas.microsoft.com/office/drawing/2014/main" id="{3ACBCFB6-BBB6-4AF1-B62D-14BE123BB1C9}"/>
              </a:ext>
            </a:extLst>
          </p:cNvPr>
          <p:cNvCxnSpPr>
            <a:cxnSpLocks/>
          </p:cNvCxnSpPr>
          <p:nvPr/>
        </p:nvCxnSpPr>
        <p:spPr>
          <a:xfrm>
            <a:off x="5787193" y="3282646"/>
            <a:ext cx="1" cy="2477527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55A7F65-9442-41AE-93AB-FC0EEA28D6D2}"/>
              </a:ext>
            </a:extLst>
          </p:cNvPr>
          <p:cNvSpPr/>
          <p:nvPr/>
        </p:nvSpPr>
        <p:spPr>
          <a:xfrm>
            <a:off x="709398" y="2867424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en-GB" sz="1600" dirty="0">
                <a:solidFill>
                  <a:schemeClr val="tx2"/>
                </a:solidFill>
                <a:latin typeface="Campton Medium" panose="020B0004020102020203" pitchFamily="34" charset="0"/>
              </a:rPr>
              <a:t>09 2019</a:t>
            </a:r>
            <a:endParaRPr lang="en-GB" sz="1400" dirty="0">
              <a:solidFill>
                <a:schemeClr val="tx2"/>
              </a:solidFill>
              <a:latin typeface="Grantipo" panose="00000500000000000000" pitchFamily="50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49344-722F-4367-84C8-EFEAFE8F2E9C}"/>
              </a:ext>
            </a:extLst>
          </p:cNvPr>
          <p:cNvSpPr/>
          <p:nvPr/>
        </p:nvSpPr>
        <p:spPr>
          <a:xfrm>
            <a:off x="2636201" y="3650913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en-GB" sz="1600" dirty="0">
                <a:solidFill>
                  <a:schemeClr val="tx2"/>
                </a:solidFill>
                <a:latin typeface="Campton Medium" panose="020B0004020102020203" pitchFamily="34" charset="0"/>
              </a:rPr>
              <a:t>03 2020</a:t>
            </a:r>
            <a:endParaRPr lang="en-GB" sz="1400" dirty="0">
              <a:solidFill>
                <a:schemeClr val="tx2"/>
              </a:solidFill>
              <a:latin typeface="Grantipo" panose="00000500000000000000" pitchFamily="50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9E590F6-8042-4512-8EE3-3E9D1955D982}"/>
              </a:ext>
            </a:extLst>
          </p:cNvPr>
          <p:cNvSpPr/>
          <p:nvPr/>
        </p:nvSpPr>
        <p:spPr>
          <a:xfrm>
            <a:off x="709398" y="2339366"/>
            <a:ext cx="1409188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1200" dirty="0">
                <a:solidFill>
                  <a:srgbClr val="363437"/>
                </a:solidFill>
                <a:latin typeface="Grantipo" panose="00000500000000000000" pitchFamily="50" charset="0"/>
              </a:rPr>
              <a:t>Set up governance structures </a:t>
            </a:r>
            <a:endParaRPr lang="en-GB" sz="1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101EC12-FE25-4DB8-A637-9224EA618907}"/>
              </a:ext>
            </a:extLst>
          </p:cNvPr>
          <p:cNvSpPr/>
          <p:nvPr/>
        </p:nvSpPr>
        <p:spPr>
          <a:xfrm>
            <a:off x="2636201" y="4123808"/>
            <a:ext cx="1409188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1200" dirty="0">
                <a:solidFill>
                  <a:srgbClr val="363437"/>
                </a:solidFill>
                <a:latin typeface="Grantipo" panose="00000500000000000000" pitchFamily="50" charset="0"/>
              </a:rPr>
              <a:t>Information and communication package</a:t>
            </a:r>
          </a:p>
        </p:txBody>
      </p:sp>
      <p:cxnSp>
        <p:nvCxnSpPr>
          <p:cNvPr id="47" name="Straight Connector 10">
            <a:extLst>
              <a:ext uri="{FF2B5EF4-FFF2-40B4-BE49-F238E27FC236}">
                <a16:creationId xmlns:a16="http://schemas.microsoft.com/office/drawing/2014/main" id="{B74C715F-7A26-42D9-B375-71EE6FDF38B4}"/>
              </a:ext>
            </a:extLst>
          </p:cNvPr>
          <p:cNvCxnSpPr>
            <a:cxnSpLocks/>
          </p:cNvCxnSpPr>
          <p:nvPr/>
        </p:nvCxnSpPr>
        <p:spPr>
          <a:xfrm>
            <a:off x="535180" y="2375124"/>
            <a:ext cx="0" cy="1132441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C1706FBD-1E95-4006-BC2C-44A21D478219}"/>
              </a:ext>
            </a:extLst>
          </p:cNvPr>
          <p:cNvCxnSpPr>
            <a:cxnSpLocks/>
          </p:cNvCxnSpPr>
          <p:nvPr/>
        </p:nvCxnSpPr>
        <p:spPr>
          <a:xfrm flipH="1">
            <a:off x="2487894" y="3282646"/>
            <a:ext cx="15492" cy="1481106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14E675C-B73A-475D-BF40-F9DD38D5C71A}"/>
              </a:ext>
            </a:extLst>
          </p:cNvPr>
          <p:cNvSpPr/>
          <p:nvPr/>
        </p:nvSpPr>
        <p:spPr>
          <a:xfrm>
            <a:off x="3165546" y="2885705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en-GB" sz="1600" dirty="0">
                <a:solidFill>
                  <a:schemeClr val="tx2"/>
                </a:solidFill>
                <a:latin typeface="Campton Medium" panose="020B0004020102020203" pitchFamily="34" charset="0"/>
              </a:rPr>
              <a:t>08 2020</a:t>
            </a:r>
            <a:endParaRPr lang="en-GB" sz="1400" dirty="0">
              <a:solidFill>
                <a:schemeClr val="tx2"/>
              </a:solidFill>
              <a:latin typeface="Grantipo" panose="00000500000000000000" pitchFamily="50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7C8649E-92E3-4002-ACDF-9DB293375AB5}"/>
              </a:ext>
            </a:extLst>
          </p:cNvPr>
          <p:cNvSpPr/>
          <p:nvPr/>
        </p:nvSpPr>
        <p:spPr>
          <a:xfrm>
            <a:off x="3165546" y="2524032"/>
            <a:ext cx="1409188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1200" dirty="0">
                <a:solidFill>
                  <a:srgbClr val="363437"/>
                </a:solidFill>
                <a:latin typeface="Grantipo" panose="00000500000000000000" pitchFamily="50" charset="0"/>
              </a:rPr>
              <a:t>Skills map</a:t>
            </a:r>
            <a:endParaRPr lang="en-GB" sz="1200" dirty="0"/>
          </a:p>
        </p:txBody>
      </p:sp>
      <p:cxnSp>
        <p:nvCxnSpPr>
          <p:cNvPr id="52" name="Straight Connector 10">
            <a:extLst>
              <a:ext uri="{FF2B5EF4-FFF2-40B4-BE49-F238E27FC236}">
                <a16:creationId xmlns:a16="http://schemas.microsoft.com/office/drawing/2014/main" id="{4A942826-1A45-4AC3-8D64-4C668B7C397E}"/>
              </a:ext>
            </a:extLst>
          </p:cNvPr>
          <p:cNvCxnSpPr>
            <a:cxnSpLocks/>
          </p:cNvCxnSpPr>
          <p:nvPr/>
        </p:nvCxnSpPr>
        <p:spPr>
          <a:xfrm>
            <a:off x="4145720" y="2511495"/>
            <a:ext cx="0" cy="996070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6F93E24-B9E3-45DB-B9BB-614E222ECD2A}"/>
              </a:ext>
            </a:extLst>
          </p:cNvPr>
          <p:cNvSpPr/>
          <p:nvPr/>
        </p:nvSpPr>
        <p:spPr>
          <a:xfrm>
            <a:off x="4619062" y="3644776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en-GB" sz="1600" dirty="0">
                <a:solidFill>
                  <a:schemeClr val="tx2"/>
                </a:solidFill>
                <a:latin typeface="Campton Medium" panose="020B0004020102020203" pitchFamily="34" charset="0"/>
              </a:rPr>
              <a:t>09 2020</a:t>
            </a:r>
            <a:endParaRPr lang="en-GB" sz="1400" dirty="0">
              <a:solidFill>
                <a:schemeClr val="tx2"/>
              </a:solidFill>
              <a:latin typeface="Grantipo" panose="00000500000000000000" pitchFamily="50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405ECE3-5CAF-49F4-9687-5A7779B74027}"/>
              </a:ext>
            </a:extLst>
          </p:cNvPr>
          <p:cNvSpPr/>
          <p:nvPr/>
        </p:nvSpPr>
        <p:spPr>
          <a:xfrm>
            <a:off x="4654393" y="4115167"/>
            <a:ext cx="1409188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1200" dirty="0">
                <a:solidFill>
                  <a:srgbClr val="363437"/>
                </a:solidFill>
                <a:latin typeface="Grantipo" panose="00000500000000000000" pitchFamily="50" charset="0"/>
              </a:rPr>
              <a:t>Sustainability</a:t>
            </a:r>
            <a:br>
              <a:rPr lang="en-GB" sz="1200" dirty="0">
                <a:solidFill>
                  <a:srgbClr val="363437"/>
                </a:solidFill>
                <a:latin typeface="Grantipo" panose="00000500000000000000" pitchFamily="50" charset="0"/>
              </a:rPr>
            </a:br>
            <a:r>
              <a:rPr lang="en-GB" sz="1200" dirty="0">
                <a:solidFill>
                  <a:srgbClr val="363437"/>
                </a:solidFill>
                <a:latin typeface="Grantipo" panose="00000500000000000000" pitchFamily="50" charset="0"/>
              </a:rPr>
              <a:t>and funding strategy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A97BDF2-A4D4-4987-B346-40E1C647679C}"/>
              </a:ext>
            </a:extLst>
          </p:cNvPr>
          <p:cNvSpPr/>
          <p:nvPr/>
        </p:nvSpPr>
        <p:spPr>
          <a:xfrm>
            <a:off x="4975891" y="2879584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en-GB" sz="1600" dirty="0">
                <a:solidFill>
                  <a:schemeClr val="tx2"/>
                </a:solidFill>
                <a:latin typeface="Campton Medium" panose="020B0004020102020203" pitchFamily="34" charset="0"/>
              </a:rPr>
              <a:t>10 2020</a:t>
            </a:r>
            <a:endParaRPr lang="en-GB" sz="1400" dirty="0">
              <a:solidFill>
                <a:schemeClr val="tx2"/>
              </a:solidFill>
              <a:latin typeface="Grantipo" panose="00000500000000000000" pitchFamily="50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C31ABD3-BE01-4039-A097-A10FF579ECFF}"/>
              </a:ext>
            </a:extLst>
          </p:cNvPr>
          <p:cNvSpPr/>
          <p:nvPr/>
        </p:nvSpPr>
        <p:spPr>
          <a:xfrm>
            <a:off x="4975890" y="1291060"/>
            <a:ext cx="2122246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en-US" sz="1200" dirty="0">
                <a:latin typeface="Grantipo" panose="00000500000000000000" pitchFamily="50" charset="0"/>
              </a:rPr>
              <a:t>common procedures for mobility of students and staff, EU-CONEXUS student card</a:t>
            </a:r>
          </a:p>
        </p:txBody>
      </p:sp>
      <p:cxnSp>
        <p:nvCxnSpPr>
          <p:cNvPr id="66" name="Straight Connector 10">
            <a:extLst>
              <a:ext uri="{FF2B5EF4-FFF2-40B4-BE49-F238E27FC236}">
                <a16:creationId xmlns:a16="http://schemas.microsoft.com/office/drawing/2014/main" id="{96B1389D-3D7E-47A4-A7C8-9696BF6E0555}"/>
              </a:ext>
            </a:extLst>
          </p:cNvPr>
          <p:cNvCxnSpPr>
            <a:cxnSpLocks/>
          </p:cNvCxnSpPr>
          <p:nvPr/>
        </p:nvCxnSpPr>
        <p:spPr>
          <a:xfrm>
            <a:off x="4801673" y="1373053"/>
            <a:ext cx="0" cy="2134512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D8269910-F9A3-4D2A-99A5-A28FF584F631}"/>
              </a:ext>
            </a:extLst>
          </p:cNvPr>
          <p:cNvSpPr/>
          <p:nvPr/>
        </p:nvSpPr>
        <p:spPr>
          <a:xfrm>
            <a:off x="5942692" y="3643467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en-GB" sz="1600" dirty="0">
                <a:solidFill>
                  <a:schemeClr val="tx2"/>
                </a:solidFill>
                <a:latin typeface="Campton Medium" panose="020B0004020102020203" pitchFamily="34" charset="0"/>
              </a:rPr>
              <a:t>01 2021</a:t>
            </a:r>
            <a:endParaRPr lang="en-GB" sz="1400" dirty="0">
              <a:solidFill>
                <a:schemeClr val="tx2"/>
              </a:solidFill>
              <a:latin typeface="Grantipo" panose="00000500000000000000" pitchFamily="50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E1D0A1C-7850-46D9-A4B6-93829BB55B2D}"/>
              </a:ext>
            </a:extLst>
          </p:cNvPr>
          <p:cNvSpPr/>
          <p:nvPr/>
        </p:nvSpPr>
        <p:spPr>
          <a:xfrm>
            <a:off x="5942691" y="4075797"/>
            <a:ext cx="1618607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EU-CONEXUS </a:t>
            </a:r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Minor</a:t>
            </a:r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 </a:t>
            </a:r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programmes</a:t>
            </a:r>
            <a:endParaRPr lang="en-GB" sz="1200" dirty="0">
              <a:solidFill>
                <a:srgbClr val="363437"/>
              </a:solidFill>
              <a:latin typeface="Grantipo" panose="00000500000000000000" pitchFamily="50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44F17A2-E5C2-4936-AA2E-2002530625F4}"/>
              </a:ext>
            </a:extLst>
          </p:cNvPr>
          <p:cNvSpPr/>
          <p:nvPr/>
        </p:nvSpPr>
        <p:spPr>
          <a:xfrm>
            <a:off x="5957670" y="4725014"/>
            <a:ext cx="161860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Joint</a:t>
            </a:r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 </a:t>
            </a:r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research</a:t>
            </a:r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 </a:t>
            </a:r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area</a:t>
            </a:r>
            <a:endParaRPr lang="es-ES" sz="1200" dirty="0">
              <a:solidFill>
                <a:srgbClr val="363437"/>
              </a:solidFill>
              <a:latin typeface="Grantipo" panose="00000500000000000000" pitchFamily="50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2B75DCE-4FEF-439F-9429-2557E3DE3CE5}"/>
              </a:ext>
            </a:extLst>
          </p:cNvPr>
          <p:cNvSpPr/>
          <p:nvPr/>
        </p:nvSpPr>
        <p:spPr>
          <a:xfrm>
            <a:off x="5954751" y="5184052"/>
            <a:ext cx="1895847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Virtual campus and </a:t>
            </a:r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educational</a:t>
            </a:r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 </a:t>
            </a:r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resources</a:t>
            </a:r>
            <a:endParaRPr lang="es-ES" sz="1200" dirty="0">
              <a:solidFill>
                <a:srgbClr val="363437"/>
              </a:solidFill>
              <a:latin typeface="Grantipo" panose="00000500000000000000" pitchFamily="50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72F20D0-F3F5-4922-A8BD-E2F95155F752}"/>
              </a:ext>
            </a:extLst>
          </p:cNvPr>
          <p:cNvSpPr/>
          <p:nvPr/>
        </p:nvSpPr>
        <p:spPr>
          <a:xfrm>
            <a:off x="6286215" y="2879584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en-GB" sz="1600" dirty="0">
                <a:solidFill>
                  <a:schemeClr val="tx2"/>
                </a:solidFill>
                <a:latin typeface="Campton Medium" panose="020B0004020102020203" pitchFamily="34" charset="0"/>
              </a:rPr>
              <a:t>02 2021</a:t>
            </a:r>
            <a:endParaRPr lang="en-GB" sz="1400" dirty="0">
              <a:solidFill>
                <a:schemeClr val="tx2"/>
              </a:solidFill>
              <a:latin typeface="Grantipo" panose="00000500000000000000" pitchFamily="50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B85E061-796D-49CB-81F7-EF6662616E91}"/>
              </a:ext>
            </a:extLst>
          </p:cNvPr>
          <p:cNvSpPr/>
          <p:nvPr/>
        </p:nvSpPr>
        <p:spPr>
          <a:xfrm>
            <a:off x="6265640" y="2154700"/>
            <a:ext cx="1705703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University-Industry</a:t>
            </a:r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 and </a:t>
            </a:r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Mentoring</a:t>
            </a:r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 </a:t>
            </a:r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platforms</a:t>
            </a:r>
            <a:endParaRPr lang="en-US" sz="1200" dirty="0">
              <a:latin typeface="Grantipo" panose="00000500000000000000" pitchFamily="50" charset="0"/>
            </a:endParaRPr>
          </a:p>
        </p:txBody>
      </p:sp>
      <p:cxnSp>
        <p:nvCxnSpPr>
          <p:cNvPr id="87" name="Straight Connector 10">
            <a:extLst>
              <a:ext uri="{FF2B5EF4-FFF2-40B4-BE49-F238E27FC236}">
                <a16:creationId xmlns:a16="http://schemas.microsoft.com/office/drawing/2014/main" id="{76B4F5E0-3EFF-4F9E-B2C3-32DC5DDEC52D}"/>
              </a:ext>
            </a:extLst>
          </p:cNvPr>
          <p:cNvCxnSpPr>
            <a:cxnSpLocks/>
          </p:cNvCxnSpPr>
          <p:nvPr/>
        </p:nvCxnSpPr>
        <p:spPr>
          <a:xfrm>
            <a:off x="6113902" y="2134485"/>
            <a:ext cx="0" cy="1373080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BB7FCED3-69DE-49F8-812C-8E271D92BB18}"/>
              </a:ext>
            </a:extLst>
          </p:cNvPr>
          <p:cNvSpPr/>
          <p:nvPr/>
        </p:nvSpPr>
        <p:spPr>
          <a:xfrm>
            <a:off x="8586081" y="2890250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en-GB" sz="1600" dirty="0">
                <a:solidFill>
                  <a:schemeClr val="tx2"/>
                </a:solidFill>
                <a:latin typeface="Campton Medium" panose="020B0004020102020203" pitchFamily="34" charset="0"/>
              </a:rPr>
              <a:t>09 2021</a:t>
            </a:r>
            <a:endParaRPr lang="en-GB" sz="1400" dirty="0">
              <a:solidFill>
                <a:schemeClr val="tx2"/>
              </a:solidFill>
              <a:latin typeface="Grantipo" panose="00000500000000000000" pitchFamily="50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CAF2AD9-7B52-4FDC-AF07-33ECE73DBBAD}"/>
              </a:ext>
            </a:extLst>
          </p:cNvPr>
          <p:cNvSpPr/>
          <p:nvPr/>
        </p:nvSpPr>
        <p:spPr>
          <a:xfrm>
            <a:off x="8586080" y="2155954"/>
            <a:ext cx="1553969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EU-CONEXUS </a:t>
            </a:r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joint</a:t>
            </a:r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 </a:t>
            </a:r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Master’s</a:t>
            </a:r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 </a:t>
            </a:r>
            <a:r>
              <a:rPr lang="es-ES" sz="1200" dirty="0">
                <a:latin typeface="Grantipo" panose="00000500000000000000" pitchFamily="50" charset="0"/>
              </a:rPr>
              <a:t>and </a:t>
            </a:r>
            <a:r>
              <a:rPr lang="es-ES" sz="1200" dirty="0" err="1">
                <a:latin typeface="Grantipo" panose="00000500000000000000" pitchFamily="50" charset="0"/>
              </a:rPr>
              <a:t>joint</a:t>
            </a:r>
            <a:r>
              <a:rPr lang="es-ES" sz="1200" dirty="0">
                <a:latin typeface="Grantipo" panose="00000500000000000000" pitchFamily="50" charset="0"/>
              </a:rPr>
              <a:t> </a:t>
            </a:r>
            <a:r>
              <a:rPr lang="es-ES" sz="1200" dirty="0" err="1">
                <a:latin typeface="Grantipo" panose="00000500000000000000" pitchFamily="50" charset="0"/>
              </a:rPr>
              <a:t>Ph.D</a:t>
            </a:r>
            <a:r>
              <a:rPr lang="es-ES" sz="1200" dirty="0">
                <a:latin typeface="Grantipo" panose="00000500000000000000" pitchFamily="50" charset="0"/>
              </a:rPr>
              <a:t>. </a:t>
            </a:r>
            <a:r>
              <a:rPr lang="es-ES" sz="1200" dirty="0" err="1">
                <a:latin typeface="Grantipo" panose="00000500000000000000" pitchFamily="50" charset="0"/>
              </a:rPr>
              <a:t>programmes</a:t>
            </a:r>
            <a:endParaRPr lang="en-GB" sz="1200" dirty="0"/>
          </a:p>
        </p:txBody>
      </p:sp>
      <p:cxnSp>
        <p:nvCxnSpPr>
          <p:cNvPr id="99" name="Straight Connector 10">
            <a:extLst>
              <a:ext uri="{FF2B5EF4-FFF2-40B4-BE49-F238E27FC236}">
                <a16:creationId xmlns:a16="http://schemas.microsoft.com/office/drawing/2014/main" id="{E76EBF2A-9123-42F6-9411-E4E6E8884E43}"/>
              </a:ext>
            </a:extLst>
          </p:cNvPr>
          <p:cNvCxnSpPr>
            <a:cxnSpLocks/>
          </p:cNvCxnSpPr>
          <p:nvPr/>
        </p:nvCxnSpPr>
        <p:spPr>
          <a:xfrm>
            <a:off x="8411863" y="2014965"/>
            <a:ext cx="0" cy="2845662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B3B8D32F-AA46-4EBC-AE04-11371F385426}"/>
              </a:ext>
            </a:extLst>
          </p:cNvPr>
          <p:cNvSpPr/>
          <p:nvPr/>
        </p:nvSpPr>
        <p:spPr>
          <a:xfrm>
            <a:off x="10131160" y="2874453"/>
            <a:ext cx="1411389" cy="33855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 fontAlgn="base"/>
            <a:r>
              <a:rPr lang="en-GB" sz="1600" dirty="0">
                <a:solidFill>
                  <a:schemeClr val="tx2"/>
                </a:solidFill>
                <a:latin typeface="Campton Medium" panose="020B0004020102020203" pitchFamily="34" charset="0"/>
              </a:rPr>
              <a:t>05 202</a:t>
            </a:r>
            <a:r>
              <a:rPr lang="en-US" sz="1600" dirty="0">
                <a:solidFill>
                  <a:schemeClr val="tx2"/>
                </a:solidFill>
                <a:latin typeface="Campton Medium" panose="020B0004020102020203" pitchFamily="34" charset="0"/>
              </a:rPr>
              <a:t>2</a:t>
            </a:r>
            <a:endParaRPr lang="en-GB" sz="1400" dirty="0">
              <a:solidFill>
                <a:schemeClr val="tx2"/>
              </a:solidFill>
              <a:latin typeface="Grantipo" panose="00000500000000000000" pitchFamily="50" charset="0"/>
            </a:endParaRPr>
          </a:p>
        </p:txBody>
      </p:sp>
      <p:cxnSp>
        <p:nvCxnSpPr>
          <p:cNvPr id="102" name="Straight Connector 10">
            <a:extLst>
              <a:ext uri="{FF2B5EF4-FFF2-40B4-BE49-F238E27FC236}">
                <a16:creationId xmlns:a16="http://schemas.microsoft.com/office/drawing/2014/main" id="{2A068018-4818-43D8-86CD-E119FB55F2C6}"/>
              </a:ext>
            </a:extLst>
          </p:cNvPr>
          <p:cNvCxnSpPr>
            <a:cxnSpLocks/>
          </p:cNvCxnSpPr>
          <p:nvPr/>
        </p:nvCxnSpPr>
        <p:spPr>
          <a:xfrm>
            <a:off x="11694257" y="2429365"/>
            <a:ext cx="0" cy="1078200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6D62AA9-9126-4B81-AD0D-C4636A7ECAEC}"/>
              </a:ext>
            </a:extLst>
          </p:cNvPr>
          <p:cNvSpPr/>
          <p:nvPr/>
        </p:nvSpPr>
        <p:spPr>
          <a:xfrm>
            <a:off x="10269309" y="2340620"/>
            <a:ext cx="1273240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en-US" sz="1200" dirty="0">
                <a:latin typeface="Grantipo" panose="00000500000000000000" pitchFamily="50" charset="0"/>
              </a:rPr>
              <a:t>automatic mutual recognition</a:t>
            </a:r>
            <a:endParaRPr lang="en-GB" sz="1200" dirty="0"/>
          </a:p>
        </p:txBody>
      </p:sp>
      <p:cxnSp>
        <p:nvCxnSpPr>
          <p:cNvPr id="116" name="Straight Connector 10">
            <a:extLst>
              <a:ext uri="{FF2B5EF4-FFF2-40B4-BE49-F238E27FC236}">
                <a16:creationId xmlns:a16="http://schemas.microsoft.com/office/drawing/2014/main" id="{C4589655-B3A7-4CD6-8454-574D79827C32}"/>
              </a:ext>
            </a:extLst>
          </p:cNvPr>
          <p:cNvCxnSpPr>
            <a:cxnSpLocks/>
          </p:cNvCxnSpPr>
          <p:nvPr/>
        </p:nvCxnSpPr>
        <p:spPr>
          <a:xfrm>
            <a:off x="4472460" y="3282646"/>
            <a:ext cx="0" cy="14533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B86512C-7998-4DCD-BA8E-540E39690D4F}"/>
              </a:ext>
            </a:extLst>
          </p:cNvPr>
          <p:cNvSpPr/>
          <p:nvPr/>
        </p:nvSpPr>
        <p:spPr>
          <a:xfrm>
            <a:off x="8564850" y="3567419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en-GB" sz="1600" dirty="0">
                <a:solidFill>
                  <a:schemeClr val="tx2"/>
                </a:solidFill>
                <a:latin typeface="Campton Medium" panose="020B0004020102020203" pitchFamily="34" charset="0"/>
              </a:rPr>
              <a:t>09 2021</a:t>
            </a:r>
            <a:endParaRPr lang="en-GB" sz="1400" dirty="0">
              <a:solidFill>
                <a:schemeClr val="tx2"/>
              </a:solidFill>
              <a:latin typeface="Grantipo" panose="00000500000000000000" pitchFamily="50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9197EE4-C1D3-4E57-B902-735EA8FBE355}"/>
              </a:ext>
            </a:extLst>
          </p:cNvPr>
          <p:cNvSpPr/>
          <p:nvPr/>
        </p:nvSpPr>
        <p:spPr>
          <a:xfrm>
            <a:off x="8564849" y="4033352"/>
            <a:ext cx="161860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Multilingual</a:t>
            </a:r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 </a:t>
            </a:r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services</a:t>
            </a:r>
            <a:endParaRPr lang="en-GB" sz="1200" dirty="0">
              <a:solidFill>
                <a:srgbClr val="363437"/>
              </a:solidFill>
              <a:latin typeface="Grantipo" panose="00000500000000000000" pitchFamily="50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CD7DF7B-D6D4-443E-B44B-20A795A41030}"/>
              </a:ext>
            </a:extLst>
          </p:cNvPr>
          <p:cNvSpPr/>
          <p:nvPr/>
        </p:nvSpPr>
        <p:spPr>
          <a:xfrm>
            <a:off x="8586081" y="4398962"/>
            <a:ext cx="1618607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Buddy</a:t>
            </a:r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 </a:t>
            </a:r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system</a:t>
            </a:r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 and </a:t>
            </a:r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alumni</a:t>
            </a:r>
            <a:r>
              <a:rPr lang="es-ES" sz="1200" dirty="0">
                <a:solidFill>
                  <a:srgbClr val="363437"/>
                </a:solidFill>
                <a:latin typeface="Grantipo" panose="00000500000000000000" pitchFamily="50" charset="0"/>
              </a:rPr>
              <a:t> </a:t>
            </a:r>
            <a:r>
              <a:rPr lang="es-ES" sz="1200" dirty="0" err="1">
                <a:solidFill>
                  <a:srgbClr val="363437"/>
                </a:solidFill>
                <a:latin typeface="Grantipo" panose="00000500000000000000" pitchFamily="50" charset="0"/>
              </a:rPr>
              <a:t>network</a:t>
            </a:r>
            <a:endParaRPr lang="es-ES" sz="1200" dirty="0">
              <a:solidFill>
                <a:srgbClr val="363437"/>
              </a:solidFill>
              <a:latin typeface="Grantipo" panose="00000500000000000000" pitchFamily="50" charset="0"/>
            </a:endParaRPr>
          </a:p>
        </p:txBody>
      </p:sp>
      <p:cxnSp>
        <p:nvCxnSpPr>
          <p:cNvPr id="130" name="Straight Connector 10">
            <a:extLst>
              <a:ext uri="{FF2B5EF4-FFF2-40B4-BE49-F238E27FC236}">
                <a16:creationId xmlns:a16="http://schemas.microsoft.com/office/drawing/2014/main" id="{92FC11BF-F85C-4109-A57E-DE3070581B08}"/>
              </a:ext>
            </a:extLst>
          </p:cNvPr>
          <p:cNvCxnSpPr>
            <a:cxnSpLocks/>
          </p:cNvCxnSpPr>
          <p:nvPr/>
        </p:nvCxnSpPr>
        <p:spPr>
          <a:xfrm>
            <a:off x="1847662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>
            <a:extLst>
              <a:ext uri="{FF2B5EF4-FFF2-40B4-BE49-F238E27FC236}">
                <a16:creationId xmlns:a16="http://schemas.microsoft.com/office/drawing/2014/main" id="{6A113A2C-A349-4F45-8650-80FE8F91549B}"/>
              </a:ext>
            </a:extLst>
          </p:cNvPr>
          <p:cNvCxnSpPr>
            <a:cxnSpLocks/>
          </p:cNvCxnSpPr>
          <p:nvPr/>
        </p:nvCxnSpPr>
        <p:spPr>
          <a:xfrm>
            <a:off x="5130602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>
            <a:extLst>
              <a:ext uri="{FF2B5EF4-FFF2-40B4-BE49-F238E27FC236}">
                <a16:creationId xmlns:a16="http://schemas.microsoft.com/office/drawing/2014/main" id="{E9A4A638-015F-4147-87A5-2A0CAB7846BA}"/>
              </a:ext>
            </a:extLst>
          </p:cNvPr>
          <p:cNvCxnSpPr>
            <a:cxnSpLocks/>
          </p:cNvCxnSpPr>
          <p:nvPr/>
        </p:nvCxnSpPr>
        <p:spPr>
          <a:xfrm>
            <a:off x="2175956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0">
            <a:extLst>
              <a:ext uri="{FF2B5EF4-FFF2-40B4-BE49-F238E27FC236}">
                <a16:creationId xmlns:a16="http://schemas.microsoft.com/office/drawing/2014/main" id="{06627640-ED7B-48FB-AC96-AD58FF7F867A}"/>
              </a:ext>
            </a:extLst>
          </p:cNvPr>
          <p:cNvCxnSpPr>
            <a:cxnSpLocks/>
          </p:cNvCxnSpPr>
          <p:nvPr/>
        </p:nvCxnSpPr>
        <p:spPr>
          <a:xfrm>
            <a:off x="2832544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0">
            <a:extLst>
              <a:ext uri="{FF2B5EF4-FFF2-40B4-BE49-F238E27FC236}">
                <a16:creationId xmlns:a16="http://schemas.microsoft.com/office/drawing/2014/main" id="{C9ECF3A3-A19B-40CB-8253-EC1FCB1AE18E}"/>
              </a:ext>
            </a:extLst>
          </p:cNvPr>
          <p:cNvCxnSpPr>
            <a:cxnSpLocks/>
          </p:cNvCxnSpPr>
          <p:nvPr/>
        </p:nvCxnSpPr>
        <p:spPr>
          <a:xfrm>
            <a:off x="3160838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0">
            <a:extLst>
              <a:ext uri="{FF2B5EF4-FFF2-40B4-BE49-F238E27FC236}">
                <a16:creationId xmlns:a16="http://schemas.microsoft.com/office/drawing/2014/main" id="{36840C3D-AB97-4150-8AE3-A7705715A762}"/>
              </a:ext>
            </a:extLst>
          </p:cNvPr>
          <p:cNvCxnSpPr>
            <a:cxnSpLocks/>
          </p:cNvCxnSpPr>
          <p:nvPr/>
        </p:nvCxnSpPr>
        <p:spPr>
          <a:xfrm>
            <a:off x="3489132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0">
            <a:extLst>
              <a:ext uri="{FF2B5EF4-FFF2-40B4-BE49-F238E27FC236}">
                <a16:creationId xmlns:a16="http://schemas.microsoft.com/office/drawing/2014/main" id="{B629E483-EFC1-4B0B-9A1E-FABA9E0C010E}"/>
              </a:ext>
            </a:extLst>
          </p:cNvPr>
          <p:cNvCxnSpPr>
            <a:cxnSpLocks/>
          </p:cNvCxnSpPr>
          <p:nvPr/>
        </p:nvCxnSpPr>
        <p:spPr>
          <a:xfrm>
            <a:off x="3817426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>
            <a:extLst>
              <a:ext uri="{FF2B5EF4-FFF2-40B4-BE49-F238E27FC236}">
                <a16:creationId xmlns:a16="http://schemas.microsoft.com/office/drawing/2014/main" id="{3E379BDB-F423-4E48-ADF7-F209DA34EFBF}"/>
              </a:ext>
            </a:extLst>
          </p:cNvPr>
          <p:cNvCxnSpPr>
            <a:cxnSpLocks/>
          </p:cNvCxnSpPr>
          <p:nvPr/>
        </p:nvCxnSpPr>
        <p:spPr>
          <a:xfrm>
            <a:off x="5458896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0">
            <a:extLst>
              <a:ext uri="{FF2B5EF4-FFF2-40B4-BE49-F238E27FC236}">
                <a16:creationId xmlns:a16="http://schemas.microsoft.com/office/drawing/2014/main" id="{A6AF2CD5-91B8-47F7-B940-3377357F36BB}"/>
              </a:ext>
            </a:extLst>
          </p:cNvPr>
          <p:cNvCxnSpPr>
            <a:cxnSpLocks/>
          </p:cNvCxnSpPr>
          <p:nvPr/>
        </p:nvCxnSpPr>
        <p:spPr>
          <a:xfrm>
            <a:off x="1191071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0">
            <a:extLst>
              <a:ext uri="{FF2B5EF4-FFF2-40B4-BE49-F238E27FC236}">
                <a16:creationId xmlns:a16="http://schemas.microsoft.com/office/drawing/2014/main" id="{87AFE4E2-F596-47D1-94B8-260493085924}"/>
              </a:ext>
            </a:extLst>
          </p:cNvPr>
          <p:cNvCxnSpPr>
            <a:cxnSpLocks/>
          </p:cNvCxnSpPr>
          <p:nvPr/>
        </p:nvCxnSpPr>
        <p:spPr>
          <a:xfrm>
            <a:off x="206189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0">
            <a:extLst>
              <a:ext uri="{FF2B5EF4-FFF2-40B4-BE49-F238E27FC236}">
                <a16:creationId xmlns:a16="http://schemas.microsoft.com/office/drawing/2014/main" id="{79AC2D2D-B353-4D61-AA81-F3E767009F6F}"/>
              </a:ext>
            </a:extLst>
          </p:cNvPr>
          <p:cNvCxnSpPr>
            <a:cxnSpLocks/>
          </p:cNvCxnSpPr>
          <p:nvPr/>
        </p:nvCxnSpPr>
        <p:spPr>
          <a:xfrm>
            <a:off x="862777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0">
            <a:extLst>
              <a:ext uri="{FF2B5EF4-FFF2-40B4-BE49-F238E27FC236}">
                <a16:creationId xmlns:a16="http://schemas.microsoft.com/office/drawing/2014/main" id="{4C35AF06-3DBF-446C-90A8-29B6246110DD}"/>
              </a:ext>
            </a:extLst>
          </p:cNvPr>
          <p:cNvCxnSpPr>
            <a:cxnSpLocks/>
          </p:cNvCxnSpPr>
          <p:nvPr/>
        </p:nvCxnSpPr>
        <p:spPr>
          <a:xfrm>
            <a:off x="1519365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0">
            <a:extLst>
              <a:ext uri="{FF2B5EF4-FFF2-40B4-BE49-F238E27FC236}">
                <a16:creationId xmlns:a16="http://schemas.microsoft.com/office/drawing/2014/main" id="{734E485C-21AD-4F66-A822-A078FC322922}"/>
              </a:ext>
            </a:extLst>
          </p:cNvPr>
          <p:cNvCxnSpPr>
            <a:cxnSpLocks/>
          </p:cNvCxnSpPr>
          <p:nvPr/>
        </p:nvCxnSpPr>
        <p:spPr>
          <a:xfrm>
            <a:off x="9067902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0">
            <a:extLst>
              <a:ext uri="{FF2B5EF4-FFF2-40B4-BE49-F238E27FC236}">
                <a16:creationId xmlns:a16="http://schemas.microsoft.com/office/drawing/2014/main" id="{B74876DA-40DB-4C5B-8EB9-D6B9193457C5}"/>
              </a:ext>
            </a:extLst>
          </p:cNvPr>
          <p:cNvCxnSpPr>
            <a:cxnSpLocks/>
          </p:cNvCxnSpPr>
          <p:nvPr/>
        </p:nvCxnSpPr>
        <p:spPr>
          <a:xfrm>
            <a:off x="9724493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0">
            <a:extLst>
              <a:ext uri="{FF2B5EF4-FFF2-40B4-BE49-F238E27FC236}">
                <a16:creationId xmlns:a16="http://schemas.microsoft.com/office/drawing/2014/main" id="{12E0891B-A311-4E7B-94A0-A8DCAB380005}"/>
              </a:ext>
            </a:extLst>
          </p:cNvPr>
          <p:cNvCxnSpPr>
            <a:cxnSpLocks/>
          </p:cNvCxnSpPr>
          <p:nvPr/>
        </p:nvCxnSpPr>
        <p:spPr>
          <a:xfrm>
            <a:off x="6769844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">
            <a:extLst>
              <a:ext uri="{FF2B5EF4-FFF2-40B4-BE49-F238E27FC236}">
                <a16:creationId xmlns:a16="http://schemas.microsoft.com/office/drawing/2014/main" id="{A5CC3960-35A8-495F-92B7-97D2D093BF85}"/>
              </a:ext>
            </a:extLst>
          </p:cNvPr>
          <p:cNvCxnSpPr>
            <a:cxnSpLocks/>
          </p:cNvCxnSpPr>
          <p:nvPr/>
        </p:nvCxnSpPr>
        <p:spPr>
          <a:xfrm>
            <a:off x="7098138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0">
            <a:extLst>
              <a:ext uri="{FF2B5EF4-FFF2-40B4-BE49-F238E27FC236}">
                <a16:creationId xmlns:a16="http://schemas.microsoft.com/office/drawing/2014/main" id="{9D269B62-0215-465C-B7F9-64A23E7473F3}"/>
              </a:ext>
            </a:extLst>
          </p:cNvPr>
          <p:cNvCxnSpPr>
            <a:cxnSpLocks/>
          </p:cNvCxnSpPr>
          <p:nvPr/>
        </p:nvCxnSpPr>
        <p:spPr>
          <a:xfrm>
            <a:off x="7426432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10">
            <a:extLst>
              <a:ext uri="{FF2B5EF4-FFF2-40B4-BE49-F238E27FC236}">
                <a16:creationId xmlns:a16="http://schemas.microsoft.com/office/drawing/2014/main" id="{82D5B712-6D3E-451D-9116-743A5D386911}"/>
              </a:ext>
            </a:extLst>
          </p:cNvPr>
          <p:cNvCxnSpPr>
            <a:cxnSpLocks/>
          </p:cNvCxnSpPr>
          <p:nvPr/>
        </p:nvCxnSpPr>
        <p:spPr>
          <a:xfrm>
            <a:off x="7754726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">
            <a:extLst>
              <a:ext uri="{FF2B5EF4-FFF2-40B4-BE49-F238E27FC236}">
                <a16:creationId xmlns:a16="http://schemas.microsoft.com/office/drawing/2014/main" id="{75F51405-9ADF-4CBD-AC3C-7370DBBA8D59}"/>
              </a:ext>
            </a:extLst>
          </p:cNvPr>
          <p:cNvCxnSpPr>
            <a:cxnSpLocks/>
          </p:cNvCxnSpPr>
          <p:nvPr/>
        </p:nvCxnSpPr>
        <p:spPr>
          <a:xfrm>
            <a:off x="6441550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10">
            <a:extLst>
              <a:ext uri="{FF2B5EF4-FFF2-40B4-BE49-F238E27FC236}">
                <a16:creationId xmlns:a16="http://schemas.microsoft.com/office/drawing/2014/main" id="{D19FA148-B045-4778-950B-1C69A67C476F}"/>
              </a:ext>
            </a:extLst>
          </p:cNvPr>
          <p:cNvCxnSpPr>
            <a:cxnSpLocks/>
          </p:cNvCxnSpPr>
          <p:nvPr/>
        </p:nvCxnSpPr>
        <p:spPr>
          <a:xfrm>
            <a:off x="8083020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0">
            <a:extLst>
              <a:ext uri="{FF2B5EF4-FFF2-40B4-BE49-F238E27FC236}">
                <a16:creationId xmlns:a16="http://schemas.microsoft.com/office/drawing/2014/main" id="{200B59B2-24CA-41A8-9604-736C7DA757DC}"/>
              </a:ext>
            </a:extLst>
          </p:cNvPr>
          <p:cNvCxnSpPr>
            <a:cxnSpLocks/>
          </p:cNvCxnSpPr>
          <p:nvPr/>
        </p:nvCxnSpPr>
        <p:spPr>
          <a:xfrm>
            <a:off x="8739608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0">
            <a:extLst>
              <a:ext uri="{FF2B5EF4-FFF2-40B4-BE49-F238E27FC236}">
                <a16:creationId xmlns:a16="http://schemas.microsoft.com/office/drawing/2014/main" id="{893713FA-E206-4EB6-869C-38A2AAFA194E}"/>
              </a:ext>
            </a:extLst>
          </p:cNvPr>
          <p:cNvCxnSpPr>
            <a:cxnSpLocks/>
          </p:cNvCxnSpPr>
          <p:nvPr/>
        </p:nvCxnSpPr>
        <p:spPr>
          <a:xfrm>
            <a:off x="9396196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0">
            <a:extLst>
              <a:ext uri="{FF2B5EF4-FFF2-40B4-BE49-F238E27FC236}">
                <a16:creationId xmlns:a16="http://schemas.microsoft.com/office/drawing/2014/main" id="{196733C1-50D0-4CB6-8F9C-4ABB911633FA}"/>
              </a:ext>
            </a:extLst>
          </p:cNvPr>
          <p:cNvCxnSpPr>
            <a:cxnSpLocks/>
          </p:cNvCxnSpPr>
          <p:nvPr/>
        </p:nvCxnSpPr>
        <p:spPr>
          <a:xfrm>
            <a:off x="9724493" y="3283931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0">
            <a:extLst>
              <a:ext uri="{FF2B5EF4-FFF2-40B4-BE49-F238E27FC236}">
                <a16:creationId xmlns:a16="http://schemas.microsoft.com/office/drawing/2014/main" id="{ED84C4AF-0094-4E55-9F40-33769464E77C}"/>
              </a:ext>
            </a:extLst>
          </p:cNvPr>
          <p:cNvCxnSpPr>
            <a:cxnSpLocks/>
          </p:cNvCxnSpPr>
          <p:nvPr/>
        </p:nvCxnSpPr>
        <p:spPr>
          <a:xfrm>
            <a:off x="10052787" y="3283931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0">
            <a:extLst>
              <a:ext uri="{FF2B5EF4-FFF2-40B4-BE49-F238E27FC236}">
                <a16:creationId xmlns:a16="http://schemas.microsoft.com/office/drawing/2014/main" id="{5673EF41-9610-410A-B4AC-C6036D85FDE4}"/>
              </a:ext>
            </a:extLst>
          </p:cNvPr>
          <p:cNvCxnSpPr>
            <a:cxnSpLocks/>
          </p:cNvCxnSpPr>
          <p:nvPr/>
        </p:nvCxnSpPr>
        <p:spPr>
          <a:xfrm>
            <a:off x="10709375" y="3283931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0">
            <a:extLst>
              <a:ext uri="{FF2B5EF4-FFF2-40B4-BE49-F238E27FC236}">
                <a16:creationId xmlns:a16="http://schemas.microsoft.com/office/drawing/2014/main" id="{28F4E7E3-0AA9-4B75-8CC2-C5B839B258A1}"/>
              </a:ext>
            </a:extLst>
          </p:cNvPr>
          <p:cNvCxnSpPr>
            <a:cxnSpLocks/>
          </p:cNvCxnSpPr>
          <p:nvPr/>
        </p:nvCxnSpPr>
        <p:spPr>
          <a:xfrm>
            <a:off x="11037669" y="3283931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0">
            <a:extLst>
              <a:ext uri="{FF2B5EF4-FFF2-40B4-BE49-F238E27FC236}">
                <a16:creationId xmlns:a16="http://schemas.microsoft.com/office/drawing/2014/main" id="{8F6615EA-B06F-4BF6-B4AA-1B7D3A7A75F1}"/>
              </a:ext>
            </a:extLst>
          </p:cNvPr>
          <p:cNvCxnSpPr>
            <a:cxnSpLocks/>
          </p:cNvCxnSpPr>
          <p:nvPr/>
        </p:nvCxnSpPr>
        <p:spPr>
          <a:xfrm>
            <a:off x="11365963" y="3283931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0">
            <a:extLst>
              <a:ext uri="{FF2B5EF4-FFF2-40B4-BE49-F238E27FC236}">
                <a16:creationId xmlns:a16="http://schemas.microsoft.com/office/drawing/2014/main" id="{7F64DE20-6DE6-4BFE-82E2-81EA2077B768}"/>
              </a:ext>
            </a:extLst>
          </p:cNvPr>
          <p:cNvCxnSpPr>
            <a:cxnSpLocks/>
          </p:cNvCxnSpPr>
          <p:nvPr/>
        </p:nvCxnSpPr>
        <p:spPr>
          <a:xfrm>
            <a:off x="10381081" y="3283931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0">
            <a:extLst>
              <a:ext uri="{FF2B5EF4-FFF2-40B4-BE49-F238E27FC236}">
                <a16:creationId xmlns:a16="http://schemas.microsoft.com/office/drawing/2014/main" id="{B3D2A2AB-BC8B-49CD-ADB2-4A4312600528}"/>
              </a:ext>
            </a:extLst>
          </p:cNvPr>
          <p:cNvCxnSpPr>
            <a:cxnSpLocks/>
          </p:cNvCxnSpPr>
          <p:nvPr/>
        </p:nvCxnSpPr>
        <p:spPr>
          <a:xfrm>
            <a:off x="12022551" y="3283931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298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814C7-47C0-4D60-BF77-78F8D2FB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31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9572B1-7107-4E51-B115-6484E8E0FC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343" y="2530499"/>
            <a:ext cx="9666885" cy="3464722"/>
          </a:xfrm>
        </p:spPr>
        <p:txBody>
          <a:bodyPr/>
          <a:lstStyle/>
          <a:p>
            <a:r>
              <a:rPr lang="en-GB" dirty="0"/>
              <a:t>Flexibility in accreditation of study programmes</a:t>
            </a:r>
          </a:p>
          <a:p>
            <a:r>
              <a:rPr lang="en-GB" dirty="0"/>
              <a:t>Openness of relevant rules and flexibility in applying access restrictions.  </a:t>
            </a:r>
          </a:p>
          <a:p>
            <a:r>
              <a:rPr lang="en-GB" dirty="0"/>
              <a:t>Flexibility for harmonising the academic calendar of our partners in order to offer joint programmes. </a:t>
            </a:r>
          </a:p>
          <a:p>
            <a:r>
              <a:rPr lang="en-GB" dirty="0"/>
              <a:t>Support in developing a transnational quality assurance system</a:t>
            </a:r>
          </a:p>
          <a:p>
            <a:r>
              <a:rPr lang="en-GB" dirty="0"/>
              <a:t>Support in creating a European accreditation system for research</a:t>
            </a:r>
          </a:p>
          <a:p>
            <a:r>
              <a:rPr lang="en-GB" dirty="0"/>
              <a:t>Support in setting up a legal identity to EU-CONEXUS </a:t>
            </a:r>
          </a:p>
          <a:p>
            <a:r>
              <a:rPr lang="en-GB" dirty="0"/>
              <a:t>Achieving a mobility rate of 50% : funding for student mobility (e.g. short stays) and compatibility of the European University's virtual campus with existing ones</a:t>
            </a:r>
          </a:p>
          <a:p>
            <a:r>
              <a:rPr lang="en-GB" dirty="0"/>
              <a:t>Sustainable financial supports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F07426-990F-486E-8527-62B28A6C5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EU-CONEXUS challenges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B53990-EA91-4F7B-89B0-043B5BF145BF}"/>
              </a:ext>
            </a:extLst>
          </p:cNvPr>
          <p:cNvCxnSpPr/>
          <p:nvPr/>
        </p:nvCxnSpPr>
        <p:spPr>
          <a:xfrm>
            <a:off x="783060" y="1319249"/>
            <a:ext cx="0" cy="416954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01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questions</a:t>
            </a:r>
          </a:p>
        </p:txBody>
      </p:sp>
    </p:spTree>
    <p:extLst>
      <p:ext uri="{BB962C8B-B14F-4D97-AF65-F5344CB8AC3E}">
        <p14:creationId xmlns:p14="http://schemas.microsoft.com/office/powerpoint/2010/main" val="402473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79599" y="5893428"/>
            <a:ext cx="9413240" cy="680991"/>
          </a:xfrm>
        </p:spPr>
        <p:txBody>
          <a:bodyPr>
            <a:normAutofit/>
          </a:bodyPr>
          <a:lstStyle/>
          <a:p>
            <a:r>
              <a:rPr lang="lt-LT" dirty="0"/>
              <a:t>info@eu-conexus.eu </a:t>
            </a:r>
          </a:p>
          <a:p>
            <a:r>
              <a:rPr lang="en-US" dirty="0">
                <a:solidFill>
                  <a:schemeClr val="bg2"/>
                </a:solidFill>
              </a:rPr>
              <a:t>www.eu-conexus.eu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4099" y="2380283"/>
            <a:ext cx="9408740" cy="1926813"/>
          </a:xfrm>
        </p:spPr>
        <p:txBody>
          <a:bodyPr lIns="0" tIns="0" rIns="0" bIns="0"/>
          <a:lstStyle/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AE593-7ED5-411E-9CCF-028404E2D2E2}"/>
              </a:ext>
            </a:extLst>
          </p:cNvPr>
          <p:cNvSpPr/>
          <p:nvPr/>
        </p:nvSpPr>
        <p:spPr>
          <a:xfrm>
            <a:off x="1886193" y="4088388"/>
            <a:ext cx="4209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err="1">
                <a:solidFill>
                  <a:schemeClr val="bg2"/>
                </a:solidFill>
                <a:latin typeface="Campton Medium" panose="020B0004020102020203" pitchFamily="34" charset="0"/>
              </a:rPr>
              <a:t>Presented</a:t>
            </a:r>
            <a:r>
              <a:rPr lang="lt-LT" dirty="0">
                <a:solidFill>
                  <a:schemeClr val="bg2"/>
                </a:solidFill>
                <a:latin typeface="Campton Medium" panose="020B0004020102020203" pitchFamily="34" charset="0"/>
              </a:rPr>
              <a:t> to </a:t>
            </a:r>
            <a:r>
              <a:rPr lang="lt-LT" dirty="0" err="1">
                <a:solidFill>
                  <a:schemeClr val="bg2"/>
                </a:solidFill>
                <a:latin typeface="Campton Medium" panose="020B0004020102020203" pitchFamily="34" charset="0"/>
              </a:rPr>
              <a:t>you</a:t>
            </a:r>
            <a:r>
              <a:rPr lang="lt-LT" dirty="0">
                <a:solidFill>
                  <a:schemeClr val="bg2"/>
                </a:solidFill>
                <a:latin typeface="Campton Medium" panose="020B0004020102020203" pitchFamily="34" charset="0"/>
              </a:rPr>
              <a:t> </a:t>
            </a:r>
            <a:r>
              <a:rPr lang="lt-LT" dirty="0" err="1">
                <a:solidFill>
                  <a:schemeClr val="bg2"/>
                </a:solidFill>
                <a:latin typeface="Campton Medium" panose="020B0004020102020203" pitchFamily="34" charset="0"/>
              </a:rPr>
              <a:t>by</a:t>
            </a:r>
            <a:r>
              <a:rPr lang="lt-LT" dirty="0">
                <a:solidFill>
                  <a:schemeClr val="bg2"/>
                </a:solidFill>
                <a:latin typeface="Campton Medium" panose="020B0004020102020203" pitchFamily="34" charset="0"/>
              </a:rPr>
              <a:t> Name </a:t>
            </a:r>
            <a:r>
              <a:rPr lang="lt-LT" dirty="0" err="1">
                <a:solidFill>
                  <a:schemeClr val="bg2"/>
                </a:solidFill>
                <a:latin typeface="Campton Medium" panose="020B0004020102020203" pitchFamily="34" charset="0"/>
              </a:rPr>
              <a:t>Surname</a:t>
            </a:r>
            <a:endParaRPr lang="en-US" dirty="0">
              <a:solidFill>
                <a:schemeClr val="bg2"/>
              </a:solidFill>
              <a:latin typeface="Campton Medium" panose="020B00040201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9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6BFADE-512A-4C5E-AB10-2BA172717835}"/>
              </a:ext>
            </a:extLst>
          </p:cNvPr>
          <p:cNvSpPr/>
          <p:nvPr/>
        </p:nvSpPr>
        <p:spPr>
          <a:xfrm>
            <a:off x="7665004" y="0"/>
            <a:ext cx="4526996" cy="6858000"/>
          </a:xfrm>
          <a:prstGeom prst="rect">
            <a:avLst/>
          </a:prstGeom>
          <a:solidFill>
            <a:srgbClr val="AEC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A4DF44-AF34-4F3A-BDA4-84B1FB0888AE}"/>
              </a:ext>
            </a:extLst>
          </p:cNvPr>
          <p:cNvSpPr txBox="1"/>
          <p:nvPr/>
        </p:nvSpPr>
        <p:spPr>
          <a:xfrm>
            <a:off x="744193" y="393693"/>
            <a:ext cx="305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 defTabSz="1436688">
              <a:buClr>
                <a:schemeClr val="accent1"/>
              </a:buClr>
              <a:buSzPct val="180000"/>
              <a:buFont typeface="Grantipo" panose="00000500000000000000" pitchFamily="50" charset="0"/>
              <a:buChar char="—"/>
            </a:pPr>
            <a:r>
              <a:rPr lang="en-US" sz="16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La Rochelle </a:t>
            </a:r>
            <a:r>
              <a:rPr lang="en-US" sz="1600" dirty="0" err="1">
                <a:latin typeface="Campton Medium" panose="020B0004020102020203" pitchFamily="34" charset="0"/>
                <a:ea typeface="Grantipo" charset="0"/>
                <a:cs typeface="Grantipo" charset="0"/>
              </a:rPr>
              <a:t>Université</a:t>
            </a:r>
            <a:r>
              <a:rPr lang="en-US" sz="16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, France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F28357-31A6-44C8-A699-A33018EED698}"/>
              </a:ext>
            </a:extLst>
          </p:cNvPr>
          <p:cNvSpPr txBox="1"/>
          <p:nvPr/>
        </p:nvSpPr>
        <p:spPr>
          <a:xfrm>
            <a:off x="4058002" y="393693"/>
            <a:ext cx="2945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Clr>
                <a:schemeClr val="accent4"/>
              </a:buClr>
              <a:buSzPct val="180000"/>
              <a:buFont typeface="Grantipo" panose="00000500000000000000" pitchFamily="50" charset="0"/>
              <a:buChar char="—"/>
            </a:pPr>
            <a:r>
              <a:rPr lang="en-GB" sz="16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Technical University of Civil Engineering of Bucharest, Romania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4DAEC3-8077-405A-A3AC-9D95EF3EF09D}"/>
              </a:ext>
            </a:extLst>
          </p:cNvPr>
          <p:cNvSpPr txBox="1"/>
          <p:nvPr/>
        </p:nvSpPr>
        <p:spPr>
          <a:xfrm>
            <a:off x="1406209" y="1093760"/>
            <a:ext cx="22837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200" dirty="0">
                <a:latin typeface="Grantipo" panose="00000500000000000000" pitchFamily="50" charset="0"/>
              </a:rPr>
              <a:t>A human-sized university specialising in Smart Urban Coastal Sustainability issues.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E405E85-E72C-4889-B73E-8C3E67EB9EE3}"/>
              </a:ext>
            </a:extLst>
          </p:cNvPr>
          <p:cNvSpPr txBox="1"/>
          <p:nvPr/>
        </p:nvSpPr>
        <p:spPr>
          <a:xfrm>
            <a:off x="4716276" y="1362762"/>
            <a:ext cx="235206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200" dirty="0">
                <a:latin typeface="Grantipo" panose="00000500000000000000" pitchFamily="50" charset="0"/>
              </a:rPr>
              <a:t>We build education in engineering since 1818 in Romania.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25EC910-B06E-4014-A106-2D950A12D7AF}"/>
              </a:ext>
            </a:extLst>
          </p:cNvPr>
          <p:cNvCxnSpPr>
            <a:cxnSpLocks/>
          </p:cNvCxnSpPr>
          <p:nvPr/>
        </p:nvCxnSpPr>
        <p:spPr>
          <a:xfrm>
            <a:off x="4153614" y="1284370"/>
            <a:ext cx="3021340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235068-34B6-4C03-A5EE-15FC08F4866B}"/>
              </a:ext>
            </a:extLst>
          </p:cNvPr>
          <p:cNvCxnSpPr>
            <a:cxnSpLocks/>
          </p:cNvCxnSpPr>
          <p:nvPr/>
        </p:nvCxnSpPr>
        <p:spPr>
          <a:xfrm>
            <a:off x="843549" y="1015368"/>
            <a:ext cx="3021340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195F331-2016-4BEC-820D-A2CE9ACAC221}"/>
              </a:ext>
            </a:extLst>
          </p:cNvPr>
          <p:cNvSpPr txBox="1"/>
          <p:nvPr/>
        </p:nvSpPr>
        <p:spPr>
          <a:xfrm>
            <a:off x="4058002" y="2108956"/>
            <a:ext cx="311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Clr>
                <a:schemeClr val="accent5"/>
              </a:buClr>
              <a:buSzPct val="180000"/>
              <a:buFont typeface="Grantipo" panose="00000500000000000000" pitchFamily="50" charset="0"/>
              <a:buChar char="—"/>
            </a:pPr>
            <a:r>
              <a:rPr lang="en-GB" sz="16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Agricultural University of Athens, Greece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188663-113E-4AFF-B9AF-C7153F9CBCF9}"/>
              </a:ext>
            </a:extLst>
          </p:cNvPr>
          <p:cNvSpPr txBox="1"/>
          <p:nvPr/>
        </p:nvSpPr>
        <p:spPr>
          <a:xfrm>
            <a:off x="744191" y="2108956"/>
            <a:ext cx="3054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Clr>
                <a:schemeClr val="accent6"/>
              </a:buClr>
              <a:buSzPct val="180000"/>
              <a:buFont typeface="Grantipo" panose="00000500000000000000" pitchFamily="50" charset="0"/>
              <a:buChar char="—"/>
            </a:pPr>
            <a:r>
              <a:rPr lang="en-US" sz="16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Universidad </a:t>
            </a:r>
            <a:r>
              <a:rPr lang="en-US" sz="1600" dirty="0" err="1">
                <a:latin typeface="Campton Medium" panose="020B0004020102020203" pitchFamily="34" charset="0"/>
                <a:ea typeface="Grantipo" charset="0"/>
                <a:cs typeface="Grantipo" charset="0"/>
              </a:rPr>
              <a:t>Catolica</a:t>
            </a:r>
            <a:r>
              <a:rPr lang="en-US" sz="16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 de Valencia, Spain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B13DA3-F6B3-41B2-961E-661C28B12E63}"/>
              </a:ext>
            </a:extLst>
          </p:cNvPr>
          <p:cNvSpPr txBox="1"/>
          <p:nvPr/>
        </p:nvSpPr>
        <p:spPr>
          <a:xfrm>
            <a:off x="1406209" y="2813066"/>
            <a:ext cx="228375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200" dirty="0">
                <a:latin typeface="Grantipo" panose="00000500000000000000" pitchFamily="50" charset="0"/>
              </a:rPr>
              <a:t>Professional and personal growth of students, staff and society.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53D486-9037-4AB3-AB1D-D0F9BDCD7C39}"/>
              </a:ext>
            </a:extLst>
          </p:cNvPr>
          <p:cNvSpPr txBox="1"/>
          <p:nvPr/>
        </p:nvSpPr>
        <p:spPr>
          <a:xfrm>
            <a:off x="4716276" y="2807173"/>
            <a:ext cx="235206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200" dirty="0">
                <a:latin typeface="Grantipo" panose="00000500000000000000" pitchFamily="50" charset="0"/>
              </a:rPr>
              <a:t>Provides a high level of Education and Research since 1920.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E66B67-AC47-4525-83A4-F7069E38471B}"/>
              </a:ext>
            </a:extLst>
          </p:cNvPr>
          <p:cNvCxnSpPr>
            <a:cxnSpLocks/>
          </p:cNvCxnSpPr>
          <p:nvPr/>
        </p:nvCxnSpPr>
        <p:spPr>
          <a:xfrm>
            <a:off x="4153614" y="2728781"/>
            <a:ext cx="3021340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BC48D4-8B6B-4E32-8FFB-E122B7B7BF3B}"/>
              </a:ext>
            </a:extLst>
          </p:cNvPr>
          <p:cNvCxnSpPr>
            <a:cxnSpLocks/>
          </p:cNvCxnSpPr>
          <p:nvPr/>
        </p:nvCxnSpPr>
        <p:spPr>
          <a:xfrm>
            <a:off x="843549" y="2728781"/>
            <a:ext cx="3021340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364A723-FE6D-4763-B534-41CEA881F655}"/>
              </a:ext>
            </a:extLst>
          </p:cNvPr>
          <p:cNvSpPr/>
          <p:nvPr/>
        </p:nvSpPr>
        <p:spPr>
          <a:xfrm>
            <a:off x="0" y="5029203"/>
            <a:ext cx="12192000" cy="18287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BF0ECF-E019-4E36-AD16-96885B049886}"/>
              </a:ext>
            </a:extLst>
          </p:cNvPr>
          <p:cNvSpPr txBox="1"/>
          <p:nvPr/>
        </p:nvSpPr>
        <p:spPr>
          <a:xfrm>
            <a:off x="744193" y="3604695"/>
            <a:ext cx="294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Clr>
                <a:schemeClr val="accent2"/>
              </a:buClr>
              <a:buSzPct val="180000"/>
              <a:buFont typeface="Grantipo" panose="00000500000000000000" pitchFamily="50" charset="0"/>
              <a:buChar char="—"/>
            </a:pPr>
            <a:r>
              <a:rPr lang="en-US" sz="16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University of Zadar, Croatia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77F7B1-CEB2-425C-AC41-5C0D6965DE17}"/>
              </a:ext>
            </a:extLst>
          </p:cNvPr>
          <p:cNvSpPr txBox="1"/>
          <p:nvPr/>
        </p:nvSpPr>
        <p:spPr>
          <a:xfrm>
            <a:off x="4058003" y="3604695"/>
            <a:ext cx="294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Clr>
                <a:schemeClr val="accent3"/>
              </a:buClr>
              <a:buSzPct val="180000"/>
              <a:buFont typeface="Grantipo" panose="00000500000000000000" pitchFamily="50" charset="0"/>
              <a:buChar char="—"/>
            </a:pPr>
            <a:r>
              <a:rPr lang="en-GB" sz="16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Klaipeda University, Lithuania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E57C1C0-C6DD-47F7-AED0-80D2EDD9AB0E}"/>
              </a:ext>
            </a:extLst>
          </p:cNvPr>
          <p:cNvSpPr txBox="1"/>
          <p:nvPr/>
        </p:nvSpPr>
        <p:spPr>
          <a:xfrm>
            <a:off x="1406210" y="4298383"/>
            <a:ext cx="245867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200" dirty="0">
                <a:latin typeface="Grantipo" panose="00000500000000000000" pitchFamily="50" charset="0"/>
              </a:rPr>
              <a:t>A space of creativity and transfer of new knowledge and technologies.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4F95C6F-A8CA-43D3-95DE-86A164F552FE}"/>
              </a:ext>
            </a:extLst>
          </p:cNvPr>
          <p:cNvSpPr txBox="1"/>
          <p:nvPr/>
        </p:nvSpPr>
        <p:spPr>
          <a:xfrm>
            <a:off x="4716278" y="4298382"/>
            <a:ext cx="24586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200" dirty="0">
                <a:latin typeface="Grantipo" panose="00000500000000000000" pitchFamily="50" charset="0"/>
              </a:rPr>
              <a:t>A national and Baltic Region leader in the field of marine sciences.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9CC0F2-031D-4172-AF28-24F68D98BE6C}"/>
              </a:ext>
            </a:extLst>
          </p:cNvPr>
          <p:cNvCxnSpPr>
            <a:cxnSpLocks/>
          </p:cNvCxnSpPr>
          <p:nvPr/>
        </p:nvCxnSpPr>
        <p:spPr>
          <a:xfrm>
            <a:off x="4153614" y="4214098"/>
            <a:ext cx="3021340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09253EE-7595-4E2A-ADDF-DCC4B55289ED}"/>
              </a:ext>
            </a:extLst>
          </p:cNvPr>
          <p:cNvCxnSpPr>
            <a:cxnSpLocks/>
          </p:cNvCxnSpPr>
          <p:nvPr/>
        </p:nvCxnSpPr>
        <p:spPr>
          <a:xfrm>
            <a:off x="843549" y="4214098"/>
            <a:ext cx="3021340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884D3E5-6827-47BF-BBC0-C65EF470F39E}"/>
              </a:ext>
            </a:extLst>
          </p:cNvPr>
          <p:cNvSpPr txBox="1"/>
          <p:nvPr/>
        </p:nvSpPr>
        <p:spPr>
          <a:xfrm>
            <a:off x="744193" y="5289182"/>
            <a:ext cx="294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Clr>
                <a:srgbClr val="D695E5"/>
              </a:buClr>
              <a:buSzPct val="180000"/>
              <a:buFont typeface="Grantipo" panose="00000500000000000000" pitchFamily="50" charset="0"/>
              <a:buChar char="—"/>
            </a:pPr>
            <a:r>
              <a:rPr lang="en-US" sz="16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Waterford Institute</a:t>
            </a:r>
            <a:br>
              <a:rPr lang="en-US" sz="1600" dirty="0">
                <a:latin typeface="Campton Medium" panose="020B0004020102020203" pitchFamily="34" charset="0"/>
                <a:ea typeface="Grantipo" charset="0"/>
                <a:cs typeface="Grantipo" charset="0"/>
              </a:rPr>
            </a:br>
            <a:r>
              <a:rPr lang="en-US" sz="16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of Technology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1E5C49-14A1-4DAA-A232-5620D90D6B36}"/>
              </a:ext>
            </a:extLst>
          </p:cNvPr>
          <p:cNvSpPr txBox="1"/>
          <p:nvPr/>
        </p:nvSpPr>
        <p:spPr>
          <a:xfrm>
            <a:off x="4058002" y="5479498"/>
            <a:ext cx="3358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Clr>
                <a:srgbClr val="A867E8"/>
              </a:buClr>
              <a:buSzPct val="180000"/>
              <a:buFont typeface="Grantipo" panose="00000500000000000000" pitchFamily="50" charset="0"/>
              <a:buChar char="—"/>
            </a:pPr>
            <a:r>
              <a:rPr lang="en-GB" sz="16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The University of Rostock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17E431-5F58-47F9-8190-DD733F4C8B92}"/>
              </a:ext>
            </a:extLst>
          </p:cNvPr>
          <p:cNvSpPr txBox="1"/>
          <p:nvPr/>
        </p:nvSpPr>
        <p:spPr>
          <a:xfrm>
            <a:off x="1006715" y="5982870"/>
            <a:ext cx="294577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200" dirty="0">
                <a:latin typeface="Grantipo" panose="00000500000000000000" pitchFamily="50" charset="0"/>
              </a:rPr>
              <a:t>Education-focussed collaborative, inclusive, ethical and innovative community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5376B9-055F-4728-9081-ECD04F592408}"/>
              </a:ext>
            </a:extLst>
          </p:cNvPr>
          <p:cNvSpPr txBox="1"/>
          <p:nvPr/>
        </p:nvSpPr>
        <p:spPr>
          <a:xfrm>
            <a:off x="4247743" y="5982869"/>
            <a:ext cx="294577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200" dirty="0">
                <a:latin typeface="Grantipo" panose="00000500000000000000" pitchFamily="50" charset="0"/>
              </a:rPr>
              <a:t>University's motto "</a:t>
            </a:r>
            <a:r>
              <a:rPr lang="en-GB" sz="1200" dirty="0" err="1">
                <a:latin typeface="Grantipo" panose="00000500000000000000" pitchFamily="50" charset="0"/>
              </a:rPr>
              <a:t>Traditio</a:t>
            </a:r>
            <a:r>
              <a:rPr lang="en-GB" sz="1200" dirty="0">
                <a:latin typeface="Grantipo" panose="00000500000000000000" pitchFamily="50" charset="0"/>
              </a:rPr>
              <a:t> und </a:t>
            </a:r>
            <a:r>
              <a:rPr lang="en-GB" sz="1200" dirty="0" err="1">
                <a:latin typeface="Grantipo" panose="00000500000000000000" pitchFamily="50" charset="0"/>
              </a:rPr>
              <a:t>Innovatio</a:t>
            </a:r>
            <a:r>
              <a:rPr lang="en-GB" sz="1200" dirty="0">
                <a:latin typeface="Grantipo" panose="00000500000000000000" pitchFamily="50" charset="0"/>
              </a:rPr>
              <a:t>"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1B33FF5-6C9F-4F50-8C32-6F96F5CEFAB7}"/>
              </a:ext>
            </a:extLst>
          </p:cNvPr>
          <p:cNvCxnSpPr>
            <a:cxnSpLocks/>
          </p:cNvCxnSpPr>
          <p:nvPr/>
        </p:nvCxnSpPr>
        <p:spPr>
          <a:xfrm>
            <a:off x="4153614" y="5898585"/>
            <a:ext cx="3021340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D561080-90D6-4712-8BC3-EBD02B99D5E9}"/>
              </a:ext>
            </a:extLst>
          </p:cNvPr>
          <p:cNvCxnSpPr>
            <a:cxnSpLocks/>
          </p:cNvCxnSpPr>
          <p:nvPr/>
        </p:nvCxnSpPr>
        <p:spPr>
          <a:xfrm>
            <a:off x="843549" y="5898585"/>
            <a:ext cx="3021340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7A063C0-D5DF-4EDD-875D-67614EF4B791}"/>
              </a:ext>
            </a:extLst>
          </p:cNvPr>
          <p:cNvSpPr txBox="1"/>
          <p:nvPr/>
        </p:nvSpPr>
        <p:spPr>
          <a:xfrm rot="16200000">
            <a:off x="-186553" y="5675488"/>
            <a:ext cx="1216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36688">
              <a:buClr>
                <a:schemeClr val="accent1"/>
              </a:buClr>
              <a:buSzPct val="180000"/>
            </a:pPr>
            <a:r>
              <a:rPr lang="en-US" sz="12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Associated </a:t>
            </a:r>
            <a:br>
              <a:rPr lang="en-US" sz="1200" dirty="0">
                <a:latin typeface="Campton Medium" panose="020B0004020102020203" pitchFamily="34" charset="0"/>
                <a:ea typeface="Grantipo" charset="0"/>
                <a:cs typeface="Grantipo" charset="0"/>
              </a:rPr>
            </a:br>
            <a:r>
              <a:rPr lang="en-US" sz="12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partners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E8890-F7B4-4F91-8C06-61FDA16102FB}"/>
              </a:ext>
            </a:extLst>
          </p:cNvPr>
          <p:cNvSpPr txBox="1"/>
          <p:nvPr/>
        </p:nvSpPr>
        <p:spPr>
          <a:xfrm rot="16200000">
            <a:off x="-278884" y="2590282"/>
            <a:ext cx="12166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436688">
              <a:buClr>
                <a:schemeClr val="accent1"/>
              </a:buClr>
              <a:buSzPct val="180000"/>
            </a:pPr>
            <a:r>
              <a:rPr lang="en-US" sz="12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Partners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EC769F-8FB6-4FC6-83E4-659373F3E0E4}"/>
              </a:ext>
            </a:extLst>
          </p:cNvPr>
          <p:cNvSpPr txBox="1"/>
          <p:nvPr/>
        </p:nvSpPr>
        <p:spPr>
          <a:xfrm>
            <a:off x="7670052" y="5479498"/>
            <a:ext cx="3358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Clr>
                <a:srgbClr val="AE3CE5"/>
              </a:buClr>
              <a:buSzPct val="180000"/>
              <a:buFont typeface="Grantipo" panose="00000500000000000000" pitchFamily="50" charset="0"/>
              <a:buChar char="—"/>
            </a:pPr>
            <a:r>
              <a:rPr lang="en-GB" sz="16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Frederic</a:t>
            </a:r>
            <a:r>
              <a:rPr lang="lt-LT" sz="1600">
                <a:latin typeface="Campton Medium" panose="020B0004020102020203" pitchFamily="34" charset="0"/>
                <a:ea typeface="Grantipo" charset="0"/>
                <a:cs typeface="Grantipo" charset="0"/>
              </a:rPr>
              <a:t>k</a:t>
            </a:r>
            <a:r>
              <a:rPr lang="en-GB" sz="1600">
                <a:latin typeface="Campton Medium" panose="020B0004020102020203" pitchFamily="34" charset="0"/>
                <a:ea typeface="Grantipo" charset="0"/>
                <a:cs typeface="Grantipo" charset="0"/>
              </a:rPr>
              <a:t> </a:t>
            </a:r>
            <a:r>
              <a:rPr lang="en-GB" sz="1600" dirty="0">
                <a:latin typeface="Campton Medium" panose="020B0004020102020203" pitchFamily="34" charset="0"/>
                <a:ea typeface="Grantipo" charset="0"/>
                <a:cs typeface="Grantipo" charset="0"/>
              </a:rPr>
              <a:t>university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358535-2BA5-4BF1-9F5F-E0A1815C05D8}"/>
              </a:ext>
            </a:extLst>
          </p:cNvPr>
          <p:cNvSpPr txBox="1"/>
          <p:nvPr/>
        </p:nvSpPr>
        <p:spPr>
          <a:xfrm>
            <a:off x="7859793" y="5982869"/>
            <a:ext cx="294577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lt-LT" sz="1200" dirty="0" err="1">
                <a:latin typeface="Grantipo" panose="00000500000000000000" pitchFamily="50" charset="0"/>
              </a:rPr>
              <a:t>Assists</a:t>
            </a:r>
            <a:r>
              <a:rPr lang="lt-LT" sz="1200" dirty="0">
                <a:latin typeface="Grantipo" panose="00000500000000000000" pitchFamily="50" charset="0"/>
              </a:rPr>
              <a:t> </a:t>
            </a:r>
            <a:r>
              <a:rPr lang="lt-LT" sz="1200" dirty="0" err="1">
                <a:latin typeface="Grantipo" panose="00000500000000000000" pitchFamily="50" charset="0"/>
              </a:rPr>
              <a:t>students</a:t>
            </a:r>
            <a:r>
              <a:rPr lang="lt-LT" sz="1200" dirty="0">
                <a:latin typeface="Grantipo" panose="00000500000000000000" pitchFamily="50" charset="0"/>
              </a:rPr>
              <a:t> </a:t>
            </a:r>
            <a:r>
              <a:rPr lang="lt-LT" sz="1200" dirty="0" err="1">
                <a:latin typeface="Grantipo" panose="00000500000000000000" pitchFamily="50" charset="0"/>
              </a:rPr>
              <a:t>achieve</a:t>
            </a:r>
            <a:r>
              <a:rPr lang="lt-LT" sz="1200" dirty="0">
                <a:latin typeface="Grantipo" panose="00000500000000000000" pitchFamily="50" charset="0"/>
              </a:rPr>
              <a:t> </a:t>
            </a:r>
            <a:r>
              <a:rPr lang="lt-LT" sz="1200" dirty="0" err="1">
                <a:latin typeface="Grantipo" panose="00000500000000000000" pitchFamily="50" charset="0"/>
              </a:rPr>
              <a:t>the</a:t>
            </a:r>
            <a:r>
              <a:rPr lang="lt-LT" sz="1200" dirty="0">
                <a:latin typeface="Grantipo" panose="00000500000000000000" pitchFamily="50" charset="0"/>
              </a:rPr>
              <a:t> </a:t>
            </a:r>
            <a:r>
              <a:rPr lang="lt-LT" sz="1200" dirty="0" err="1">
                <a:latin typeface="Grantipo" panose="00000500000000000000" pitchFamily="50" charset="0"/>
              </a:rPr>
              <a:t>maximum</a:t>
            </a:r>
            <a:r>
              <a:rPr lang="lt-LT" sz="1200" dirty="0">
                <a:latin typeface="Grantipo" panose="00000500000000000000" pitchFamily="50" charset="0"/>
              </a:rPr>
              <a:t> </a:t>
            </a:r>
            <a:r>
              <a:rPr lang="lt-LT" sz="1200" dirty="0" err="1">
                <a:latin typeface="Grantipo" panose="00000500000000000000" pitchFamily="50" charset="0"/>
              </a:rPr>
              <a:t>of</a:t>
            </a:r>
            <a:r>
              <a:rPr lang="lt-LT" sz="1200" dirty="0">
                <a:latin typeface="Grantipo" panose="00000500000000000000" pitchFamily="50" charset="0"/>
              </a:rPr>
              <a:t> </a:t>
            </a:r>
            <a:r>
              <a:rPr lang="lt-LT" sz="1200" dirty="0" err="1">
                <a:latin typeface="Grantipo" panose="00000500000000000000" pitchFamily="50" charset="0"/>
              </a:rPr>
              <a:t>their</a:t>
            </a:r>
            <a:r>
              <a:rPr lang="lt-LT" sz="1200" dirty="0">
                <a:latin typeface="Grantipo" panose="00000500000000000000" pitchFamily="50" charset="0"/>
              </a:rPr>
              <a:t> </a:t>
            </a:r>
            <a:r>
              <a:rPr lang="lt-LT" sz="1200" dirty="0" err="1">
                <a:latin typeface="Grantipo" panose="00000500000000000000" pitchFamily="50" charset="0"/>
              </a:rPr>
              <a:t>potential</a:t>
            </a:r>
            <a:r>
              <a:rPr lang="lt-LT" sz="1200" dirty="0">
                <a:latin typeface="Grantipo" panose="00000500000000000000" pitchFamily="50" charset="0"/>
              </a:rPr>
              <a:t> </a:t>
            </a:r>
            <a:r>
              <a:rPr lang="lt-LT" sz="1200" dirty="0" err="1">
                <a:latin typeface="Grantipo" panose="00000500000000000000" pitchFamily="50" charset="0"/>
              </a:rPr>
              <a:t>and</a:t>
            </a:r>
            <a:r>
              <a:rPr lang="lt-LT" sz="1200" dirty="0">
                <a:latin typeface="Grantipo" panose="00000500000000000000" pitchFamily="50" charset="0"/>
              </a:rPr>
              <a:t> </a:t>
            </a:r>
            <a:r>
              <a:rPr lang="lt-LT" sz="1200" dirty="0" err="1">
                <a:latin typeface="Grantipo" panose="00000500000000000000" pitchFamily="50" charset="0"/>
              </a:rPr>
              <a:t>empowers</a:t>
            </a:r>
            <a:r>
              <a:rPr lang="lt-LT" sz="1200" dirty="0">
                <a:latin typeface="Grantipo" panose="00000500000000000000" pitchFamily="50" charset="0"/>
              </a:rPr>
              <a:t> </a:t>
            </a:r>
            <a:r>
              <a:rPr lang="lt-LT" sz="1200" dirty="0" err="1">
                <a:latin typeface="Grantipo" panose="00000500000000000000" pitchFamily="50" charset="0"/>
              </a:rPr>
              <a:t>them</a:t>
            </a:r>
            <a:r>
              <a:rPr lang="lt-LT" sz="1200" dirty="0">
                <a:latin typeface="Grantipo" panose="00000500000000000000" pitchFamily="50" charset="0"/>
              </a:rPr>
              <a:t> to </a:t>
            </a:r>
            <a:r>
              <a:rPr lang="lt-LT" sz="1200" dirty="0" err="1">
                <a:latin typeface="Grantipo" panose="00000500000000000000" pitchFamily="50" charset="0"/>
              </a:rPr>
              <a:t>have</a:t>
            </a:r>
            <a:r>
              <a:rPr lang="lt-LT" sz="1200" dirty="0">
                <a:latin typeface="Grantipo" panose="00000500000000000000" pitchFamily="50" charset="0"/>
              </a:rPr>
              <a:t> a </a:t>
            </a:r>
            <a:r>
              <a:rPr lang="lt-LT" sz="1200" dirty="0" err="1">
                <a:latin typeface="Grantipo" panose="00000500000000000000" pitchFamily="50" charset="0"/>
              </a:rPr>
              <a:t>positive</a:t>
            </a:r>
            <a:r>
              <a:rPr lang="lt-LT" sz="1200" dirty="0">
                <a:latin typeface="Grantipo" panose="00000500000000000000" pitchFamily="50" charset="0"/>
              </a:rPr>
              <a:t> </a:t>
            </a:r>
            <a:r>
              <a:rPr lang="lt-LT" sz="1200" dirty="0" err="1">
                <a:latin typeface="Grantipo" panose="00000500000000000000" pitchFamily="50" charset="0"/>
              </a:rPr>
              <a:t>impact</a:t>
            </a:r>
            <a:r>
              <a:rPr lang="lt-LT" sz="1200" dirty="0">
                <a:latin typeface="Grantipo" panose="00000500000000000000" pitchFamily="50" charset="0"/>
              </a:rPr>
              <a:t> to </a:t>
            </a:r>
            <a:r>
              <a:rPr lang="lt-LT" sz="1200" dirty="0" err="1">
                <a:latin typeface="Grantipo" panose="00000500000000000000" pitchFamily="50" charset="0"/>
              </a:rPr>
              <a:t>society</a:t>
            </a:r>
            <a:r>
              <a:rPr lang="lt-LT" sz="1200" dirty="0">
                <a:latin typeface="Grantipo" panose="00000500000000000000" pitchFamily="50" charset="0"/>
              </a:rPr>
              <a:t>.</a:t>
            </a:r>
          </a:p>
          <a:p>
            <a:endParaRPr lang="en-GB" sz="1200" dirty="0">
              <a:solidFill>
                <a:srgbClr val="FF0000"/>
              </a:solidFill>
              <a:latin typeface="Grantipo" panose="00000500000000000000" pitchFamily="50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F685D45-8584-4ECE-9C84-70052FC70B3B}"/>
              </a:ext>
            </a:extLst>
          </p:cNvPr>
          <p:cNvCxnSpPr>
            <a:cxnSpLocks/>
          </p:cNvCxnSpPr>
          <p:nvPr/>
        </p:nvCxnSpPr>
        <p:spPr>
          <a:xfrm>
            <a:off x="7765664" y="5898585"/>
            <a:ext cx="3021340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AE0EA3D-CCF7-4787-A434-5771464EE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31"/>
          <a:stretch/>
        </p:blipFill>
        <p:spPr>
          <a:xfrm>
            <a:off x="7665004" y="-1"/>
            <a:ext cx="4528475" cy="50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6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1A17969C-602E-4023-867C-13A4799C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37" y="1961238"/>
            <a:ext cx="3852506" cy="1064907"/>
          </a:xfrm>
        </p:spPr>
        <p:txBody>
          <a:bodyPr wrap="square">
            <a:spAutoFit/>
          </a:bodyPr>
          <a:lstStyle/>
          <a:p>
            <a:r>
              <a:rPr lang="en-GB" sz="3500" dirty="0"/>
              <a:t>Gathered</a:t>
            </a:r>
            <a:br>
              <a:rPr lang="en-GB" sz="3500" dirty="0"/>
            </a:br>
            <a:r>
              <a:rPr lang="en-GB" sz="3500" dirty="0"/>
              <a:t>around the same</a:t>
            </a:r>
            <a:endParaRPr lang="en-GB" sz="3500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2" name="Title 28">
            <a:extLst>
              <a:ext uri="{FF2B5EF4-FFF2-40B4-BE49-F238E27FC236}">
                <a16:creationId xmlns:a16="http://schemas.microsoft.com/office/drawing/2014/main" id="{F30A67B4-03B2-4936-BDB9-DC84BAE3A62F}"/>
              </a:ext>
            </a:extLst>
          </p:cNvPr>
          <p:cNvSpPr txBox="1">
            <a:spLocks/>
          </p:cNvSpPr>
          <p:nvPr/>
        </p:nvSpPr>
        <p:spPr>
          <a:xfrm>
            <a:off x="2757516" y="2964674"/>
            <a:ext cx="2612627" cy="92865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cap="none" spc="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algn="r"/>
            <a:r>
              <a:rPr lang="en-GB" sz="6000" dirty="0">
                <a:solidFill>
                  <a:schemeClr val="accent3"/>
                </a:solidFill>
              </a:rPr>
              <a:t>values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F743FA-7FAA-4668-8E4E-339A01189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4827" y="1437567"/>
            <a:ext cx="4457016" cy="39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7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22025-A8A6-4CB9-B837-77DCD5A1B1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343" y="3107138"/>
            <a:ext cx="10274602" cy="1847093"/>
          </a:xfrm>
        </p:spPr>
        <p:txBody>
          <a:bodyPr/>
          <a:lstStyle/>
          <a:p>
            <a:pPr marL="792000" indent="-792000">
              <a:spcBef>
                <a:spcPts val="2400"/>
              </a:spcBef>
              <a:buSzPct val="180000"/>
            </a:pPr>
            <a:r>
              <a:rPr lang="en-GB" sz="1800" dirty="0"/>
              <a:t>to sustainable development</a:t>
            </a:r>
            <a:br>
              <a:rPr lang="lt-LT" sz="1800" dirty="0"/>
            </a:br>
            <a:r>
              <a:rPr lang="en-GB" sz="1800" dirty="0"/>
              <a:t>of</a:t>
            </a:r>
            <a:r>
              <a:rPr lang="lt-LT" sz="1800" dirty="0"/>
              <a:t> </a:t>
            </a:r>
            <a:r>
              <a:rPr lang="en-GB" sz="1800" dirty="0"/>
              <a:t>urban coasts</a:t>
            </a:r>
          </a:p>
          <a:p>
            <a:pPr marL="792000" indent="-792000">
              <a:spcBef>
                <a:spcPts val="2400"/>
              </a:spcBef>
              <a:buSzPct val="180000"/>
            </a:pPr>
            <a:r>
              <a:rPr lang="en-GB" sz="1800" dirty="0"/>
              <a:t>to create blue economy in your</a:t>
            </a:r>
            <a:br>
              <a:rPr lang="en-GB" sz="1800" dirty="0"/>
            </a:br>
            <a:r>
              <a:rPr lang="en-GB" sz="1800" dirty="0"/>
              <a:t>city and in Europe</a:t>
            </a:r>
          </a:p>
          <a:p>
            <a:pPr marL="792000" indent="-792000">
              <a:spcBef>
                <a:spcPts val="2400"/>
              </a:spcBef>
              <a:buSzPct val="180000"/>
            </a:pPr>
            <a:r>
              <a:rPr lang="en-GB" sz="1800" dirty="0"/>
              <a:t>to act globally</a:t>
            </a:r>
          </a:p>
          <a:p>
            <a:pPr marL="792000" indent="-792000">
              <a:spcBef>
                <a:spcPts val="2400"/>
              </a:spcBef>
              <a:buSzPct val="180000"/>
            </a:pPr>
            <a:r>
              <a:rPr lang="en-GB" sz="1800" dirty="0"/>
              <a:t>to 6 coasts</a:t>
            </a:r>
          </a:p>
          <a:p>
            <a:pPr marL="792000" indent="-792000">
              <a:spcBef>
                <a:spcPts val="2400"/>
              </a:spcBef>
              <a:buSzPct val="180000"/>
            </a:pPr>
            <a:r>
              <a:rPr lang="en-GB" sz="1800" dirty="0"/>
              <a:t>to local experts to solve</a:t>
            </a:r>
            <a:br>
              <a:rPr lang="en-GB" sz="1800" dirty="0"/>
            </a:br>
            <a:r>
              <a:rPr lang="en-GB" sz="1800" dirty="0"/>
              <a:t>global challenges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C9E13C-890B-4254-9199-936185F9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EU-CONEXUS </a:t>
            </a:r>
            <a:r>
              <a:rPr lang="lt-LT" dirty="0" err="1"/>
              <a:t>opens</a:t>
            </a:r>
            <a:r>
              <a:rPr lang="lt-LT" dirty="0"/>
              <a:t> </a:t>
            </a:r>
            <a:r>
              <a:rPr lang="lt-LT" dirty="0" err="1"/>
              <a:t>up</a:t>
            </a:r>
            <a:r>
              <a:rPr lang="lt-LT" dirty="0"/>
              <a:t> </a:t>
            </a:r>
            <a:r>
              <a:rPr lang="lt-LT" dirty="0" err="1"/>
              <a:t>opportunities</a:t>
            </a:r>
            <a:r>
              <a:rPr lang="lt-LT" dirty="0"/>
              <a:t> 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55E45-55D1-4496-8C3C-38197F1A4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dirty="0"/>
              <a:t>TO EDUCATION THROUGH NEW GENERATION OF EUROPEAN UNIVERSITIES</a:t>
            </a:r>
            <a:endParaRPr lang="lt-LT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0EAE29-631E-463F-9379-C003DD731C65}"/>
              </a:ext>
            </a:extLst>
          </p:cNvPr>
          <p:cNvCxnSpPr>
            <a:cxnSpLocks/>
          </p:cNvCxnSpPr>
          <p:nvPr/>
        </p:nvCxnSpPr>
        <p:spPr>
          <a:xfrm>
            <a:off x="783060" y="1319249"/>
            <a:ext cx="0" cy="953062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88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20" y="920157"/>
            <a:ext cx="4574026" cy="1757774"/>
          </a:xfrm>
        </p:spPr>
        <p:txBody>
          <a:bodyPr/>
          <a:lstStyle/>
          <a:p>
            <a:r>
              <a:rPr lang="en-GB" dirty="0"/>
              <a:t>One of the 17 first ‘Universities of the Future’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62583" y="2807694"/>
            <a:ext cx="3065682" cy="2685325"/>
          </a:xfrm>
        </p:spPr>
        <p:txBody>
          <a:bodyPr>
            <a:noAutofit/>
          </a:bodyPr>
          <a:lstStyle/>
          <a:p>
            <a:pPr fontAlgn="base"/>
            <a:r>
              <a:rPr lang="es-ES" b="1" dirty="0">
                <a:solidFill>
                  <a:srgbClr val="363437"/>
                </a:solidFill>
              </a:rPr>
              <a:t>Project No:</a:t>
            </a:r>
            <a:r>
              <a:rPr lang="es-ES" dirty="0">
                <a:solidFill>
                  <a:srgbClr val="363437"/>
                </a:solidFill>
              </a:rPr>
              <a:t> 612599-EPP-1-2019-1-FR-EPPKA2-EUR-UNIV​</a:t>
            </a:r>
          </a:p>
          <a:p>
            <a:pPr fontAlgn="base"/>
            <a:r>
              <a:rPr lang="es-ES" b="1" dirty="0" err="1">
                <a:solidFill>
                  <a:srgbClr val="363437"/>
                </a:solidFill>
              </a:rPr>
              <a:t>Start</a:t>
            </a:r>
            <a:r>
              <a:rPr lang="es-ES" b="1" dirty="0">
                <a:solidFill>
                  <a:srgbClr val="363437"/>
                </a:solidFill>
              </a:rPr>
              <a:t>: </a:t>
            </a:r>
            <a:r>
              <a:rPr lang="es-ES" dirty="0">
                <a:solidFill>
                  <a:srgbClr val="363437"/>
                </a:solidFill>
              </a:rPr>
              <a:t>01/09/2019​</a:t>
            </a:r>
          </a:p>
          <a:p>
            <a:pPr fontAlgn="base"/>
            <a:r>
              <a:rPr lang="es-ES" b="1" dirty="0" err="1">
                <a:solidFill>
                  <a:srgbClr val="363437"/>
                </a:solidFill>
              </a:rPr>
              <a:t>End</a:t>
            </a:r>
            <a:r>
              <a:rPr lang="es-ES" b="1" dirty="0">
                <a:solidFill>
                  <a:srgbClr val="363437"/>
                </a:solidFill>
              </a:rPr>
              <a:t>: </a:t>
            </a:r>
            <a:r>
              <a:rPr lang="es-ES" dirty="0">
                <a:solidFill>
                  <a:srgbClr val="363437"/>
                </a:solidFill>
              </a:rPr>
              <a:t>31/08/2022​</a:t>
            </a:r>
          </a:p>
          <a:p>
            <a:pPr fontAlgn="base"/>
            <a:r>
              <a:rPr lang="es-ES" b="1" dirty="0" err="1">
                <a:solidFill>
                  <a:srgbClr val="363437"/>
                </a:solidFill>
              </a:rPr>
              <a:t>Duration</a:t>
            </a:r>
            <a:r>
              <a:rPr lang="es-ES" b="1" dirty="0">
                <a:solidFill>
                  <a:srgbClr val="363437"/>
                </a:solidFill>
              </a:rPr>
              <a:t>: </a:t>
            </a:r>
            <a:r>
              <a:rPr lang="es-ES" dirty="0">
                <a:solidFill>
                  <a:srgbClr val="363437"/>
                </a:solidFill>
              </a:rPr>
              <a:t>36 </a:t>
            </a:r>
            <a:r>
              <a:rPr lang="es-ES" dirty="0" err="1">
                <a:solidFill>
                  <a:srgbClr val="363437"/>
                </a:solidFill>
              </a:rPr>
              <a:t>months</a:t>
            </a:r>
            <a:endParaRPr lang="es-ES" dirty="0">
              <a:solidFill>
                <a:srgbClr val="363437"/>
              </a:solidFill>
            </a:endParaRPr>
          </a:p>
          <a:p>
            <a:pPr fontAlgn="base"/>
            <a:r>
              <a:rPr lang="es-ES" b="1" dirty="0">
                <a:solidFill>
                  <a:srgbClr val="363437"/>
                </a:solidFill>
              </a:rPr>
              <a:t>Budget EU-CONEXUS: </a:t>
            </a:r>
            <a:r>
              <a:rPr lang="es-ES" dirty="0">
                <a:solidFill>
                  <a:srgbClr val="363437"/>
                </a:solidFill>
              </a:rPr>
              <a:t>€ 5,645,079.25​</a:t>
            </a:r>
          </a:p>
          <a:p>
            <a:pPr fontAlgn="base"/>
            <a:r>
              <a:rPr lang="es-ES" b="1" dirty="0">
                <a:solidFill>
                  <a:srgbClr val="363437"/>
                </a:solidFill>
              </a:rPr>
              <a:t>EU grant : </a:t>
            </a:r>
            <a:r>
              <a:rPr lang="es-ES" dirty="0">
                <a:solidFill>
                  <a:srgbClr val="363437"/>
                </a:solidFill>
              </a:rPr>
              <a:t>€ 4,516,063.00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7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220165" y="2820395"/>
            <a:ext cx="0" cy="2755177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7CB0895-6F45-428D-8C1A-ABDC414C705A}"/>
              </a:ext>
            </a:extLst>
          </p:cNvPr>
          <p:cNvSpPr txBox="1">
            <a:spLocks/>
          </p:cNvSpPr>
          <p:nvPr/>
        </p:nvSpPr>
        <p:spPr>
          <a:xfrm>
            <a:off x="6260122" y="5673028"/>
            <a:ext cx="5525528" cy="369305"/>
          </a:xfrm>
          <a:prstGeom prst="rect">
            <a:avLst/>
          </a:prstGeom>
        </p:spPr>
        <p:txBody>
          <a:bodyPr vert="horz" wrap="square" lIns="0" tIns="45720" rIns="91440" bIns="45720" numCol="1" spcCol="540000" rtlCol="0" anchor="t">
            <a:noAutofit/>
          </a:bodyPr>
          <a:lstStyle>
            <a:lvl1pPr marL="612000" indent="-612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 panose="00000500000000000000" pitchFamily="50" charset="0"/>
              <a:buChar char="—"/>
              <a:defRPr sz="1600" kern="1200">
                <a:solidFill>
                  <a:schemeClr val="tx1"/>
                </a:solidFill>
                <a:latin typeface="Grantipo" panose="00000500000000000000" pitchFamily="50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Campton Medium" panose="020B0004020102020203" pitchFamily="34" charset="0"/>
              </a:rPr>
              <a:t>Kick-off meeting in Paris, 28 08 2019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18F000-16D1-41F9-AC5A-362BF8991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8171" y="981075"/>
            <a:ext cx="3015318" cy="675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A273E5-370A-4ED2-A8C6-58DBC9D29E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5" t="19324" r="15536" b="10702"/>
          <a:stretch/>
        </p:blipFill>
        <p:spPr>
          <a:xfrm>
            <a:off x="6260121" y="1858660"/>
            <a:ext cx="5503367" cy="36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6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58A62DA-FE37-4237-9706-06472E77A03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8240" t="-2" r="18408" b="-13548"/>
          <a:stretch/>
        </p:blipFill>
        <p:spPr>
          <a:xfrm>
            <a:off x="0" y="0"/>
            <a:ext cx="5500649" cy="6386286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7F0FB5-E08F-48DA-A7E6-325A69DE6900}"/>
              </a:ext>
            </a:extLst>
          </p:cNvPr>
          <p:cNvSpPr/>
          <p:nvPr/>
        </p:nvSpPr>
        <p:spPr>
          <a:xfrm>
            <a:off x="0" y="5383069"/>
            <a:ext cx="12192000" cy="1474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741857"/>
            <a:ext cx="5384800" cy="147493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One of the 17 first ‘Universities of the Future’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56729" y="2290497"/>
            <a:ext cx="5165149" cy="2481631"/>
          </a:xfrm>
        </p:spPr>
        <p:txBody>
          <a:bodyPr>
            <a:noAutofit/>
          </a:bodyPr>
          <a:lstStyle/>
          <a:p>
            <a:pPr fontAlgn="base"/>
            <a:r>
              <a:rPr lang="es-ES" b="1" dirty="0">
                <a:solidFill>
                  <a:schemeClr val="bg2"/>
                </a:solidFill>
              </a:rPr>
              <a:t>Project No:</a:t>
            </a:r>
            <a:r>
              <a:rPr lang="es-ES" dirty="0">
                <a:solidFill>
                  <a:schemeClr val="bg2"/>
                </a:solidFill>
              </a:rPr>
              <a:t> 612599-EPP-1-2019-1-FR-EPPKA2-EUR-UNIV​</a:t>
            </a:r>
          </a:p>
          <a:p>
            <a:pPr fontAlgn="base"/>
            <a:r>
              <a:rPr lang="es-ES" b="1" dirty="0" err="1">
                <a:solidFill>
                  <a:schemeClr val="bg2"/>
                </a:solidFill>
              </a:rPr>
              <a:t>Start</a:t>
            </a:r>
            <a:r>
              <a:rPr lang="es-ES" b="1" dirty="0">
                <a:solidFill>
                  <a:schemeClr val="bg2"/>
                </a:solidFill>
              </a:rPr>
              <a:t>: </a:t>
            </a:r>
            <a:r>
              <a:rPr lang="es-ES" dirty="0">
                <a:solidFill>
                  <a:schemeClr val="bg2"/>
                </a:solidFill>
              </a:rPr>
              <a:t>01/09/2019​</a:t>
            </a:r>
          </a:p>
          <a:p>
            <a:pPr fontAlgn="base"/>
            <a:r>
              <a:rPr lang="es-ES" b="1" dirty="0" err="1">
                <a:solidFill>
                  <a:schemeClr val="bg2"/>
                </a:solidFill>
              </a:rPr>
              <a:t>End</a:t>
            </a:r>
            <a:r>
              <a:rPr lang="es-ES" b="1" dirty="0">
                <a:solidFill>
                  <a:schemeClr val="bg2"/>
                </a:solidFill>
              </a:rPr>
              <a:t>: </a:t>
            </a:r>
            <a:r>
              <a:rPr lang="es-ES" dirty="0">
                <a:solidFill>
                  <a:schemeClr val="bg2"/>
                </a:solidFill>
              </a:rPr>
              <a:t>31/08/2022​</a:t>
            </a:r>
          </a:p>
          <a:p>
            <a:pPr fontAlgn="base"/>
            <a:r>
              <a:rPr lang="es-ES" b="1" dirty="0" err="1">
                <a:solidFill>
                  <a:schemeClr val="bg2"/>
                </a:solidFill>
              </a:rPr>
              <a:t>Duration</a:t>
            </a:r>
            <a:r>
              <a:rPr lang="es-ES" b="1" dirty="0">
                <a:solidFill>
                  <a:schemeClr val="bg2"/>
                </a:solidFill>
              </a:rPr>
              <a:t>: </a:t>
            </a:r>
            <a:r>
              <a:rPr lang="es-ES" dirty="0">
                <a:solidFill>
                  <a:schemeClr val="bg2"/>
                </a:solidFill>
              </a:rPr>
              <a:t>36 </a:t>
            </a:r>
            <a:r>
              <a:rPr lang="es-ES" dirty="0" err="1">
                <a:solidFill>
                  <a:schemeClr val="bg2"/>
                </a:solidFill>
              </a:rPr>
              <a:t>months</a:t>
            </a:r>
            <a:endParaRPr lang="es-ES" dirty="0">
              <a:solidFill>
                <a:schemeClr val="bg2"/>
              </a:solidFill>
            </a:endParaRPr>
          </a:p>
          <a:p>
            <a:pPr fontAlgn="base"/>
            <a:r>
              <a:rPr lang="es-ES" b="1" dirty="0">
                <a:solidFill>
                  <a:schemeClr val="bg2"/>
                </a:solidFill>
              </a:rPr>
              <a:t>Budget EU-CONEXUS: </a:t>
            </a:r>
            <a:r>
              <a:rPr lang="es-ES" dirty="0">
                <a:solidFill>
                  <a:schemeClr val="bg2"/>
                </a:solidFill>
              </a:rPr>
              <a:t>€ 5,645,079.25​</a:t>
            </a:r>
          </a:p>
          <a:p>
            <a:pPr fontAlgn="base"/>
            <a:r>
              <a:rPr lang="es-ES" b="1" dirty="0">
                <a:solidFill>
                  <a:schemeClr val="bg2"/>
                </a:solidFill>
              </a:rPr>
              <a:t>EU grant : </a:t>
            </a:r>
            <a:r>
              <a:rPr lang="es-ES" dirty="0">
                <a:solidFill>
                  <a:schemeClr val="bg2"/>
                </a:solidFill>
              </a:rPr>
              <a:t>€ 4,516,063.00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368428" y="2231303"/>
            <a:ext cx="0" cy="2453450"/>
          </a:xfrm>
          <a:prstGeom prst="line">
            <a:avLst/>
          </a:prstGeom>
          <a:ln w="4762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7CB0895-6F45-428D-8C1A-ABDC414C705A}"/>
              </a:ext>
            </a:extLst>
          </p:cNvPr>
          <p:cNvSpPr txBox="1">
            <a:spLocks/>
          </p:cNvSpPr>
          <p:nvPr/>
        </p:nvSpPr>
        <p:spPr>
          <a:xfrm>
            <a:off x="536064" y="5969948"/>
            <a:ext cx="4864284" cy="301173"/>
          </a:xfrm>
          <a:prstGeom prst="rect">
            <a:avLst/>
          </a:prstGeom>
        </p:spPr>
        <p:txBody>
          <a:bodyPr vert="horz" wrap="square" lIns="0" tIns="45720" rIns="91440" bIns="45720" numCol="1" spcCol="540000" rtlCol="0" anchor="t">
            <a:spAutoFit/>
          </a:bodyPr>
          <a:lstStyle>
            <a:lvl1pPr marL="612000" indent="-6120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 panose="00000500000000000000" pitchFamily="50" charset="0"/>
              <a:buChar char="—"/>
              <a:defRPr sz="1600" kern="1200">
                <a:solidFill>
                  <a:schemeClr val="tx1"/>
                </a:solidFill>
                <a:latin typeface="Grantipo" panose="00000500000000000000" pitchFamily="50" charset="0"/>
                <a:ea typeface="Grantipo" charset="0"/>
                <a:cs typeface="Grantipo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Char char="│"/>
              <a:defRPr sz="156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>
                <a:latin typeface="Campton Medium" panose="020B0004020102020203" pitchFamily="34" charset="0"/>
              </a:rPr>
              <a:t>Kick-off meeting in Paris, 28 08 2019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6B69E3-3D1E-4003-BABD-2C56F19CB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6713" y="5871072"/>
            <a:ext cx="2648997" cy="57721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3E3EB60-999F-4038-991F-50CD83722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74809" y="5871071"/>
            <a:ext cx="2181127" cy="57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3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056CD3-9D99-4A6C-B4E6-B3365AA5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9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FED65-FAC0-4CCD-A821-66C8C7FEE368}"/>
              </a:ext>
            </a:extLst>
          </p:cNvPr>
          <p:cNvSpPr/>
          <p:nvPr/>
        </p:nvSpPr>
        <p:spPr>
          <a:xfrm>
            <a:off x="2434928" y="2472829"/>
            <a:ext cx="1125308" cy="33855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600" cap="all" dirty="0" err="1">
                <a:solidFill>
                  <a:srgbClr val="000000"/>
                </a:solidFill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students</a:t>
            </a:r>
            <a:endParaRPr lang="fr-FR" sz="1600" cap="all" dirty="0">
              <a:solidFill>
                <a:srgbClr val="000000"/>
              </a:solidFill>
              <a:latin typeface="Campton Medium" panose="020B0004020102020203" pitchFamily="34" charset="0"/>
              <a:ea typeface=".SFNSDisplay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2E9289-43C8-42C6-ADC1-E6FECA9B5EFE}"/>
              </a:ext>
            </a:extLst>
          </p:cNvPr>
          <p:cNvSpPr/>
          <p:nvPr/>
        </p:nvSpPr>
        <p:spPr>
          <a:xfrm>
            <a:off x="1152595" y="2311860"/>
            <a:ext cx="1175002" cy="553998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en-GB" sz="3000" cap="all" dirty="0">
                <a:solidFill>
                  <a:schemeClr val="accent3"/>
                </a:solidFill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4,1223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5EEEBF-E351-4207-9556-AFC39A81D8A8}"/>
              </a:ext>
            </a:extLst>
          </p:cNvPr>
          <p:cNvSpPr/>
          <p:nvPr/>
        </p:nvSpPr>
        <p:spPr>
          <a:xfrm>
            <a:off x="1690152" y="3121296"/>
            <a:ext cx="538737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fontAlgn="b"/>
            <a:r>
              <a:rPr lang="en-GB" sz="1400" cap="all" dirty="0">
                <a:latin typeface="Campton Book" panose="00000500000000000000" pitchFamily="50" charset="0"/>
                <a:ea typeface=".SFNSDisplay"/>
                <a:cs typeface="Calibri" panose="020F0502020204030204" pitchFamily="34" charset="0"/>
              </a:rPr>
              <a:t>30981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1076B-E9F7-475A-86F2-D0B5BA456650}"/>
              </a:ext>
            </a:extLst>
          </p:cNvPr>
          <p:cNvSpPr/>
          <p:nvPr/>
        </p:nvSpPr>
        <p:spPr>
          <a:xfrm>
            <a:off x="2458315" y="3146532"/>
            <a:ext cx="727763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200" dirty="0" err="1">
                <a:latin typeface="Grantipo" panose="00000500000000000000" pitchFamily="50" charset="0"/>
              </a:rPr>
              <a:t>Bachelor´s</a:t>
            </a:r>
            <a:endParaRPr lang="fr-FR" sz="1200" dirty="0">
              <a:latin typeface="Grantipo" panose="000005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CE39BF-19B9-4DAC-B5EA-EF98DC8B4D72}"/>
              </a:ext>
            </a:extLst>
          </p:cNvPr>
          <p:cNvSpPr/>
          <p:nvPr/>
        </p:nvSpPr>
        <p:spPr>
          <a:xfrm>
            <a:off x="2458315" y="3486904"/>
            <a:ext cx="589905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200" dirty="0" err="1">
                <a:latin typeface="Grantipo" panose="00000500000000000000" pitchFamily="50" charset="0"/>
              </a:rPr>
              <a:t>Master´s</a:t>
            </a:r>
            <a:endParaRPr lang="fr-FR" sz="1200" dirty="0">
              <a:latin typeface="Grantipo" panose="00000500000000000000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FCDA21-0057-4AFF-BF26-8B94D5131643}"/>
              </a:ext>
            </a:extLst>
          </p:cNvPr>
          <p:cNvSpPr/>
          <p:nvPr/>
        </p:nvSpPr>
        <p:spPr>
          <a:xfrm>
            <a:off x="1819352" y="4112103"/>
            <a:ext cx="414857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fontAlgn="b"/>
            <a:r>
              <a:rPr lang="fr-FR" sz="1400" dirty="0">
                <a:latin typeface="Campton Book" panose="00000500000000000000" pitchFamily="50" charset="0"/>
              </a:rPr>
              <a:t>2624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C551E3-19F7-4F21-BEA9-85AFD320AB4D}"/>
              </a:ext>
            </a:extLst>
          </p:cNvPr>
          <p:cNvSpPr/>
          <p:nvPr/>
        </p:nvSpPr>
        <p:spPr>
          <a:xfrm>
            <a:off x="2458315" y="4137339"/>
            <a:ext cx="1183016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200" dirty="0" err="1">
                <a:latin typeface="Grantipo" panose="00000500000000000000" pitchFamily="50" charset="0"/>
              </a:rPr>
              <a:t>Forei</a:t>
            </a:r>
            <a:r>
              <a:rPr lang="lt-LT" sz="1200" dirty="0">
                <a:latin typeface="Grantipo" panose="00000500000000000000" pitchFamily="50" charset="0"/>
              </a:rPr>
              <a:t>g</a:t>
            </a:r>
            <a:r>
              <a:rPr lang="fr-FR" sz="1200" dirty="0">
                <a:latin typeface="Grantipo" panose="00000500000000000000" pitchFamily="50" charset="0"/>
              </a:rPr>
              <a:t>n </a:t>
            </a:r>
            <a:r>
              <a:rPr lang="fr-FR" sz="1200" dirty="0" err="1">
                <a:latin typeface="Grantipo" panose="00000500000000000000" pitchFamily="50" charset="0"/>
              </a:rPr>
              <a:t>Students</a:t>
            </a:r>
            <a:endParaRPr lang="fr-FR" sz="1200" dirty="0">
              <a:latin typeface="Grantipo" panose="00000500000000000000" pitchFamily="50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8EE0B-793D-4120-84DA-F83E17C95FB0}"/>
              </a:ext>
            </a:extLst>
          </p:cNvPr>
          <p:cNvSpPr/>
          <p:nvPr/>
        </p:nvSpPr>
        <p:spPr>
          <a:xfrm>
            <a:off x="1819613" y="4446498"/>
            <a:ext cx="415178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fontAlgn="b"/>
            <a:r>
              <a:rPr lang="fr-FR" sz="1400" dirty="0">
                <a:latin typeface="Campton Book" panose="00000500000000000000" pitchFamily="50" charset="0"/>
              </a:rPr>
              <a:t>1585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95B99F-0353-46C5-89AE-2C38F7489F5C}"/>
              </a:ext>
            </a:extLst>
          </p:cNvPr>
          <p:cNvSpPr/>
          <p:nvPr/>
        </p:nvSpPr>
        <p:spPr>
          <a:xfrm>
            <a:off x="2458315" y="4471734"/>
            <a:ext cx="1360950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200" dirty="0" err="1">
                <a:latin typeface="Grantipo" panose="00000500000000000000" pitchFamily="50" charset="0"/>
              </a:rPr>
              <a:t>Vocational</a:t>
            </a:r>
            <a:r>
              <a:rPr lang="fr-FR" sz="1200" dirty="0">
                <a:latin typeface="Grantipo" panose="00000500000000000000" pitchFamily="50" charset="0"/>
              </a:rPr>
              <a:t> </a:t>
            </a:r>
            <a:r>
              <a:rPr lang="fr-FR" sz="1200" dirty="0" err="1">
                <a:latin typeface="Grantipo" panose="00000500000000000000" pitchFamily="50" charset="0"/>
              </a:rPr>
              <a:t>students</a:t>
            </a:r>
            <a:endParaRPr lang="fr-FR" sz="1200" dirty="0">
              <a:latin typeface="Grantipo" panose="00000500000000000000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295AE0-0DD3-47D3-9FD1-2082272CC0E1}"/>
              </a:ext>
            </a:extLst>
          </p:cNvPr>
          <p:cNvSpPr/>
          <p:nvPr/>
        </p:nvSpPr>
        <p:spPr>
          <a:xfrm>
            <a:off x="1752552" y="3461668"/>
            <a:ext cx="479106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fontAlgn="b"/>
            <a:r>
              <a:rPr lang="en-GB" sz="1400" cap="all" dirty="0">
                <a:latin typeface="Campton Book" panose="00000500000000000000" pitchFamily="50" charset="0"/>
                <a:ea typeface=".SFNSDisplay"/>
                <a:cs typeface="Calibri" panose="020F0502020204030204" pitchFamily="34" charset="0"/>
              </a:rPr>
              <a:t>8004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E65AFD-F662-4A5A-8F4F-0DA1D68403F1}"/>
              </a:ext>
            </a:extLst>
          </p:cNvPr>
          <p:cNvSpPr/>
          <p:nvPr/>
        </p:nvSpPr>
        <p:spPr>
          <a:xfrm>
            <a:off x="1818258" y="3795638"/>
            <a:ext cx="416460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fontAlgn="b"/>
            <a:r>
              <a:rPr lang="en-GB" sz="1400" cap="all" dirty="0">
                <a:latin typeface="Campton Book" panose="00000500000000000000" pitchFamily="50" charset="0"/>
                <a:ea typeface=".SFNSDisplay"/>
                <a:cs typeface="Calibri" panose="020F0502020204030204" pitchFamily="34" charset="0"/>
              </a:rPr>
              <a:t>1638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598C2E-B3DF-4DB0-A3F4-8DFED86F9AD0}"/>
              </a:ext>
            </a:extLst>
          </p:cNvPr>
          <p:cNvSpPr/>
          <p:nvPr/>
        </p:nvSpPr>
        <p:spPr>
          <a:xfrm>
            <a:off x="2458315" y="3820874"/>
            <a:ext cx="400751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200" dirty="0" err="1">
                <a:latin typeface="Grantipo" panose="00000500000000000000" pitchFamily="50" charset="0"/>
              </a:rPr>
              <a:t>Ph.D</a:t>
            </a:r>
            <a:r>
              <a:rPr lang="lt-LT" sz="1200" dirty="0">
                <a:latin typeface="Grantipo" panose="00000500000000000000" pitchFamily="50" charset="0"/>
              </a:rPr>
              <a:t>.</a:t>
            </a:r>
            <a:endParaRPr lang="fr-FR" sz="1200" dirty="0">
              <a:latin typeface="Grantipo" panose="00000500000000000000" pitchFamily="50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BF7586-C8C9-42BF-BDBA-784B9169BFB6}"/>
              </a:ext>
            </a:extLst>
          </p:cNvPr>
          <p:cNvCxnSpPr/>
          <p:nvPr/>
        </p:nvCxnSpPr>
        <p:spPr>
          <a:xfrm>
            <a:off x="783060" y="1016895"/>
            <a:ext cx="0" cy="416954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C34DE-E785-4416-92DA-EB82F705D6D7}"/>
              </a:ext>
            </a:extLst>
          </p:cNvPr>
          <p:cNvSpPr/>
          <p:nvPr/>
        </p:nvSpPr>
        <p:spPr>
          <a:xfrm>
            <a:off x="5744830" y="2472829"/>
            <a:ext cx="666849" cy="33855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600" cap="all" dirty="0">
                <a:solidFill>
                  <a:srgbClr val="000000"/>
                </a:solidFill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Staff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7F1FC2-8D87-491D-B7C1-D3FA16C2070F}"/>
              </a:ext>
            </a:extLst>
          </p:cNvPr>
          <p:cNvSpPr/>
          <p:nvPr/>
        </p:nvSpPr>
        <p:spPr>
          <a:xfrm>
            <a:off x="4639500" y="2312286"/>
            <a:ext cx="965008" cy="553998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en-GB" sz="3000" cap="all" dirty="0">
                <a:solidFill>
                  <a:schemeClr val="accent3"/>
                </a:solidFill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5,421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1537A-F2AA-437D-AC23-B3E5299921C9}"/>
              </a:ext>
            </a:extLst>
          </p:cNvPr>
          <p:cNvSpPr/>
          <p:nvPr/>
        </p:nvSpPr>
        <p:spPr>
          <a:xfrm>
            <a:off x="5103897" y="3121296"/>
            <a:ext cx="409406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fontAlgn="b"/>
            <a:r>
              <a:rPr lang="en-GB" sz="1400" cap="all">
                <a:latin typeface="Campton Book" panose="00000500000000000000" pitchFamily="50" charset="0"/>
                <a:ea typeface=".SFNSDisplay"/>
                <a:cs typeface="Calibri" panose="020F0502020204030204" pitchFamily="34" charset="0"/>
              </a:rPr>
              <a:t>3592</a:t>
            </a:r>
            <a:endParaRPr lang="en-GB" sz="1400" cap="all" dirty="0">
              <a:latin typeface="Campton Book" panose="00000500000000000000" pitchFamily="50" charset="0"/>
              <a:ea typeface=".SFNSDisplay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85C075-235A-4893-98B9-1AB26945C910}"/>
              </a:ext>
            </a:extLst>
          </p:cNvPr>
          <p:cNvSpPr/>
          <p:nvPr/>
        </p:nvSpPr>
        <p:spPr>
          <a:xfrm>
            <a:off x="5744830" y="3146532"/>
            <a:ext cx="1351332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200">
                <a:latin typeface="Grantipo" panose="00000500000000000000" pitchFamily="50" charset="0"/>
              </a:rPr>
              <a:t>Teaching/Reaserch</a:t>
            </a:r>
            <a:endParaRPr lang="fr-FR" sz="1200" dirty="0">
              <a:latin typeface="Grantipo" panose="00000500000000000000" pitchFamily="50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5CD20B-2785-42D5-835B-EB406387A007}"/>
              </a:ext>
            </a:extLst>
          </p:cNvPr>
          <p:cNvSpPr/>
          <p:nvPr/>
        </p:nvSpPr>
        <p:spPr>
          <a:xfrm>
            <a:off x="5744830" y="3486904"/>
            <a:ext cx="987450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200" dirty="0">
                <a:latin typeface="Grantipo" panose="00000500000000000000" pitchFamily="50" charset="0"/>
              </a:rPr>
              <a:t>Administrative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9657B4-8D17-46D2-8FC9-C9EEC8E0E618}"/>
              </a:ext>
            </a:extLst>
          </p:cNvPr>
          <p:cNvSpPr/>
          <p:nvPr/>
        </p:nvSpPr>
        <p:spPr>
          <a:xfrm>
            <a:off x="5115321" y="3461668"/>
            <a:ext cx="400751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fontAlgn="b"/>
            <a:r>
              <a:rPr lang="en-GB" sz="1400" cap="all" dirty="0">
                <a:latin typeface="Campton Book" panose="00000500000000000000" pitchFamily="50" charset="0"/>
                <a:ea typeface=".SFNSDisplay"/>
                <a:cs typeface="Calibri" panose="020F0502020204030204" pitchFamily="34" charset="0"/>
              </a:rPr>
              <a:t>1581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AD5254-1A60-41A1-BC9A-904649481AAC}"/>
              </a:ext>
            </a:extLst>
          </p:cNvPr>
          <p:cNvSpPr/>
          <p:nvPr/>
        </p:nvSpPr>
        <p:spPr>
          <a:xfrm>
            <a:off x="5198980" y="3796064"/>
            <a:ext cx="32015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fontAlgn="b"/>
            <a:r>
              <a:rPr lang="en-GB" sz="1400" cap="all" dirty="0">
                <a:latin typeface="Campton Book" panose="00000500000000000000" pitchFamily="50" charset="0"/>
                <a:ea typeface=".SFNSDisplay"/>
                <a:cs typeface="Calibri" panose="020F0502020204030204" pitchFamily="34" charset="0"/>
              </a:rPr>
              <a:t>248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FF73D2B-C8D4-4557-BA1E-6B24AF03A0D6}"/>
              </a:ext>
            </a:extLst>
          </p:cNvPr>
          <p:cNvSpPr/>
          <p:nvPr/>
        </p:nvSpPr>
        <p:spPr>
          <a:xfrm>
            <a:off x="5744830" y="3818677"/>
            <a:ext cx="1147750" cy="46166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200" dirty="0" err="1">
                <a:latin typeface="Grantipo" panose="00000500000000000000" pitchFamily="50" charset="0"/>
              </a:rPr>
              <a:t>Other</a:t>
            </a:r>
            <a:r>
              <a:rPr lang="fr-FR" sz="1200" dirty="0">
                <a:latin typeface="Grantipo" panose="00000500000000000000" pitchFamily="50" charset="0"/>
              </a:rPr>
              <a:t> (</a:t>
            </a:r>
            <a:r>
              <a:rPr lang="fr-FR" sz="1200" dirty="0" err="1">
                <a:latin typeface="Grantipo" panose="00000500000000000000" pitchFamily="50" charset="0"/>
              </a:rPr>
              <a:t>technical</a:t>
            </a:r>
            <a:r>
              <a:rPr lang="fr-FR" sz="1200" dirty="0">
                <a:latin typeface="Grantipo" panose="00000500000000000000" pitchFamily="50" charset="0"/>
              </a:rPr>
              <a:t>,</a:t>
            </a:r>
            <a:br>
              <a:rPr lang="fr-FR" sz="1200" dirty="0">
                <a:latin typeface="Grantipo" panose="00000500000000000000" pitchFamily="50" charset="0"/>
              </a:rPr>
            </a:br>
            <a:r>
              <a:rPr lang="fr-FR" sz="1200" dirty="0">
                <a:latin typeface="Grantipo" panose="00000500000000000000" pitchFamily="50" charset="0"/>
              </a:rPr>
              <a:t>infrastructure)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FAFF33C-CAC7-4C0D-AE6B-F9C1E08339D3}"/>
              </a:ext>
            </a:extLst>
          </p:cNvPr>
          <p:cNvSpPr/>
          <p:nvPr/>
        </p:nvSpPr>
        <p:spPr>
          <a:xfrm>
            <a:off x="8803923" y="2472829"/>
            <a:ext cx="1513235" cy="33855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600" cap="all" dirty="0">
                <a:solidFill>
                  <a:srgbClr val="000000"/>
                </a:solidFill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programmes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846E39-866B-4900-AFDD-539CBA5C8F33}"/>
              </a:ext>
            </a:extLst>
          </p:cNvPr>
          <p:cNvSpPr/>
          <p:nvPr/>
        </p:nvSpPr>
        <p:spPr>
          <a:xfrm>
            <a:off x="7916411" y="2292741"/>
            <a:ext cx="692497" cy="553998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en-GB" sz="3000" cap="all" dirty="0">
                <a:solidFill>
                  <a:schemeClr val="accent3"/>
                </a:solidFill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396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2B78D9-0FC4-47B4-93CF-AD125EAD6BA3}"/>
              </a:ext>
            </a:extLst>
          </p:cNvPr>
          <p:cNvSpPr/>
          <p:nvPr/>
        </p:nvSpPr>
        <p:spPr>
          <a:xfrm>
            <a:off x="8291974" y="3121296"/>
            <a:ext cx="314189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fontAlgn="b"/>
            <a:r>
              <a:rPr lang="en-GB" sz="1400" cap="all">
                <a:latin typeface="Campton Book" panose="00000500000000000000" pitchFamily="50" charset="0"/>
                <a:ea typeface=".SFNSDisplay"/>
                <a:cs typeface="Calibri" panose="020F0502020204030204" pitchFamily="34" charset="0"/>
              </a:rPr>
              <a:t>168</a:t>
            </a:r>
            <a:endParaRPr lang="en-GB" sz="1400" cap="all" dirty="0">
              <a:latin typeface="Campton Book" panose="00000500000000000000" pitchFamily="50" charset="0"/>
              <a:ea typeface=".SFNSDisplay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CE8474-13FD-4C40-9AFF-C63A80B8FB4F}"/>
              </a:ext>
            </a:extLst>
          </p:cNvPr>
          <p:cNvSpPr/>
          <p:nvPr/>
        </p:nvSpPr>
        <p:spPr>
          <a:xfrm>
            <a:off x="8803923" y="3146532"/>
            <a:ext cx="727763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200" dirty="0" err="1">
                <a:latin typeface="Grantipo" panose="00000500000000000000" pitchFamily="50" charset="0"/>
              </a:rPr>
              <a:t>Bachelor´s</a:t>
            </a:r>
            <a:endParaRPr lang="fr-FR" sz="1200" dirty="0">
              <a:latin typeface="Grantipo" panose="00000500000000000000" pitchFamily="50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BD7721F-61BB-4FD2-AF51-240743440E36}"/>
              </a:ext>
            </a:extLst>
          </p:cNvPr>
          <p:cNvSpPr/>
          <p:nvPr/>
        </p:nvSpPr>
        <p:spPr>
          <a:xfrm>
            <a:off x="8803923" y="3486904"/>
            <a:ext cx="589905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200" dirty="0" err="1">
                <a:latin typeface="Grantipo" panose="00000500000000000000" pitchFamily="50" charset="0"/>
              </a:rPr>
              <a:t>Master´s</a:t>
            </a:r>
            <a:endParaRPr lang="fr-FR" sz="1200" dirty="0">
              <a:latin typeface="Grantipo" panose="00000500000000000000" pitchFamily="50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7B058BC-BE61-4B15-ABCC-DCC074349B98}"/>
              </a:ext>
            </a:extLst>
          </p:cNvPr>
          <p:cNvSpPr/>
          <p:nvPr/>
        </p:nvSpPr>
        <p:spPr>
          <a:xfrm>
            <a:off x="8430344" y="4112103"/>
            <a:ext cx="181139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fontAlgn="b"/>
            <a:r>
              <a:rPr lang="fr-FR" sz="1400" dirty="0">
                <a:latin typeface="Campton Book" panose="00000500000000000000" pitchFamily="50" charset="0"/>
              </a:rPr>
              <a:t>17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2700BDB-C0E0-41C2-8F8B-C0CA7F47C44F}"/>
              </a:ext>
            </a:extLst>
          </p:cNvPr>
          <p:cNvSpPr/>
          <p:nvPr/>
        </p:nvSpPr>
        <p:spPr>
          <a:xfrm>
            <a:off x="8803923" y="4121573"/>
            <a:ext cx="1744067" cy="46166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200" dirty="0" err="1">
                <a:latin typeface="Grantipo" panose="00000500000000000000" pitchFamily="50" charset="0"/>
              </a:rPr>
              <a:t>Postgraduate</a:t>
            </a:r>
            <a:r>
              <a:rPr lang="fr-FR" sz="1200" dirty="0">
                <a:latin typeface="Grantipo" panose="00000500000000000000" pitchFamily="50" charset="0"/>
              </a:rPr>
              <a:t> </a:t>
            </a:r>
            <a:r>
              <a:rPr lang="fr-FR" sz="1200" dirty="0" err="1">
                <a:latin typeface="Grantipo" panose="00000500000000000000" pitchFamily="50" charset="0"/>
              </a:rPr>
              <a:t>specialised</a:t>
            </a:r>
            <a:br>
              <a:rPr lang="fr-FR" sz="1200" dirty="0">
                <a:latin typeface="Grantipo" panose="00000500000000000000" pitchFamily="50" charset="0"/>
              </a:rPr>
            </a:br>
            <a:r>
              <a:rPr lang="fr-FR" sz="1200" dirty="0" err="1">
                <a:latin typeface="Grantipo" panose="00000500000000000000" pitchFamily="50" charset="0"/>
              </a:rPr>
              <a:t>study</a:t>
            </a:r>
            <a:r>
              <a:rPr lang="fr-FR" sz="1200" dirty="0">
                <a:latin typeface="Grantipo" panose="00000500000000000000" pitchFamily="50" charset="0"/>
              </a:rPr>
              <a:t> programme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28DC48-10E3-42C2-A0DD-CEF664A83DA7}"/>
              </a:ext>
            </a:extLst>
          </p:cNvPr>
          <p:cNvSpPr/>
          <p:nvPr/>
        </p:nvSpPr>
        <p:spPr>
          <a:xfrm>
            <a:off x="8298334" y="3461668"/>
            <a:ext cx="310598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fontAlgn="b"/>
            <a:r>
              <a:rPr lang="en-GB" sz="1400" cap="all">
                <a:latin typeface="Campton Book" panose="00000500000000000000" pitchFamily="50" charset="0"/>
                <a:ea typeface=".SFNSDisplay"/>
                <a:cs typeface="Calibri" panose="020F0502020204030204" pitchFamily="34" charset="0"/>
              </a:rPr>
              <a:t>189</a:t>
            </a:r>
            <a:endParaRPr lang="en-GB" sz="1400" cap="all" dirty="0">
              <a:latin typeface="Campton Book" panose="00000500000000000000" pitchFamily="50" charset="0"/>
              <a:ea typeface=".SFNSDisplay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D2836C-7406-4F61-9694-B8DB99D49BA7}"/>
              </a:ext>
            </a:extLst>
          </p:cNvPr>
          <p:cNvSpPr/>
          <p:nvPr/>
        </p:nvSpPr>
        <p:spPr>
          <a:xfrm>
            <a:off x="8405205" y="3795638"/>
            <a:ext cx="206787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fontAlgn="b"/>
            <a:r>
              <a:rPr lang="en-GB" sz="1400" cap="all">
                <a:latin typeface="Campton Book" panose="00000500000000000000" pitchFamily="50" charset="0"/>
                <a:ea typeface=".SFNSDisplay"/>
                <a:cs typeface="Calibri" panose="020F0502020204030204" pitchFamily="34" charset="0"/>
              </a:rPr>
              <a:t>35</a:t>
            </a:r>
            <a:endParaRPr lang="en-GB" sz="1400" cap="all" dirty="0">
              <a:latin typeface="Campton Book" panose="00000500000000000000" pitchFamily="50" charset="0"/>
              <a:ea typeface=".SFNSDisplay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D3996-F149-4A43-AACB-A02D8C0B148D}"/>
              </a:ext>
            </a:extLst>
          </p:cNvPr>
          <p:cNvSpPr/>
          <p:nvPr/>
        </p:nvSpPr>
        <p:spPr>
          <a:xfrm>
            <a:off x="8803923" y="3820874"/>
            <a:ext cx="400751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200" dirty="0" err="1">
                <a:latin typeface="Grantipo" panose="00000500000000000000" pitchFamily="50" charset="0"/>
              </a:rPr>
              <a:t>Ph</a:t>
            </a:r>
            <a:r>
              <a:rPr lang="fr-FR" sz="1200" err="1">
                <a:latin typeface="Grantipo" panose="00000500000000000000" pitchFamily="50" charset="0"/>
              </a:rPr>
              <a:t>.</a:t>
            </a:r>
            <a:r>
              <a:rPr lang="fr-FR" sz="1200">
                <a:latin typeface="Grantipo" panose="00000500000000000000" pitchFamily="50" charset="0"/>
              </a:rPr>
              <a:t>D</a:t>
            </a:r>
            <a:r>
              <a:rPr lang="lt-LT" sz="1200" dirty="0">
                <a:latin typeface="Grantipo" panose="00000500000000000000" pitchFamily="50" charset="0"/>
              </a:rPr>
              <a:t>.</a:t>
            </a:r>
            <a:endParaRPr lang="fr-FR" sz="1200" dirty="0">
              <a:latin typeface="Grantipo" panose="00000500000000000000" pitchFamily="50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3E33E2C-01E0-482E-83CF-9EF6F7F89229}"/>
              </a:ext>
            </a:extLst>
          </p:cNvPr>
          <p:cNvSpPr/>
          <p:nvPr/>
        </p:nvSpPr>
        <p:spPr>
          <a:xfrm>
            <a:off x="5744830" y="5352386"/>
            <a:ext cx="2407710" cy="33855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fr-FR" sz="1600" cap="all" dirty="0" err="1">
                <a:solidFill>
                  <a:srgbClr val="000000"/>
                </a:solidFill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Research</a:t>
            </a:r>
            <a:r>
              <a:rPr lang="fr-FR" sz="1600" cap="all" dirty="0">
                <a:solidFill>
                  <a:srgbClr val="000000"/>
                </a:solidFill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 institutes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C7D68B8-090E-4FAE-AD3D-0AB4ACA8EF7E}"/>
              </a:ext>
            </a:extLst>
          </p:cNvPr>
          <p:cNvSpPr/>
          <p:nvPr/>
        </p:nvSpPr>
        <p:spPr>
          <a:xfrm>
            <a:off x="5066811" y="5199009"/>
            <a:ext cx="461665" cy="553998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"/>
            <a:r>
              <a:rPr lang="en-US" sz="3000" cap="all" dirty="0">
                <a:solidFill>
                  <a:schemeClr val="accent3"/>
                </a:solidFill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rPr>
              <a:t>65</a:t>
            </a:r>
            <a:endParaRPr lang="en-GB" sz="3000" cap="all" dirty="0">
              <a:solidFill>
                <a:schemeClr val="accent3"/>
              </a:solidFill>
              <a:latin typeface="Campton Medium" panose="020B0004020102020203" pitchFamily="34" charset="0"/>
              <a:ea typeface=".SFNSDisplay"/>
              <a:cs typeface="Calibri" panose="020F0502020204030204" pitchFamily="34" charset="0"/>
            </a:endParaRPr>
          </a:p>
        </p:txBody>
      </p:sp>
      <p:sp>
        <p:nvSpPr>
          <p:cNvPr id="62" name="Title 6">
            <a:extLst>
              <a:ext uri="{FF2B5EF4-FFF2-40B4-BE49-F238E27FC236}">
                <a16:creationId xmlns:a16="http://schemas.microsoft.com/office/drawing/2014/main" id="{4B1AD6D9-670B-4164-9FB5-0315FCA3A592}"/>
              </a:ext>
            </a:extLst>
          </p:cNvPr>
          <p:cNvSpPr txBox="1">
            <a:spLocks/>
          </p:cNvSpPr>
          <p:nvPr/>
        </p:nvSpPr>
        <p:spPr>
          <a:xfrm>
            <a:off x="1074420" y="974879"/>
            <a:ext cx="10150348" cy="517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 spc="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/>
              <a:t>Building an EU-CONEXUS community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3539916-E368-40BF-995C-02534F870B94}"/>
              </a:ext>
            </a:extLst>
          </p:cNvPr>
          <p:cNvCxnSpPr>
            <a:cxnSpLocks/>
          </p:cNvCxnSpPr>
          <p:nvPr/>
        </p:nvCxnSpPr>
        <p:spPr>
          <a:xfrm>
            <a:off x="4520631" y="2876727"/>
            <a:ext cx="2478627" cy="0"/>
          </a:xfrm>
          <a:prstGeom prst="line">
            <a:avLst/>
          </a:prstGeom>
          <a:ln w="349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DDEC9A-F979-4B74-B18C-13ACD16720B1}"/>
              </a:ext>
            </a:extLst>
          </p:cNvPr>
          <p:cNvCxnSpPr>
            <a:cxnSpLocks/>
          </p:cNvCxnSpPr>
          <p:nvPr/>
        </p:nvCxnSpPr>
        <p:spPr>
          <a:xfrm>
            <a:off x="7916411" y="2876727"/>
            <a:ext cx="2478627" cy="0"/>
          </a:xfrm>
          <a:prstGeom prst="line">
            <a:avLst/>
          </a:prstGeom>
          <a:ln w="349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683740C-65CA-4CBF-BEA0-2AA95BE32C58}"/>
              </a:ext>
            </a:extLst>
          </p:cNvPr>
          <p:cNvCxnSpPr>
            <a:cxnSpLocks/>
          </p:cNvCxnSpPr>
          <p:nvPr/>
        </p:nvCxnSpPr>
        <p:spPr>
          <a:xfrm>
            <a:off x="1124852" y="2876727"/>
            <a:ext cx="2478627" cy="0"/>
          </a:xfrm>
          <a:prstGeom prst="line">
            <a:avLst/>
          </a:prstGeom>
          <a:ln w="349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B227787-24E2-4167-8C8F-03A2EC1DF118}"/>
              </a:ext>
            </a:extLst>
          </p:cNvPr>
          <p:cNvGrpSpPr/>
          <p:nvPr/>
        </p:nvGrpSpPr>
        <p:grpSpPr>
          <a:xfrm>
            <a:off x="1690152" y="5172114"/>
            <a:ext cx="2005100" cy="580893"/>
            <a:chOff x="1690152" y="5172114"/>
            <a:chExt cx="2005100" cy="58089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DDAC98A-1390-492A-99D5-055E0271CBFE}"/>
                </a:ext>
              </a:extLst>
            </p:cNvPr>
            <p:cNvSpPr/>
            <p:nvPr/>
          </p:nvSpPr>
          <p:spPr>
            <a:xfrm>
              <a:off x="2434928" y="5352386"/>
              <a:ext cx="1160574" cy="338554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fontAlgn="b"/>
              <a:r>
                <a:rPr lang="fr-FR" sz="1600" cap="all" dirty="0" err="1">
                  <a:solidFill>
                    <a:srgbClr val="000000"/>
                  </a:solidFill>
                  <a:latin typeface="Campton Medium" panose="020B0004020102020203" pitchFamily="34" charset="0"/>
                  <a:ea typeface=".SFNSDisplay"/>
                  <a:cs typeface="Calibri" panose="020F0502020204030204" pitchFamily="34" charset="0"/>
                </a:rPr>
                <a:t>Faculties</a:t>
              </a:r>
              <a:endParaRPr lang="fr-FR" sz="1600" cap="all" dirty="0">
                <a:solidFill>
                  <a:srgbClr val="000000"/>
                </a:solidFill>
                <a:latin typeface="Campton Medium" panose="020B0004020102020203" pitchFamily="34" charset="0"/>
                <a:ea typeface=".SFNSDisplay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47FCAA4-D3E0-45B9-BC55-2744E270EF75}"/>
                </a:ext>
              </a:extLst>
            </p:cNvPr>
            <p:cNvSpPr/>
            <p:nvPr/>
          </p:nvSpPr>
          <p:spPr>
            <a:xfrm>
              <a:off x="1759261" y="5172114"/>
              <a:ext cx="468077" cy="553998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fontAlgn="b"/>
              <a:r>
                <a:rPr lang="en-GB" sz="3000" cap="all" dirty="0">
                  <a:solidFill>
                    <a:schemeClr val="accent3"/>
                  </a:solidFill>
                  <a:latin typeface="Campton Medium" panose="020B0004020102020203" pitchFamily="34" charset="0"/>
                  <a:ea typeface=".SFNSDisplay"/>
                  <a:cs typeface="Calibri" panose="020F0502020204030204" pitchFamily="34" charset="0"/>
                </a:rPr>
                <a:t>34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0B3869A-A624-46A4-9EF0-DDB5BDB13A4B}"/>
                </a:ext>
              </a:extLst>
            </p:cNvPr>
            <p:cNvCxnSpPr>
              <a:cxnSpLocks/>
            </p:cNvCxnSpPr>
            <p:nvPr/>
          </p:nvCxnSpPr>
          <p:spPr>
            <a:xfrm>
              <a:off x="1690152" y="5753007"/>
              <a:ext cx="2005100" cy="0"/>
            </a:xfrm>
            <a:prstGeom prst="line">
              <a:avLst/>
            </a:prstGeom>
            <a:ln w="349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FC484B3-8057-440E-86A1-E75451B9AD46}"/>
              </a:ext>
            </a:extLst>
          </p:cNvPr>
          <p:cNvCxnSpPr>
            <a:cxnSpLocks/>
          </p:cNvCxnSpPr>
          <p:nvPr/>
        </p:nvCxnSpPr>
        <p:spPr>
          <a:xfrm>
            <a:off x="4932381" y="5753007"/>
            <a:ext cx="3313355" cy="0"/>
          </a:xfrm>
          <a:prstGeom prst="line">
            <a:avLst/>
          </a:prstGeom>
          <a:ln w="349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0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U-CONEXUS">
      <a:dk1>
        <a:srgbClr val="011117"/>
      </a:dk1>
      <a:lt1>
        <a:srgbClr val="F7F7F7"/>
      </a:lt1>
      <a:dk2>
        <a:srgbClr val="432CFE"/>
      </a:dk2>
      <a:lt2>
        <a:srgbClr val="FEFFFF"/>
      </a:lt2>
      <a:accent1>
        <a:srgbClr val="00E7BA"/>
      </a:accent1>
      <a:accent2>
        <a:srgbClr val="00CFF1"/>
      </a:accent2>
      <a:accent3>
        <a:srgbClr val="346FFD"/>
      </a:accent3>
      <a:accent4>
        <a:srgbClr val="2A1EFF"/>
      </a:accent4>
      <a:accent5>
        <a:srgbClr val="5337FD"/>
      </a:accent5>
      <a:accent6>
        <a:srgbClr val="744BFB"/>
      </a:accent6>
      <a:hlink>
        <a:srgbClr val="2A1E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4791</TotalTime>
  <Words>1957</Words>
  <Application>Microsoft Office PowerPoint</Application>
  <PresentationFormat>Widescreen</PresentationFormat>
  <Paragraphs>383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.SFNSDisplay</vt:lpstr>
      <vt:lpstr>Arial</vt:lpstr>
      <vt:lpstr>Calibri</vt:lpstr>
      <vt:lpstr>Campton Book</vt:lpstr>
      <vt:lpstr>Campton Medium</vt:lpstr>
      <vt:lpstr>Courier New</vt:lpstr>
      <vt:lpstr>Grantipo</vt:lpstr>
      <vt:lpstr>Grantipo SemiBold</vt:lpstr>
      <vt:lpstr>Office Theme</vt:lpstr>
      <vt:lpstr>EU-CONEXUS:  European University for Smart Urban Coastal Sustainability </vt:lpstr>
      <vt:lpstr>European Universities transforming higher education in Europe by </vt:lpstr>
      <vt:lpstr>A strong partnership covering European coasts</vt:lpstr>
      <vt:lpstr>PowerPoint Presentation</vt:lpstr>
      <vt:lpstr>Gathered around the same</vt:lpstr>
      <vt:lpstr>EU-CONEXUS opens up opportunities : </vt:lpstr>
      <vt:lpstr>One of the 17 first ‘Universities of the Future’</vt:lpstr>
      <vt:lpstr>One of the 17 first ‘Universities of the Future’</vt:lpstr>
      <vt:lpstr>PowerPoint Presentation</vt:lpstr>
      <vt:lpstr>A new role model of collaborative university </vt:lpstr>
      <vt:lpstr>Performing all missions of a University</vt:lpstr>
      <vt:lpstr>Performing all missions of a University</vt:lpstr>
      <vt:lpstr>Main objectives of EU-CONEXUS</vt:lpstr>
      <vt:lpstr>EU-CONEXUS for</vt:lpstr>
      <vt:lpstr>EU-CONEXUS for students</vt:lpstr>
      <vt:lpstr>EU-CONEXUS for academia</vt:lpstr>
      <vt:lpstr>EU-CONEXUS for society </vt:lpstr>
      <vt:lpstr>EU-CONEXUS for industry</vt:lpstr>
      <vt:lpstr>EU-CONEXUS for public authorities</vt:lpstr>
      <vt:lpstr>Activities by thematic areas</vt:lpstr>
      <vt:lpstr>PowerPoint Presentation</vt:lpstr>
      <vt:lpstr>A comprehensive academic offer</vt:lpstr>
      <vt:lpstr>PowerPoint Presentation</vt:lpstr>
      <vt:lpstr>A hub of excellence in Smart Urban Coastal Sustainability</vt:lpstr>
      <vt:lpstr>A close    industry</vt:lpstr>
      <vt:lpstr>An inter-university campus life </vt:lpstr>
      <vt:lpstr>An EU-CONEXUS smart campus </vt:lpstr>
      <vt:lpstr>Dissemination and Communication </vt:lpstr>
      <vt:lpstr>PowerPoint Presentation</vt:lpstr>
      <vt:lpstr>Milestones  </vt:lpstr>
      <vt:lpstr>EU-CONEXUS challenges</vt:lpstr>
      <vt:lpstr>Time for 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Aiste Ginaityte</dc:creator>
  <cp:lastModifiedBy>Sigita Markauskaitė</cp:lastModifiedBy>
  <cp:revision>364</cp:revision>
  <dcterms:created xsi:type="dcterms:W3CDTF">2019-07-24T07:24:43Z</dcterms:created>
  <dcterms:modified xsi:type="dcterms:W3CDTF">2022-06-07T07:52:11Z</dcterms:modified>
</cp:coreProperties>
</file>